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9" r:id="rId1"/>
  </p:sldMasterIdLst>
  <p:notesMasterIdLst>
    <p:notesMasterId r:id="rId51"/>
  </p:notesMasterIdLst>
  <p:handoutMasterIdLst>
    <p:handoutMasterId r:id="rId52"/>
  </p:handoutMasterIdLst>
  <p:sldIdLst>
    <p:sldId id="347" r:id="rId2"/>
    <p:sldId id="5720" r:id="rId3"/>
    <p:sldId id="5742" r:id="rId4"/>
    <p:sldId id="5696" r:id="rId5"/>
    <p:sldId id="5802" r:id="rId6"/>
    <p:sldId id="5762" r:id="rId7"/>
    <p:sldId id="5744" r:id="rId8"/>
    <p:sldId id="5766" r:id="rId9"/>
    <p:sldId id="5788" r:id="rId10"/>
    <p:sldId id="5797" r:id="rId11"/>
    <p:sldId id="5781" r:id="rId12"/>
    <p:sldId id="5771" r:id="rId13"/>
    <p:sldId id="5769" r:id="rId14"/>
    <p:sldId id="5770" r:id="rId15"/>
    <p:sldId id="5801" r:id="rId16"/>
    <p:sldId id="5800" r:id="rId17"/>
    <p:sldId id="5774" r:id="rId18"/>
    <p:sldId id="5772" r:id="rId19"/>
    <p:sldId id="5773" r:id="rId20"/>
    <p:sldId id="5767" r:id="rId21"/>
    <p:sldId id="5791" r:id="rId22"/>
    <p:sldId id="5792" r:id="rId23"/>
    <p:sldId id="5793" r:id="rId24"/>
    <p:sldId id="5795" r:id="rId25"/>
    <p:sldId id="5790" r:id="rId26"/>
    <p:sldId id="5798" r:id="rId27"/>
    <p:sldId id="5799" r:id="rId28"/>
    <p:sldId id="5803" r:id="rId29"/>
    <p:sldId id="5768" r:id="rId30"/>
    <p:sldId id="302" r:id="rId31"/>
    <p:sldId id="5787" r:id="rId32"/>
    <p:sldId id="5786" r:id="rId33"/>
    <p:sldId id="5785" r:id="rId34"/>
    <p:sldId id="5782" r:id="rId35"/>
    <p:sldId id="5783" r:id="rId36"/>
    <p:sldId id="5784" r:id="rId37"/>
    <p:sldId id="5748" r:id="rId38"/>
    <p:sldId id="5764" r:id="rId39"/>
    <p:sldId id="5763" r:id="rId40"/>
    <p:sldId id="5760" r:id="rId41"/>
    <p:sldId id="5761" r:id="rId42"/>
    <p:sldId id="5754" r:id="rId43"/>
    <p:sldId id="5755" r:id="rId44"/>
    <p:sldId id="5756" r:id="rId45"/>
    <p:sldId id="5757" r:id="rId46"/>
    <p:sldId id="5759" r:id="rId47"/>
    <p:sldId id="5758" r:id="rId48"/>
    <p:sldId id="5745" r:id="rId49"/>
    <p:sldId id="5794" r:id="rId5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5CA2544-4008-4FC6-85DC-D2BEBFCE77E0}">
          <p14:sldIdLst>
            <p14:sldId id="347"/>
            <p14:sldId id="5720"/>
            <p14:sldId id="5742"/>
            <p14:sldId id="5696"/>
            <p14:sldId id="5802"/>
            <p14:sldId id="5762"/>
            <p14:sldId id="5744"/>
            <p14:sldId id="5766"/>
            <p14:sldId id="5788"/>
            <p14:sldId id="5797"/>
            <p14:sldId id="5781"/>
            <p14:sldId id="5771"/>
            <p14:sldId id="5769"/>
            <p14:sldId id="5770"/>
            <p14:sldId id="5801"/>
            <p14:sldId id="5800"/>
            <p14:sldId id="5774"/>
            <p14:sldId id="5772"/>
            <p14:sldId id="5773"/>
            <p14:sldId id="5767"/>
            <p14:sldId id="5791"/>
            <p14:sldId id="5792"/>
            <p14:sldId id="5793"/>
            <p14:sldId id="5795"/>
            <p14:sldId id="5790"/>
            <p14:sldId id="5798"/>
            <p14:sldId id="5799"/>
            <p14:sldId id="5803"/>
            <p14:sldId id="5768"/>
            <p14:sldId id="302"/>
            <p14:sldId id="5787"/>
            <p14:sldId id="5786"/>
            <p14:sldId id="5785"/>
            <p14:sldId id="5782"/>
            <p14:sldId id="5783"/>
            <p14:sldId id="5784"/>
            <p14:sldId id="5748"/>
            <p14:sldId id="5764"/>
            <p14:sldId id="5763"/>
            <p14:sldId id="5760"/>
            <p14:sldId id="5761"/>
            <p14:sldId id="5754"/>
            <p14:sldId id="5755"/>
            <p14:sldId id="5756"/>
            <p14:sldId id="5757"/>
            <p14:sldId id="5759"/>
            <p14:sldId id="5758"/>
            <p14:sldId id="5745"/>
            <p14:sldId id="5794"/>
          </p14:sldIdLst>
        </p14:section>
        <p14:section name="Untitled Section" id="{F623221E-5F31-4C4E-81CE-5A489CF0C8E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CFF"/>
    <a:srgbClr val="1F272A"/>
    <a:srgbClr val="4086FF"/>
    <a:srgbClr val="76A7FF"/>
    <a:srgbClr val="4186FF"/>
    <a:srgbClr val="21272A"/>
    <a:srgbClr val="003ED2"/>
    <a:srgbClr val="393939"/>
    <a:srgbClr val="262626"/>
    <a:srgbClr val="DDE1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8D82F2-C95B-D94D-84D6-7AB273E76653}" v="8" dt="2021-04-05T13:28:21.394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Estilo temático 2 - Énfasis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71" autoAdjust="0"/>
    <p:restoredTop sz="64226" autoAdjust="0"/>
  </p:normalViewPr>
  <p:slideViewPr>
    <p:cSldViewPr snapToGrid="0" snapToObjects="1">
      <p:cViewPr varScale="1">
        <p:scale>
          <a:sx n="80" d="100"/>
          <a:sy n="80" d="100"/>
        </p:scale>
        <p:origin x="552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67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notesViewPr>
    <p:cSldViewPr snapToGrid="0" snapToObjects="1">
      <p:cViewPr varScale="1">
        <p:scale>
          <a:sx n="60" d="100"/>
          <a:sy n="60" d="100"/>
        </p:scale>
        <p:origin x="-2562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xmlns="" id="{ED7FB373-6DB2-1C49-93A8-96388E48D6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3664F429-3ECE-A545-9D60-F2232E9B6F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3531DD-F202-DD4A-B543-305ACF88B12F}" type="datetimeFigureOut">
              <a:rPr lang="es-MX" smtClean="0"/>
              <a:t>14/02/2022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957A488A-3456-6244-8307-86914DDD25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77872574-D519-1B46-97E9-3CC3251DC95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D1227-4783-2544-9EBE-DAB73AE04BE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791990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A500F9-553D-E043-8104-7B9E2376CD3F}" type="datetimeFigureOut">
              <a:rPr lang="es-MX" smtClean="0"/>
              <a:t>14/02/2022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9CF954-924A-814F-8B6A-049F10EBE0E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88670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journ.com/blog/article/how-big-is-big-data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conjunto de diversas técnicas orientadas a mejorar la visibilidad de un determinado resultado de búsqueda satisfaciendo, </a:t>
            </a:r>
          </a:p>
          <a:p>
            <a:endParaRPr lang="es-ES" dirty="0" smtClean="0"/>
          </a:p>
          <a:p>
            <a:r>
              <a:rPr lang="es-ES" dirty="0" smtClean="0"/>
              <a:t>UX (diseño de experiencia de usuario)</a:t>
            </a:r>
          </a:p>
          <a:p>
            <a:r>
              <a:rPr lang="es-ES" dirty="0" smtClean="0"/>
              <a:t>CRO (optimización de la tasa de conversión)</a:t>
            </a:r>
          </a:p>
          <a:p>
            <a:r>
              <a:rPr lang="es-ES" i="1" dirty="0" err="1" smtClean="0"/>
              <a:t>copywritting</a:t>
            </a:r>
            <a:r>
              <a:rPr lang="es-ES" dirty="0" smtClean="0"/>
              <a:t> creativo.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CF954-924A-814F-8B6A-049F10EBE0E7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151701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CF954-924A-814F-8B6A-049F10EBE0E7}" type="slidenum">
              <a:rPr lang="es-MX" smtClean="0"/>
              <a:t>18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83135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d76669dd05_0_1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9" name="Google Shape;759;gd76669dd05_0_1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7158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9CF954-924A-814F-8B6A-049F10EBE0E7}" type="slidenum">
              <a:rPr lang="es-MX" smtClean="0"/>
              <a:t>24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011590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3472243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existen muchas aplicaciones para esta tecnología dentro de la industria de la emisión de boletos.</a:t>
            </a:r>
          </a:p>
          <a:p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Desde el marketing y las ventas hasta las predicciones y la participación de los fanáticos, la IA automatiza los sistemas y puede analizar los 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miles de millones de datos que se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crean todos los días.</a:t>
            </a:r>
          </a:p>
          <a:p>
            <a:endParaRPr lang="es-E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IA también puede ayudar a las organizaciones de emisión de boletos a navegar por la "normalidad actual" y recuperar la confianza de los clientes al permitir transacciones sin contacto y una mejor atención al cliente.</a:t>
            </a:r>
          </a:p>
          <a:p>
            <a:endParaRPr lang="es-MX" dirty="0" smtClean="0"/>
          </a:p>
          <a:p>
            <a:pPr marL="342900" indent="-342900" algn="l">
              <a:buFont typeface="+mj-lt"/>
              <a:buAutoNum type="arabicPeriod"/>
            </a:pPr>
            <a:r>
              <a:rPr lang="es-MX" dirty="0" smtClean="0"/>
              <a:t>Mejorar las capacidades de analítica web y </a:t>
            </a:r>
            <a:r>
              <a:rPr lang="es-MX" i="1" dirty="0" err="1" smtClean="0"/>
              <a:t>apps</a:t>
            </a:r>
            <a:r>
              <a:rPr lang="es-MX" dirty="0" smtClean="0"/>
              <a:t> móviles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 smtClean="0"/>
              <a:t>DMP: capacidades de procesamiento de datos y personalización basada de audiencia y contexto</a:t>
            </a:r>
          </a:p>
          <a:p>
            <a:endParaRPr lang="es-ES" dirty="0" smtClean="0"/>
          </a:p>
          <a:p>
            <a:endParaRPr lang="es-E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CF954-924A-814F-8B6A-049F10EBE0E7}" type="slidenum">
              <a:rPr lang="es-MX" smtClean="0"/>
              <a:t>32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06148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9CF954-924A-814F-8B6A-049F10EBE0E7}" type="slidenum">
              <a:rPr lang="es-MX" smtClean="0"/>
              <a:t>39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43487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809805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33" tIns="45704" rIns="91433" bIns="45704" anchor="t" anchorCtr="0">
            <a:noAutofit/>
          </a:bodyPr>
          <a:lstStyle/>
          <a:p>
            <a:endParaRPr/>
          </a:p>
        </p:txBody>
      </p:sp>
      <p:sp>
        <p:nvSpPr>
          <p:cNvPr id="330" name="Google Shape;33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29442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283" cy="3600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4" rIns="91433" bIns="45704" anchor="t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363" name="Google Shape;36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93566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33" tIns="45704" rIns="91433" bIns="45704" anchor="t" anchorCtr="0">
            <a:noAutofit/>
          </a:bodyPr>
          <a:lstStyle/>
          <a:p>
            <a:endParaRPr/>
          </a:p>
        </p:txBody>
      </p:sp>
      <p:sp>
        <p:nvSpPr>
          <p:cNvPr id="403" name="Google Shape;40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2180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“El énfasis debe estar en la claridad, no en el volumen”</a:t>
            </a:r>
          </a:p>
          <a:p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Incluyen: procedimientos de gobernanza de datos, tecnología e infraestructura, capacitación y habilidades y gestión del cambio.</a:t>
            </a:r>
          </a:p>
          <a:p>
            <a:endParaRPr lang="es-E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200" b="0" dirty="0" smtClean="0">
                <a:latin typeface="Lato Regular" charset="0"/>
                <a:cs typeface="Lato Regular" charset="0"/>
              </a:rPr>
              <a:t>Seguimiento y mejora de campañas</a:t>
            </a:r>
          </a:p>
          <a:p>
            <a:r>
              <a:rPr lang="es-ES" sz="1200" b="0" dirty="0" smtClean="0">
                <a:latin typeface="Lato Regular" charset="0"/>
                <a:cs typeface="Lato Regular" charset="0"/>
              </a:rPr>
              <a:t>(</a:t>
            </a:r>
            <a:r>
              <a:rPr lang="es-ES" sz="1200" b="0" dirty="0" err="1" smtClean="0">
                <a:latin typeface="Lato Regular" charset="0"/>
                <a:cs typeface="Lato Regular" charset="0"/>
              </a:rPr>
              <a:t>profiling</a:t>
            </a:r>
            <a:r>
              <a:rPr lang="es-ES" sz="1200" b="0" dirty="0" smtClean="0">
                <a:latin typeface="Lato Regular" charset="0"/>
                <a:cs typeface="Lato Regular" charset="0"/>
              </a:rPr>
              <a:t>) más acordes a la necesidades del usuario con un menor </a:t>
            </a:r>
            <a:r>
              <a:rPr lang="es-ES" sz="1200" b="0" i="1" dirty="0" smtClean="0">
                <a:latin typeface="Lato Regular" charset="0"/>
                <a:cs typeface="Lato Regular" charset="0"/>
              </a:rPr>
              <a:t>time  </a:t>
            </a:r>
            <a:r>
              <a:rPr lang="es-ES" sz="1200" b="0" i="1" dirty="0" err="1" smtClean="0">
                <a:latin typeface="Lato Regular" charset="0"/>
                <a:cs typeface="Lato Regular" charset="0"/>
              </a:rPr>
              <a:t>to</a:t>
            </a:r>
            <a:r>
              <a:rPr lang="es-ES" sz="1200" b="0" i="1" dirty="0" smtClean="0">
                <a:latin typeface="Lato Regular" charset="0"/>
                <a:cs typeface="Lato Regular" charset="0"/>
              </a:rPr>
              <a:t> </a:t>
            </a:r>
            <a:r>
              <a:rPr lang="es-ES" sz="1200" b="0" i="1" dirty="0" err="1" smtClean="0">
                <a:latin typeface="Lato Regular" charset="0"/>
                <a:cs typeface="Lato Regular" charset="0"/>
              </a:rPr>
              <a:t>marke</a:t>
            </a:r>
            <a:r>
              <a:rPr lang="es-ES" sz="1200" b="0" i="1" dirty="0" smtClean="0">
                <a:latin typeface="Lato Regular" charset="0"/>
                <a:cs typeface="Lato Regular" charset="0"/>
              </a:rPr>
              <a:t> </a:t>
            </a:r>
            <a:endParaRPr lang="es-E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Proporcionar servicios digitales de extremo a extremo más unidos e integrados</a:t>
            </a:r>
          </a:p>
          <a:p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Mejores procesos de formulación y evaluación de políticas.</a:t>
            </a:r>
          </a:p>
          <a:p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Mejora de la protección y transparencia del procesamiento de datos personales.</a:t>
            </a:r>
          </a:p>
          <a:p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Reducir la administración al reducir la necesidad de que las empresas y los ciudadanos proporcionen los mismos datos una y otra vez.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9CF954-924A-814F-8B6A-049F10EBE0E7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057815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33" tIns="45704" rIns="91433" bIns="45704" anchor="t" anchorCtr="0">
            <a:noAutofit/>
          </a:bodyPr>
          <a:lstStyle/>
          <a:p>
            <a:endParaRPr/>
          </a:p>
        </p:txBody>
      </p:sp>
      <p:sp>
        <p:nvSpPr>
          <p:cNvPr id="441" name="Google Shape;4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06843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97196330dd_10_1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283" cy="3600590"/>
          </a:xfrm>
          <a:prstGeom prst="rect">
            <a:avLst/>
          </a:prstGeom>
        </p:spPr>
        <p:txBody>
          <a:bodyPr spcFirstLastPara="1" wrap="square" lIns="91433" tIns="45704" rIns="91433" bIns="45704" anchor="t" anchorCtr="0">
            <a:noAutofit/>
          </a:bodyPr>
          <a:lstStyle/>
          <a:p>
            <a:endParaRPr/>
          </a:p>
        </p:txBody>
      </p:sp>
      <p:sp>
        <p:nvSpPr>
          <p:cNvPr id="1386" name="Google Shape;1386;g97196330dd_1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45760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283" cy="3600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4" rIns="91433" bIns="45704" anchor="t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511" name="Google Shape;51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19344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0" i="0" kern="1200" dirty="0" smtClean="0">
                <a:solidFill>
                  <a:schemeClr val="bg2">
                    <a:lumMod val="50000"/>
                  </a:schemeClr>
                </a:solidFill>
                <a:effectLst/>
                <a:latin typeface="Lato Regular" charset="0"/>
                <a:ea typeface="+mn-ea"/>
                <a:cs typeface="Lato Regular" charset="0"/>
              </a:rPr>
              <a:t>Un</a:t>
            </a:r>
            <a:r>
              <a:rPr lang="es-ES" sz="1200" b="0" i="0" kern="1200" baseline="0" dirty="0" smtClean="0">
                <a:solidFill>
                  <a:schemeClr val="bg2">
                    <a:lumMod val="50000"/>
                  </a:schemeClr>
                </a:solidFill>
                <a:effectLst/>
                <a:latin typeface="Lato Regular" charset="0"/>
                <a:ea typeface="+mn-ea"/>
                <a:cs typeface="Lato Regular" charset="0"/>
              </a:rPr>
              <a:t> a</a:t>
            </a:r>
            <a:r>
              <a:rPr lang="es-ES" sz="1200" b="0" i="0" kern="1200" dirty="0" smtClean="0">
                <a:solidFill>
                  <a:schemeClr val="bg2">
                    <a:lumMod val="50000"/>
                  </a:schemeClr>
                </a:solidFill>
                <a:effectLst/>
                <a:latin typeface="Lato Regular" charset="0"/>
                <a:ea typeface="+mn-ea"/>
                <a:cs typeface="Lato Regular" charset="0"/>
              </a:rPr>
              <a:t>rtista tiene potencial para ser uno de los principales artistas en la venta de entradas.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noProof="0" dirty="0" smtClean="0">
                <a:solidFill>
                  <a:srgbClr val="535353"/>
                </a:solidFill>
                <a:latin typeface="Lato Regular" charset="0"/>
                <a:ea typeface="Lato Regular"/>
                <a:cs typeface="Lato Regular" charset="0"/>
                <a:sym typeface="Lato Regular"/>
              </a:rPr>
              <a:t>Potenciar la capacidad de búsqueda utilizando</a:t>
            </a:r>
            <a:r>
              <a:rPr lang="es-ES" sz="1000" baseline="0" noProof="0" dirty="0" smtClean="0">
                <a:solidFill>
                  <a:srgbClr val="535353"/>
                </a:solidFill>
                <a:latin typeface="Lato Regular" charset="0"/>
                <a:ea typeface="Lato Regular"/>
                <a:cs typeface="Lato Regular" charset="0"/>
                <a:sym typeface="Lato Regular"/>
              </a:rPr>
              <a:t> técnicas de NLP, </a:t>
            </a:r>
            <a:endParaRPr lang="es-ES" sz="1000" b="0" i="0" kern="1200" dirty="0" smtClean="0">
              <a:solidFill>
                <a:schemeClr val="bg2">
                  <a:lumMod val="50000"/>
                </a:schemeClr>
              </a:solidFill>
              <a:effectLst/>
              <a:latin typeface="Lato Regular" charset="0"/>
              <a:ea typeface="+mn-ea"/>
              <a:cs typeface="Lato Regular" charset="0"/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000" b="0" i="0" kern="1200" dirty="0" smtClean="0">
              <a:solidFill>
                <a:schemeClr val="bg2">
                  <a:lumMod val="50000"/>
                </a:schemeClr>
              </a:solidFill>
              <a:effectLst/>
              <a:latin typeface="Lato Regular" charset="0"/>
              <a:ea typeface="+mn-ea"/>
              <a:cs typeface="Lato Regular" charset="0"/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0" i="0" kern="1200" dirty="0" smtClean="0">
                <a:solidFill>
                  <a:schemeClr val="bg2">
                    <a:lumMod val="50000"/>
                  </a:schemeClr>
                </a:solidFill>
                <a:effectLst/>
                <a:latin typeface="Lato Regular" charset="0"/>
                <a:ea typeface="+mn-ea"/>
                <a:cs typeface="Lato Regular" charset="0"/>
              </a:rPr>
              <a:t>Análisis</a:t>
            </a:r>
            <a:r>
              <a:rPr lang="es-ES" sz="1000" b="0" i="0" kern="1200" baseline="0" dirty="0" smtClean="0">
                <a:solidFill>
                  <a:schemeClr val="bg2">
                    <a:lumMod val="50000"/>
                  </a:schemeClr>
                </a:solidFill>
                <a:effectLst/>
                <a:latin typeface="Lato Regular" charset="0"/>
                <a:ea typeface="+mn-ea"/>
                <a:cs typeface="Lato Regular" charset="0"/>
              </a:rPr>
              <a:t> </a:t>
            </a:r>
            <a:r>
              <a:rPr lang="es-ES" sz="1000" b="0" i="0" kern="1200" dirty="0" smtClean="0">
                <a:solidFill>
                  <a:schemeClr val="bg2">
                    <a:lumMod val="50000"/>
                  </a:schemeClr>
                </a:solidFill>
                <a:effectLst/>
                <a:latin typeface="Lato Regular" charset="0"/>
                <a:ea typeface="+mn-ea"/>
                <a:cs typeface="Lato Regular" charset="0"/>
              </a:rPr>
              <a:t>comportamiento de compra de distintos segmentos de clientes </a:t>
            </a:r>
            <a:r>
              <a:rPr lang="es-ES" sz="1000" b="0" i="0" kern="1200" baseline="0" dirty="0" smtClean="0">
                <a:solidFill>
                  <a:schemeClr val="bg2">
                    <a:lumMod val="50000"/>
                  </a:schemeClr>
                </a:solidFill>
                <a:effectLst/>
                <a:latin typeface="Lato Regular" charset="0"/>
                <a:ea typeface="+mn-ea"/>
                <a:cs typeface="Lato Regular" charset="0"/>
              </a:rPr>
              <a:t> para generar un modelo que optimice</a:t>
            </a:r>
            <a:r>
              <a:rPr lang="es-ES" sz="1000" b="0" i="0" kern="1200" dirty="0" smtClean="0">
                <a:solidFill>
                  <a:schemeClr val="bg2">
                    <a:lumMod val="50000"/>
                  </a:schemeClr>
                </a:solidFill>
                <a:effectLst/>
                <a:latin typeface="Lato Regular" charset="0"/>
                <a:ea typeface="+mn-ea"/>
                <a:cs typeface="Lato Regular" charset="0"/>
              </a:rPr>
              <a:t> los precios para los</a:t>
            </a:r>
            <a:r>
              <a:rPr lang="es-ES" sz="1000" b="0" i="0" kern="1200" baseline="0" dirty="0" smtClean="0">
                <a:solidFill>
                  <a:schemeClr val="bg2">
                    <a:lumMod val="50000"/>
                  </a:schemeClr>
                </a:solidFill>
                <a:effectLst/>
                <a:latin typeface="Lato Regular" charset="0"/>
                <a:ea typeface="+mn-ea"/>
                <a:cs typeface="Lato Regular" charset="0"/>
              </a:rPr>
              <a:t> </a:t>
            </a:r>
            <a:r>
              <a:rPr lang="es-ES" sz="1000" b="0" i="0" kern="1200" dirty="0" smtClean="0">
                <a:solidFill>
                  <a:schemeClr val="bg2">
                    <a:lumMod val="50000"/>
                  </a:schemeClr>
                </a:solidFill>
                <a:effectLst/>
                <a:latin typeface="Lato Regular" charset="0"/>
                <a:ea typeface="+mn-ea"/>
                <a:cs typeface="Lato Regular" charset="0"/>
              </a:rPr>
              <a:t>diferentes canales de compra</a:t>
            </a:r>
            <a:endParaRPr lang="es-ES" sz="1000" noProof="0" dirty="0" smtClean="0">
              <a:solidFill>
                <a:schemeClr val="bg2">
                  <a:lumMod val="50000"/>
                </a:schemeClr>
              </a:solidFill>
              <a:latin typeface="Lato Regular" charset="0"/>
              <a:ea typeface="Lato Regular"/>
              <a:cs typeface="Lato Regular" charset="0"/>
              <a:sym typeface="Lato Regular"/>
            </a:endParaRPr>
          </a:p>
          <a:p>
            <a:endParaRPr lang="es-MX" baseline="0" dirty="0" smtClean="0"/>
          </a:p>
          <a:p>
            <a:r>
              <a:rPr lang="es-MX" sz="1200" b="0" baseline="0" dirty="0" err="1" smtClean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Engagement</a:t>
            </a:r>
            <a:r>
              <a:rPr lang="es-MX" sz="1200" b="0" baseline="0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 con los artistas para sugerir creación de eventos similares: </a:t>
            </a:r>
            <a:endParaRPr lang="es-MX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347224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97196330dd_1_4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283" cy="3600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4" rIns="91433" bIns="45704" anchor="t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272" name="Google Shape;272;g97196330dd_1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11772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200" dirty="0" smtClean="0">
                <a:latin typeface="Lato"/>
              </a:rPr>
              <a:t>Verificar que las fuentes seleccionadas son realmente de valor.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CF954-924A-814F-8B6A-049F10EBE0E7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47508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d76669dd05_0_1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9" name="Google Shape;759;gd76669dd05_0_1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7158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1.- Organizar</a:t>
            </a:r>
            <a:r>
              <a:rPr lang="es-MX" baseline="0" dirty="0" smtClean="0"/>
              <a:t> y descubrir : tareas fundamentales ; identificar y definir los objetivos</a:t>
            </a:r>
          </a:p>
          <a:p>
            <a:r>
              <a:rPr lang="es-MX" baseline="0" dirty="0" smtClean="0"/>
              <a:t>Listar áreas , procesos y </a:t>
            </a:r>
            <a:r>
              <a:rPr lang="es-MX" baseline="0" dirty="0" err="1" smtClean="0"/>
              <a:t>stakeholders</a:t>
            </a:r>
            <a:r>
              <a:rPr lang="es-MX" baseline="0" dirty="0" smtClean="0"/>
              <a:t> que impactará la estrategia</a:t>
            </a:r>
          </a:p>
          <a:p>
            <a:r>
              <a:rPr lang="es-MX" baseline="0" dirty="0" smtClean="0"/>
              <a:t>2.- Medir para poder mejorar los procesos.</a:t>
            </a:r>
            <a:r>
              <a:rPr lang="en-US" baseline="0" dirty="0" smtClean="0"/>
              <a:t> El </a:t>
            </a:r>
            <a:r>
              <a:rPr lang="en-US" baseline="0" dirty="0" err="1" smtClean="0"/>
              <a:t>rol</a:t>
            </a:r>
            <a:r>
              <a:rPr lang="en-US" baseline="0" dirty="0" smtClean="0"/>
              <a:t> de los </a:t>
            </a:r>
            <a:r>
              <a:rPr lang="en-US" baseline="0" dirty="0" err="1" smtClean="0"/>
              <a:t>activos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digitales</a:t>
            </a:r>
            <a:r>
              <a:rPr lang="en-US" baseline="0" dirty="0" smtClean="0"/>
              <a:t> y el </a:t>
            </a:r>
            <a:r>
              <a:rPr lang="en-US" baseline="0" dirty="0" err="1" smtClean="0"/>
              <a:t>papel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juegan</a:t>
            </a:r>
            <a:r>
              <a:rPr lang="en-US" baseline="0" dirty="0" smtClean="0"/>
              <a:t> en la </a:t>
            </a:r>
            <a:r>
              <a:rPr lang="en-US" baseline="0" dirty="0" err="1" smtClean="0"/>
              <a:t>estrategía</a:t>
            </a:r>
            <a:endParaRPr lang="en-US" baseline="0" dirty="0" smtClean="0"/>
          </a:p>
          <a:p>
            <a:r>
              <a:rPr lang="es-MX" baseline="0" dirty="0" smtClean="0"/>
              <a:t>3.- Problemas y necesidades clave a los que nos enfrentamos, casos de uso específicos</a:t>
            </a:r>
          </a:p>
          <a:p>
            <a:r>
              <a:rPr lang="es-MX" baseline="0" dirty="0" smtClean="0"/>
              <a:t>4.- Estandarizar como camino al la interoperabilidad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Gestion</a:t>
            </a:r>
            <a:r>
              <a:rPr lang="en-US" baseline="0" dirty="0" smtClean="0"/>
              <a:t> del </a:t>
            </a:r>
            <a:r>
              <a:rPr lang="en-US" baseline="0" dirty="0" err="1" smtClean="0"/>
              <a:t>cambio</a:t>
            </a:r>
            <a:r>
              <a:rPr lang="en-US" baseline="0" dirty="0" smtClean="0"/>
              <a:t> . </a:t>
            </a:r>
            <a:r>
              <a:rPr lang="en-US" baseline="0" dirty="0" err="1" smtClean="0"/>
              <a:t>Politicas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rigen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gestión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gobierno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cultura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datos</a:t>
            </a:r>
            <a:endParaRPr lang="en-US" baseline="0" dirty="0" smtClean="0"/>
          </a:p>
          <a:p>
            <a:r>
              <a:rPr lang="es-MX" baseline="0" dirty="0" smtClean="0"/>
              <a:t>Retener y contar con el mayor talento posible, y  convencer a los antagonistas. -&gt; Poder político del líder de datos ; siempre con evidencia basada en datos</a:t>
            </a:r>
          </a:p>
          <a:p>
            <a:r>
              <a:rPr lang="es-MX" baseline="0" dirty="0" smtClean="0"/>
              <a:t>La estrategia de datos nos vas a plantear durante todo el proceso la implantación y transformación de procesos, el cambio que conlleva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CF954-924A-814F-8B6A-049F10EBE0E7}" type="slidenum">
              <a:rPr lang="es-MX" smtClean="0"/>
              <a:t>13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25527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¿Es necesario la capa de ingestión en tiempo real?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CF954-924A-814F-8B6A-049F10EBE0E7}" type="slidenum">
              <a:rPr lang="es-MX" smtClean="0"/>
              <a:t>16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67910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9CF954-924A-814F-8B6A-049F10EBE0E7}" type="slidenum">
              <a:rPr lang="es-MX" smtClean="0"/>
              <a:t>17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20351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solidFill>
          <a:srgbClr val="212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xmlns="" id="{524B4858-C2C1-A342-B289-A910BEC626E7}"/>
              </a:ext>
            </a:extLst>
          </p:cNvPr>
          <p:cNvSpPr/>
          <p:nvPr userDrawn="1"/>
        </p:nvSpPr>
        <p:spPr>
          <a:xfrm>
            <a:off x="382138" y="6243643"/>
            <a:ext cx="3775526" cy="542925"/>
          </a:xfrm>
          <a:prstGeom prst="rect">
            <a:avLst/>
          </a:prstGeom>
          <a:solidFill>
            <a:srgbClr val="212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xmlns="" id="{56AD165D-17DF-714D-B89A-B16B67B3D399}"/>
              </a:ext>
            </a:extLst>
          </p:cNvPr>
          <p:cNvSpPr/>
          <p:nvPr userDrawn="1"/>
        </p:nvSpPr>
        <p:spPr>
          <a:xfrm>
            <a:off x="8902326" y="6243643"/>
            <a:ext cx="3289674" cy="542925"/>
          </a:xfrm>
          <a:prstGeom prst="rect">
            <a:avLst/>
          </a:prstGeom>
          <a:solidFill>
            <a:srgbClr val="212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805ACC8D-08FD-484C-ABEB-59EAFB96E0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1147712" y="439908"/>
            <a:ext cx="949617" cy="82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63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lack">
    <p:bg>
      <p:bgPr>
        <a:solidFill>
          <a:srgbClr val="212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1">
            <a:extLst>
              <a:ext uri="{FF2B5EF4-FFF2-40B4-BE49-F238E27FC236}">
                <a16:creationId xmlns:a16="http://schemas.microsoft.com/office/drawing/2014/main" xmlns="" id="{45EA9E51-FF4F-1B4F-9574-22681918B0F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91645" y="1998218"/>
            <a:ext cx="3837943" cy="2238769"/>
          </a:xfrm>
        </p:spPr>
        <p:txBody>
          <a:bodyPr anchor="t">
            <a:noAutofit/>
          </a:bodyPr>
          <a:lstStyle>
            <a:lvl1pPr algn="ctr">
              <a:lnSpc>
                <a:spcPct val="150000"/>
              </a:lnSpc>
              <a:defRPr sz="2500" b="0" i="0">
                <a:solidFill>
                  <a:schemeClr val="bg1"/>
                </a:solidFill>
                <a:latin typeface="Lato" panose="020F0502020204030203" pitchFamily="34" charset="77"/>
              </a:defRPr>
            </a:lvl1pPr>
          </a:lstStyle>
          <a:p>
            <a:r>
              <a:rPr lang="es-MX" dirty="0"/>
              <a:t>“QUOTE ENFOCADO EN LA INNOVACIÓN (AJUSTAR TEXTO A CUADRO)”</a:t>
            </a:r>
          </a:p>
        </p:txBody>
      </p:sp>
      <p:sp>
        <p:nvSpPr>
          <p:cNvPr id="33" name="Subtítulo 2">
            <a:extLst>
              <a:ext uri="{FF2B5EF4-FFF2-40B4-BE49-F238E27FC236}">
                <a16:creationId xmlns:a16="http://schemas.microsoft.com/office/drawing/2014/main" xmlns="" id="{587A108C-7671-0D4C-A593-16BFD5D469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18562" y="5076688"/>
            <a:ext cx="1992465" cy="368941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A8A8A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 dirty="0"/>
              <a:t>Autor</a:t>
            </a:r>
          </a:p>
        </p:txBody>
      </p:sp>
      <p:sp>
        <p:nvSpPr>
          <p:cNvPr id="37" name="Redondear rectángulo de esquina diagonal 36">
            <a:extLst>
              <a:ext uri="{FF2B5EF4-FFF2-40B4-BE49-F238E27FC236}">
                <a16:creationId xmlns:a16="http://schemas.microsoft.com/office/drawing/2014/main" xmlns="" id="{E786DD55-CE77-634A-A128-AD852DC35DE4}"/>
              </a:ext>
            </a:extLst>
          </p:cNvPr>
          <p:cNvSpPr/>
          <p:nvPr userDrawn="1"/>
        </p:nvSpPr>
        <p:spPr>
          <a:xfrm>
            <a:off x="7750248" y="4552348"/>
            <a:ext cx="845989" cy="163053"/>
          </a:xfrm>
          <a:prstGeom prst="round2DiagRect">
            <a:avLst/>
          </a:prstGeom>
          <a:solidFill>
            <a:srgbClr val="408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Redondear rectángulo de esquina diagonal 37">
            <a:extLst>
              <a:ext uri="{FF2B5EF4-FFF2-40B4-BE49-F238E27FC236}">
                <a16:creationId xmlns:a16="http://schemas.microsoft.com/office/drawing/2014/main" xmlns="" id="{F9DC55C5-6FD0-C24B-A7C3-1AC3EDB05D76}"/>
              </a:ext>
            </a:extLst>
          </p:cNvPr>
          <p:cNvSpPr/>
          <p:nvPr userDrawn="1"/>
        </p:nvSpPr>
        <p:spPr>
          <a:xfrm rot="5400000">
            <a:off x="8091716" y="4210880"/>
            <a:ext cx="845989" cy="163053"/>
          </a:xfrm>
          <a:prstGeom prst="round2DiagRect">
            <a:avLst/>
          </a:prstGeom>
          <a:solidFill>
            <a:srgbClr val="408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Redondear rectángulo de esquina diagonal 39">
            <a:extLst>
              <a:ext uri="{FF2B5EF4-FFF2-40B4-BE49-F238E27FC236}">
                <a16:creationId xmlns:a16="http://schemas.microsoft.com/office/drawing/2014/main" xmlns="" id="{C30F7EE9-746F-834D-B8B5-2EE31219EE93}"/>
              </a:ext>
            </a:extLst>
          </p:cNvPr>
          <p:cNvSpPr/>
          <p:nvPr userDrawn="1"/>
        </p:nvSpPr>
        <p:spPr>
          <a:xfrm>
            <a:off x="3824996" y="1519803"/>
            <a:ext cx="845989" cy="163053"/>
          </a:xfrm>
          <a:prstGeom prst="round2DiagRect">
            <a:avLst/>
          </a:prstGeom>
          <a:solidFill>
            <a:srgbClr val="408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Redondear rectángulo de esquina diagonal 40">
            <a:extLst>
              <a:ext uri="{FF2B5EF4-FFF2-40B4-BE49-F238E27FC236}">
                <a16:creationId xmlns:a16="http://schemas.microsoft.com/office/drawing/2014/main" xmlns="" id="{9A2DF0CE-76B9-6D40-AA08-45A380EB09B4}"/>
              </a:ext>
            </a:extLst>
          </p:cNvPr>
          <p:cNvSpPr/>
          <p:nvPr userDrawn="1"/>
        </p:nvSpPr>
        <p:spPr>
          <a:xfrm rot="5400000">
            <a:off x="3483528" y="1861271"/>
            <a:ext cx="845989" cy="163053"/>
          </a:xfrm>
          <a:prstGeom prst="round2DiagRect">
            <a:avLst/>
          </a:prstGeom>
          <a:solidFill>
            <a:srgbClr val="408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xmlns="" id="{69125E71-CC16-B64B-B3FB-E2650CC57421}"/>
              </a:ext>
            </a:extLst>
          </p:cNvPr>
          <p:cNvSpPr txBox="1"/>
          <p:nvPr userDrawn="1"/>
        </p:nvSpPr>
        <p:spPr>
          <a:xfrm>
            <a:off x="6293224" y="157778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s-MX" dirty="0"/>
          </a:p>
        </p:txBody>
      </p:sp>
      <p:pic>
        <p:nvPicPr>
          <p:cNvPr id="45" name="Imagen 44">
            <a:extLst>
              <a:ext uri="{FF2B5EF4-FFF2-40B4-BE49-F238E27FC236}">
                <a16:creationId xmlns:a16="http://schemas.microsoft.com/office/drawing/2014/main" xmlns="" id="{E732578B-101F-8647-9A12-69E738341E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1147712" y="439908"/>
            <a:ext cx="949617" cy="820855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xmlns="" id="{1AECBFEB-F825-D44E-A39A-E5625232D95A}"/>
              </a:ext>
            </a:extLst>
          </p:cNvPr>
          <p:cNvSpPr/>
          <p:nvPr userDrawn="1"/>
        </p:nvSpPr>
        <p:spPr>
          <a:xfrm>
            <a:off x="8902326" y="6243643"/>
            <a:ext cx="3289674" cy="542925"/>
          </a:xfrm>
          <a:prstGeom prst="rect">
            <a:avLst/>
          </a:prstGeom>
          <a:solidFill>
            <a:srgbClr val="212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06146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1">
            <a:extLst>
              <a:ext uri="{FF2B5EF4-FFF2-40B4-BE49-F238E27FC236}">
                <a16:creationId xmlns:a16="http://schemas.microsoft.com/office/drawing/2014/main" xmlns="" id="{45EA9E51-FF4F-1B4F-9574-22681918B0F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91643" y="1676508"/>
            <a:ext cx="3837943" cy="2373176"/>
          </a:xfrm>
        </p:spPr>
        <p:txBody>
          <a:bodyPr anchor="t">
            <a:noAutofit/>
          </a:bodyPr>
          <a:lstStyle>
            <a:lvl1pPr algn="ctr">
              <a:lnSpc>
                <a:spcPct val="150000"/>
              </a:lnSpc>
              <a:defRPr sz="2500" b="0" i="0">
                <a:solidFill>
                  <a:srgbClr val="262626"/>
                </a:solidFill>
                <a:latin typeface="Lato" panose="020F0502020204030203" pitchFamily="34" charset="77"/>
              </a:defRPr>
            </a:lvl1pPr>
          </a:lstStyle>
          <a:p>
            <a:r>
              <a:rPr lang="es-MX" dirty="0"/>
              <a:t>“Quote enfocado a la innovación (Ajustar tamaño de texto a cuadro)”</a:t>
            </a:r>
          </a:p>
        </p:txBody>
      </p:sp>
      <p:sp>
        <p:nvSpPr>
          <p:cNvPr id="14" name="Redondear rectángulo de esquina diagonal 13">
            <a:extLst>
              <a:ext uri="{FF2B5EF4-FFF2-40B4-BE49-F238E27FC236}">
                <a16:creationId xmlns:a16="http://schemas.microsoft.com/office/drawing/2014/main" xmlns="" id="{C9B32A51-8C60-7040-8CB7-96EBD9F3C0A5}"/>
              </a:ext>
            </a:extLst>
          </p:cNvPr>
          <p:cNvSpPr/>
          <p:nvPr userDrawn="1"/>
        </p:nvSpPr>
        <p:spPr>
          <a:xfrm>
            <a:off x="5532687" y="4278924"/>
            <a:ext cx="1355857" cy="163053"/>
          </a:xfrm>
          <a:prstGeom prst="round2DiagRect">
            <a:avLst/>
          </a:prstGeom>
          <a:solidFill>
            <a:srgbClr val="408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" name="Subtítulo 2">
            <a:extLst>
              <a:ext uri="{FF2B5EF4-FFF2-40B4-BE49-F238E27FC236}">
                <a16:creationId xmlns:a16="http://schemas.microsoft.com/office/drawing/2014/main" xmlns="" id="{587A108C-7671-0D4C-A593-16BFD5D469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18562" y="4817185"/>
            <a:ext cx="1992465" cy="368941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A8A8A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 dirty="0"/>
              <a:t>Autor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6AFB26C2-BE40-E846-B6B9-2E6174B392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1147712" y="439908"/>
            <a:ext cx="949617" cy="82085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E915D25E-C008-0E4D-A1DC-56AA75DAE009}"/>
              </a:ext>
            </a:extLst>
          </p:cNvPr>
          <p:cNvSpPr txBox="1"/>
          <p:nvPr userDrawn="1"/>
        </p:nvSpPr>
        <p:spPr>
          <a:xfrm>
            <a:off x="9509760" y="525780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52155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Black">
    <p:bg>
      <p:bgPr>
        <a:solidFill>
          <a:srgbClr val="212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1">
            <a:extLst>
              <a:ext uri="{FF2B5EF4-FFF2-40B4-BE49-F238E27FC236}">
                <a16:creationId xmlns:a16="http://schemas.microsoft.com/office/drawing/2014/main" xmlns="" id="{45EA9E51-FF4F-1B4F-9574-22681918B0F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91645" y="1998218"/>
            <a:ext cx="3837943" cy="2238769"/>
          </a:xfrm>
        </p:spPr>
        <p:txBody>
          <a:bodyPr anchor="t">
            <a:noAutofit/>
          </a:bodyPr>
          <a:lstStyle>
            <a:lvl1pPr algn="ctr">
              <a:lnSpc>
                <a:spcPct val="150000"/>
              </a:lnSpc>
              <a:defRPr sz="2500" b="0" i="0">
                <a:solidFill>
                  <a:schemeClr val="bg1"/>
                </a:solidFill>
                <a:latin typeface="Lato" panose="020F0502020204030203" pitchFamily="34" charset="77"/>
              </a:defRPr>
            </a:lvl1pPr>
          </a:lstStyle>
          <a:p>
            <a:r>
              <a:rPr lang="es-MX" dirty="0"/>
              <a:t>“QUOTE ENFOCADO EN LA INNOVACIÓN (AJUSTAR TEXTO A CUADRO)”</a:t>
            </a:r>
          </a:p>
        </p:txBody>
      </p:sp>
      <p:sp>
        <p:nvSpPr>
          <p:cNvPr id="37" name="Redondear rectángulo de esquina diagonal 36">
            <a:extLst>
              <a:ext uri="{FF2B5EF4-FFF2-40B4-BE49-F238E27FC236}">
                <a16:creationId xmlns:a16="http://schemas.microsoft.com/office/drawing/2014/main" xmlns="" id="{E786DD55-CE77-634A-A128-AD852DC35DE4}"/>
              </a:ext>
            </a:extLst>
          </p:cNvPr>
          <p:cNvSpPr/>
          <p:nvPr userDrawn="1"/>
        </p:nvSpPr>
        <p:spPr>
          <a:xfrm>
            <a:off x="7750248" y="4552348"/>
            <a:ext cx="845989" cy="163053"/>
          </a:xfrm>
          <a:prstGeom prst="round2DiagRect">
            <a:avLst/>
          </a:prstGeom>
          <a:solidFill>
            <a:srgbClr val="408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Redondear rectángulo de esquina diagonal 37">
            <a:extLst>
              <a:ext uri="{FF2B5EF4-FFF2-40B4-BE49-F238E27FC236}">
                <a16:creationId xmlns:a16="http://schemas.microsoft.com/office/drawing/2014/main" xmlns="" id="{F9DC55C5-6FD0-C24B-A7C3-1AC3EDB05D76}"/>
              </a:ext>
            </a:extLst>
          </p:cNvPr>
          <p:cNvSpPr/>
          <p:nvPr userDrawn="1"/>
        </p:nvSpPr>
        <p:spPr>
          <a:xfrm rot="5400000">
            <a:off x="8091716" y="4210880"/>
            <a:ext cx="845989" cy="163053"/>
          </a:xfrm>
          <a:prstGeom prst="round2DiagRect">
            <a:avLst/>
          </a:prstGeom>
          <a:solidFill>
            <a:srgbClr val="408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Redondear rectángulo de esquina diagonal 39">
            <a:extLst>
              <a:ext uri="{FF2B5EF4-FFF2-40B4-BE49-F238E27FC236}">
                <a16:creationId xmlns:a16="http://schemas.microsoft.com/office/drawing/2014/main" xmlns="" id="{C30F7EE9-746F-834D-B8B5-2EE31219EE93}"/>
              </a:ext>
            </a:extLst>
          </p:cNvPr>
          <p:cNvSpPr/>
          <p:nvPr userDrawn="1"/>
        </p:nvSpPr>
        <p:spPr>
          <a:xfrm>
            <a:off x="3824996" y="1519803"/>
            <a:ext cx="845989" cy="163053"/>
          </a:xfrm>
          <a:prstGeom prst="round2DiagRect">
            <a:avLst/>
          </a:prstGeom>
          <a:solidFill>
            <a:srgbClr val="408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Redondear rectángulo de esquina diagonal 40">
            <a:extLst>
              <a:ext uri="{FF2B5EF4-FFF2-40B4-BE49-F238E27FC236}">
                <a16:creationId xmlns:a16="http://schemas.microsoft.com/office/drawing/2014/main" xmlns="" id="{9A2DF0CE-76B9-6D40-AA08-45A380EB09B4}"/>
              </a:ext>
            </a:extLst>
          </p:cNvPr>
          <p:cNvSpPr/>
          <p:nvPr userDrawn="1"/>
        </p:nvSpPr>
        <p:spPr>
          <a:xfrm rot="5400000">
            <a:off x="3483528" y="1861271"/>
            <a:ext cx="845989" cy="163053"/>
          </a:xfrm>
          <a:prstGeom prst="round2DiagRect">
            <a:avLst/>
          </a:prstGeom>
          <a:solidFill>
            <a:srgbClr val="408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xmlns="" id="{69125E71-CC16-B64B-B3FB-E2650CC57421}"/>
              </a:ext>
            </a:extLst>
          </p:cNvPr>
          <p:cNvSpPr txBox="1"/>
          <p:nvPr userDrawn="1"/>
        </p:nvSpPr>
        <p:spPr>
          <a:xfrm>
            <a:off x="6293224" y="157778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s-MX" dirty="0"/>
          </a:p>
        </p:txBody>
      </p:sp>
      <p:pic>
        <p:nvPicPr>
          <p:cNvPr id="45" name="Imagen 44">
            <a:extLst>
              <a:ext uri="{FF2B5EF4-FFF2-40B4-BE49-F238E27FC236}">
                <a16:creationId xmlns:a16="http://schemas.microsoft.com/office/drawing/2014/main" xmlns="" id="{E732578B-101F-8647-9A12-69E738341E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1147712" y="439908"/>
            <a:ext cx="949617" cy="820855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xmlns="" id="{9DB6B35A-E15E-9047-ACE0-068201FF4D2A}"/>
              </a:ext>
            </a:extLst>
          </p:cNvPr>
          <p:cNvSpPr/>
          <p:nvPr userDrawn="1"/>
        </p:nvSpPr>
        <p:spPr>
          <a:xfrm>
            <a:off x="8902326" y="6243643"/>
            <a:ext cx="3289674" cy="542925"/>
          </a:xfrm>
          <a:prstGeom prst="rect">
            <a:avLst/>
          </a:prstGeom>
          <a:solidFill>
            <a:srgbClr val="212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3920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1">
            <a:extLst>
              <a:ext uri="{FF2B5EF4-FFF2-40B4-BE49-F238E27FC236}">
                <a16:creationId xmlns:a16="http://schemas.microsoft.com/office/drawing/2014/main" xmlns="" id="{45EA9E51-FF4F-1B4F-9574-22681918B0F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91643" y="1676508"/>
            <a:ext cx="3837943" cy="2373176"/>
          </a:xfrm>
        </p:spPr>
        <p:txBody>
          <a:bodyPr anchor="t">
            <a:noAutofit/>
          </a:bodyPr>
          <a:lstStyle>
            <a:lvl1pPr algn="ctr">
              <a:lnSpc>
                <a:spcPct val="150000"/>
              </a:lnSpc>
              <a:defRPr sz="2500" b="0" i="0">
                <a:solidFill>
                  <a:srgbClr val="262626"/>
                </a:solidFill>
                <a:latin typeface="Lato" panose="020F0502020204030203" pitchFamily="34" charset="77"/>
              </a:defRPr>
            </a:lvl1pPr>
          </a:lstStyle>
          <a:p>
            <a:r>
              <a:rPr lang="es-MX" dirty="0"/>
              <a:t>“Quote enfocado a la innovación (Ajustar tamaño de texto a cuadro)”</a:t>
            </a:r>
          </a:p>
        </p:txBody>
      </p:sp>
      <p:sp>
        <p:nvSpPr>
          <p:cNvPr id="14" name="Redondear rectángulo de esquina diagonal 13">
            <a:extLst>
              <a:ext uri="{FF2B5EF4-FFF2-40B4-BE49-F238E27FC236}">
                <a16:creationId xmlns:a16="http://schemas.microsoft.com/office/drawing/2014/main" xmlns="" id="{C9B32A51-8C60-7040-8CB7-96EBD9F3C0A5}"/>
              </a:ext>
            </a:extLst>
          </p:cNvPr>
          <p:cNvSpPr/>
          <p:nvPr userDrawn="1"/>
        </p:nvSpPr>
        <p:spPr>
          <a:xfrm>
            <a:off x="5532687" y="4278924"/>
            <a:ext cx="1355857" cy="163053"/>
          </a:xfrm>
          <a:prstGeom prst="round2DiagRect">
            <a:avLst/>
          </a:prstGeom>
          <a:solidFill>
            <a:srgbClr val="408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6AFB26C2-BE40-E846-B6B9-2E6174B392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1147712" y="439908"/>
            <a:ext cx="949617" cy="82085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E915D25E-C008-0E4D-A1DC-56AA75DAE009}"/>
              </a:ext>
            </a:extLst>
          </p:cNvPr>
          <p:cNvSpPr txBox="1"/>
          <p:nvPr userDrawn="1"/>
        </p:nvSpPr>
        <p:spPr>
          <a:xfrm>
            <a:off x="9509760" y="525780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24173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ifras y texto alternati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D3A9B11-352A-3649-84E8-3EE40F9B12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4000" y="360000"/>
            <a:ext cx="6800610" cy="509317"/>
          </a:xfrm>
        </p:spPr>
        <p:txBody>
          <a:bodyPr anchor="t">
            <a:normAutofit/>
          </a:bodyPr>
          <a:lstStyle>
            <a:lvl1pPr algn="l">
              <a:defRPr sz="3000">
                <a:solidFill>
                  <a:srgbClr val="262626"/>
                </a:solidFill>
              </a:defRPr>
            </a:lvl1pPr>
          </a:lstStyle>
          <a:p>
            <a:r>
              <a:rPr lang="es-MX" dirty="0"/>
              <a:t>Este es un título a 1 linea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1FEB91D4-5923-324F-8294-14A4369824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4001" y="936000"/>
            <a:ext cx="6800609" cy="291028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rgbClr val="A8A8A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 dirty="0"/>
              <a:t>Con su pequeño subtítulo (como fecha, nombre de quien presenta etc.)</a:t>
            </a:r>
          </a:p>
        </p:txBody>
      </p:sp>
      <p:sp>
        <p:nvSpPr>
          <p:cNvPr id="13" name="Marcador de texto 2">
            <a:extLst>
              <a:ext uri="{FF2B5EF4-FFF2-40B4-BE49-F238E27FC236}">
                <a16:creationId xmlns:a16="http://schemas.microsoft.com/office/drawing/2014/main" xmlns="" id="{190C2A74-5056-F94B-8B1E-9E5794E1839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351125" y="2252702"/>
            <a:ext cx="3790058" cy="1147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0" b="1">
                <a:solidFill>
                  <a:srgbClr val="393939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# </a:t>
            </a:r>
          </a:p>
        </p:txBody>
      </p:sp>
      <p:sp>
        <p:nvSpPr>
          <p:cNvPr id="15" name="Marcador de texto 2">
            <a:extLst>
              <a:ext uri="{FF2B5EF4-FFF2-40B4-BE49-F238E27FC236}">
                <a16:creationId xmlns:a16="http://schemas.microsoft.com/office/drawing/2014/main" xmlns="" id="{0AC24031-E260-5241-ABF9-0713B4E63D2C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84955" y="2252702"/>
            <a:ext cx="3790058" cy="1147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0" b="1">
                <a:solidFill>
                  <a:srgbClr val="393939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# </a:t>
            </a:r>
          </a:p>
        </p:txBody>
      </p:sp>
      <p:sp>
        <p:nvSpPr>
          <p:cNvPr id="17" name="Redondear rectángulo de esquina diagonal 16">
            <a:extLst>
              <a:ext uri="{FF2B5EF4-FFF2-40B4-BE49-F238E27FC236}">
                <a16:creationId xmlns:a16="http://schemas.microsoft.com/office/drawing/2014/main" xmlns="" id="{3D59DFB7-0379-E242-9134-EB121F4732A3}"/>
              </a:ext>
            </a:extLst>
          </p:cNvPr>
          <p:cNvSpPr/>
          <p:nvPr userDrawn="1"/>
        </p:nvSpPr>
        <p:spPr>
          <a:xfrm>
            <a:off x="2835643" y="3567727"/>
            <a:ext cx="821957" cy="139969"/>
          </a:xfrm>
          <a:prstGeom prst="round2DiagRect">
            <a:avLst/>
          </a:prstGeom>
          <a:solidFill>
            <a:srgbClr val="408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Redondear rectángulo de esquina diagonal 17">
            <a:extLst>
              <a:ext uri="{FF2B5EF4-FFF2-40B4-BE49-F238E27FC236}">
                <a16:creationId xmlns:a16="http://schemas.microsoft.com/office/drawing/2014/main" xmlns="" id="{D756CC82-3655-5546-9F06-DD0A6C4897B2}"/>
              </a:ext>
            </a:extLst>
          </p:cNvPr>
          <p:cNvSpPr/>
          <p:nvPr userDrawn="1"/>
        </p:nvSpPr>
        <p:spPr>
          <a:xfrm>
            <a:off x="7969007" y="3567727"/>
            <a:ext cx="821957" cy="139969"/>
          </a:xfrm>
          <a:prstGeom prst="round2DiagRect">
            <a:avLst/>
          </a:prstGeom>
          <a:solidFill>
            <a:srgbClr val="408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xmlns="" id="{5A46BC14-F7F5-924D-8F98-57DAC453015A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24000" y="4973528"/>
            <a:ext cx="10134186" cy="860035"/>
          </a:xfrm>
        </p:spPr>
        <p:txBody>
          <a:bodyPr anchor="ctr">
            <a:noAutofit/>
          </a:bodyPr>
          <a:lstStyle>
            <a:lvl1pPr marL="0" indent="0" algn="l">
              <a:buNone/>
              <a:defRPr sz="3600" b="1">
                <a:solidFill>
                  <a:srgbClr val="A8A8A8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TEXTO ALTERNATIVO 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xmlns="" id="{20FC5777-CDEA-5543-B69D-7CCDBEF12D90}"/>
              </a:ext>
            </a:extLst>
          </p:cNvPr>
          <p:cNvSpPr txBox="1"/>
          <p:nvPr userDrawn="1"/>
        </p:nvSpPr>
        <p:spPr>
          <a:xfrm>
            <a:off x="10415588" y="165735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s-MX" dirty="0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xmlns="" id="{DE095AF3-D061-2F44-ACCA-4C0C078166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1147712" y="439908"/>
            <a:ext cx="949617" cy="820855"/>
          </a:xfrm>
          <a:prstGeom prst="rect">
            <a:avLst/>
          </a:prstGeom>
        </p:spPr>
      </p:pic>
      <p:sp>
        <p:nvSpPr>
          <p:cNvPr id="28" name="Marcador de texto 2">
            <a:extLst>
              <a:ext uri="{FF2B5EF4-FFF2-40B4-BE49-F238E27FC236}">
                <a16:creationId xmlns:a16="http://schemas.microsoft.com/office/drawing/2014/main" xmlns="" id="{68987E26-2576-1141-B525-68A4424EF6D6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351125" y="3854694"/>
            <a:ext cx="3790058" cy="562928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0">
                <a:solidFill>
                  <a:srgbClr val="6F6F6F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Título de sección </a:t>
            </a:r>
          </a:p>
        </p:txBody>
      </p:sp>
      <p:sp>
        <p:nvSpPr>
          <p:cNvPr id="29" name="Marcador de texto 2">
            <a:extLst>
              <a:ext uri="{FF2B5EF4-FFF2-40B4-BE49-F238E27FC236}">
                <a16:creationId xmlns:a16="http://schemas.microsoft.com/office/drawing/2014/main" xmlns="" id="{E43D32E8-9FCA-0846-83C4-BFF15D697FC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84955" y="3854694"/>
            <a:ext cx="3790058" cy="562928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0">
                <a:solidFill>
                  <a:srgbClr val="6F6F6F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Título de sección </a:t>
            </a:r>
          </a:p>
        </p:txBody>
      </p:sp>
    </p:spTree>
    <p:extLst>
      <p:ext uri="{BB962C8B-B14F-4D97-AF65-F5344CB8AC3E}">
        <p14:creationId xmlns:p14="http://schemas.microsoft.com/office/powerpoint/2010/main" val="1574445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if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D3A9B11-352A-3649-84E8-3EE40F9B12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4000" y="360000"/>
            <a:ext cx="6800610" cy="509317"/>
          </a:xfrm>
        </p:spPr>
        <p:txBody>
          <a:bodyPr anchor="t">
            <a:normAutofit/>
          </a:bodyPr>
          <a:lstStyle>
            <a:lvl1pPr algn="l">
              <a:defRPr sz="3000">
                <a:solidFill>
                  <a:srgbClr val="262626"/>
                </a:solidFill>
              </a:defRPr>
            </a:lvl1pPr>
          </a:lstStyle>
          <a:p>
            <a:r>
              <a:rPr lang="es-MX" dirty="0"/>
              <a:t>Este es un título corto para cifras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1FEB91D4-5923-324F-8294-14A4369824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4000" y="936000"/>
            <a:ext cx="6800610" cy="291028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rgbClr val="A8A8A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 dirty="0"/>
              <a:t>Este es un subtítulo en caso de ser requerido</a:t>
            </a:r>
          </a:p>
        </p:txBody>
      </p:sp>
      <p:sp>
        <p:nvSpPr>
          <p:cNvPr id="13" name="Marcador de texto 2">
            <a:extLst>
              <a:ext uri="{FF2B5EF4-FFF2-40B4-BE49-F238E27FC236}">
                <a16:creationId xmlns:a16="http://schemas.microsoft.com/office/drawing/2014/main" xmlns="" id="{190C2A74-5056-F94B-8B1E-9E5794E1839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65206" y="2300288"/>
            <a:ext cx="4905581" cy="2784495"/>
          </a:xfrm>
        </p:spPr>
        <p:txBody>
          <a:bodyPr anchor="ctr">
            <a:noAutofit/>
          </a:bodyPr>
          <a:lstStyle>
            <a:lvl1pPr marL="0" indent="0" algn="ctr">
              <a:buNone/>
              <a:defRPr sz="15000" b="1">
                <a:solidFill>
                  <a:srgbClr val="393939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# </a:t>
            </a:r>
          </a:p>
        </p:txBody>
      </p:sp>
      <p:sp>
        <p:nvSpPr>
          <p:cNvPr id="19" name="Redondear rectángulo de esquina diagonal 18">
            <a:extLst>
              <a:ext uri="{FF2B5EF4-FFF2-40B4-BE49-F238E27FC236}">
                <a16:creationId xmlns:a16="http://schemas.microsoft.com/office/drawing/2014/main" xmlns="" id="{36ADD09A-AF22-1047-B0B6-FC3511B52205}"/>
              </a:ext>
            </a:extLst>
          </p:cNvPr>
          <p:cNvSpPr/>
          <p:nvPr userDrawn="1"/>
        </p:nvSpPr>
        <p:spPr>
          <a:xfrm>
            <a:off x="2006967" y="4881407"/>
            <a:ext cx="1622057" cy="203376"/>
          </a:xfrm>
          <a:prstGeom prst="round2DiagRect">
            <a:avLst/>
          </a:prstGeom>
          <a:solidFill>
            <a:srgbClr val="408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xmlns="" id="{A8161E36-D0E3-FC40-8C78-B8C2D56537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1147712" y="439908"/>
            <a:ext cx="949617" cy="820855"/>
          </a:xfrm>
          <a:prstGeom prst="rect">
            <a:avLst/>
          </a:prstGeom>
        </p:spPr>
      </p:pic>
      <p:sp>
        <p:nvSpPr>
          <p:cNvPr id="10" name="Marcador de texto 2">
            <a:extLst>
              <a:ext uri="{FF2B5EF4-FFF2-40B4-BE49-F238E27FC236}">
                <a16:creationId xmlns:a16="http://schemas.microsoft.com/office/drawing/2014/main" xmlns="" id="{5AAEE1F5-3BD5-5141-9247-194305146EF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356479" y="2982497"/>
            <a:ext cx="3790058" cy="893006"/>
          </a:xfrm>
        </p:spPr>
        <p:txBody>
          <a:bodyPr anchor="ctr">
            <a:noAutofit/>
          </a:bodyPr>
          <a:lstStyle>
            <a:lvl1pPr marL="0" indent="0" algn="l">
              <a:buNone/>
              <a:defRPr sz="2500" b="0">
                <a:solidFill>
                  <a:srgbClr val="A8A8A8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Tipo de datos a 2 lineas</a:t>
            </a:r>
          </a:p>
          <a:p>
            <a:pPr lvl="0"/>
            <a:r>
              <a:rPr lang="es-MX" dirty="0"/>
              <a:t>Con un ícono</a:t>
            </a:r>
          </a:p>
        </p:txBody>
      </p:sp>
    </p:spTree>
    <p:extLst>
      <p:ext uri="{BB962C8B-B14F-4D97-AF65-F5344CB8AC3E}">
        <p14:creationId xmlns:p14="http://schemas.microsoft.com/office/powerpoint/2010/main" val="1259639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+4 cifr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D3A9B11-352A-3649-84E8-3EE40F9B12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4152" y="360000"/>
            <a:ext cx="6800609" cy="509317"/>
          </a:xfrm>
        </p:spPr>
        <p:txBody>
          <a:bodyPr anchor="t">
            <a:normAutofit/>
          </a:bodyPr>
          <a:lstStyle>
            <a:lvl1pPr algn="l">
              <a:defRPr sz="3000">
                <a:solidFill>
                  <a:srgbClr val="262626"/>
                </a:solidFill>
              </a:defRPr>
            </a:lvl1pPr>
          </a:lstStyle>
          <a:p>
            <a:r>
              <a:rPr lang="es-MX" dirty="0"/>
              <a:t>Este es un título corto para cifras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1FEB91D4-5923-324F-8294-14A4369824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4151" y="936000"/>
            <a:ext cx="6800610" cy="291028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rgbClr val="A8A8A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 dirty="0"/>
              <a:t>Este es un subtítulo en caso de ser requerido</a:t>
            </a:r>
          </a:p>
        </p:txBody>
      </p:sp>
      <p:sp>
        <p:nvSpPr>
          <p:cNvPr id="13" name="Marcador de texto 2">
            <a:extLst>
              <a:ext uri="{FF2B5EF4-FFF2-40B4-BE49-F238E27FC236}">
                <a16:creationId xmlns:a16="http://schemas.microsoft.com/office/drawing/2014/main" xmlns="" id="{190C2A74-5056-F94B-8B1E-9E5794E1839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24000" y="2095554"/>
            <a:ext cx="1667346" cy="575527"/>
          </a:xfrm>
        </p:spPr>
        <p:txBody>
          <a:bodyPr anchor="ctr">
            <a:noAutofit/>
          </a:bodyPr>
          <a:lstStyle>
            <a:lvl1pPr marL="0" indent="0" algn="l">
              <a:buNone/>
              <a:defRPr sz="4000" b="1">
                <a:solidFill>
                  <a:srgbClr val="393939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# 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xmlns="" id="{20FC5777-CDEA-5543-B69D-7CCDBEF12D90}"/>
              </a:ext>
            </a:extLst>
          </p:cNvPr>
          <p:cNvSpPr txBox="1"/>
          <p:nvPr userDrawn="1"/>
        </p:nvSpPr>
        <p:spPr>
          <a:xfrm>
            <a:off x="10415588" y="165735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s-MX" dirty="0"/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xmlns="" id="{B107D809-CD94-0848-BFE5-7D17B16E7DFA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24000" y="2766308"/>
            <a:ext cx="2971780" cy="291028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0">
                <a:solidFill>
                  <a:srgbClr val="6F6F6F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Título de sección 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xmlns="" id="{6D14C2C8-8544-9C4B-AFFC-F65590245D6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24000" y="3547282"/>
            <a:ext cx="1667346" cy="575527"/>
          </a:xfrm>
        </p:spPr>
        <p:txBody>
          <a:bodyPr anchor="ctr">
            <a:noAutofit/>
          </a:bodyPr>
          <a:lstStyle>
            <a:lvl1pPr marL="0" indent="0" algn="l">
              <a:buNone/>
              <a:defRPr sz="4000" b="1">
                <a:solidFill>
                  <a:srgbClr val="393939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# </a:t>
            </a:r>
          </a:p>
        </p:txBody>
      </p:sp>
      <p:sp>
        <p:nvSpPr>
          <p:cNvPr id="26" name="Marcador de texto 2">
            <a:extLst>
              <a:ext uri="{FF2B5EF4-FFF2-40B4-BE49-F238E27FC236}">
                <a16:creationId xmlns:a16="http://schemas.microsoft.com/office/drawing/2014/main" xmlns="" id="{6D141218-47AB-6F44-A0B4-0C51FDB1FE9C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24000" y="4218036"/>
            <a:ext cx="2971780" cy="291028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0">
                <a:solidFill>
                  <a:srgbClr val="6F6F6F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Título de sección 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xmlns="" id="{BA86C736-1DCB-DF48-B204-276B68B4F5E3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24000" y="4923595"/>
            <a:ext cx="1667346" cy="575527"/>
          </a:xfrm>
        </p:spPr>
        <p:txBody>
          <a:bodyPr anchor="ctr">
            <a:noAutofit/>
          </a:bodyPr>
          <a:lstStyle>
            <a:lvl1pPr marL="0" indent="0" algn="l">
              <a:buNone/>
              <a:defRPr sz="4000" b="1">
                <a:solidFill>
                  <a:srgbClr val="393939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# </a:t>
            </a:r>
          </a:p>
        </p:txBody>
      </p:sp>
      <p:sp>
        <p:nvSpPr>
          <p:cNvPr id="28" name="Marcador de texto 2">
            <a:extLst>
              <a:ext uri="{FF2B5EF4-FFF2-40B4-BE49-F238E27FC236}">
                <a16:creationId xmlns:a16="http://schemas.microsoft.com/office/drawing/2014/main" xmlns="" id="{B6008EC0-EFDB-9941-A534-2B315907FBB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24000" y="5594349"/>
            <a:ext cx="2971780" cy="291028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0">
                <a:solidFill>
                  <a:srgbClr val="6F6F6F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Título de sección </a:t>
            </a:r>
          </a:p>
        </p:txBody>
      </p:sp>
      <p:sp>
        <p:nvSpPr>
          <p:cNvPr id="30" name="Marcador de texto 2">
            <a:extLst>
              <a:ext uri="{FF2B5EF4-FFF2-40B4-BE49-F238E27FC236}">
                <a16:creationId xmlns:a16="http://schemas.microsoft.com/office/drawing/2014/main" xmlns="" id="{FDAAD284-6683-B344-8468-4AA5C8B233B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275626" y="3087302"/>
            <a:ext cx="1667346" cy="575527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 b="1">
                <a:solidFill>
                  <a:srgbClr val="393939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# </a:t>
            </a:r>
          </a:p>
        </p:txBody>
      </p:sp>
      <p:sp>
        <p:nvSpPr>
          <p:cNvPr id="31" name="Marcador de texto 2">
            <a:extLst>
              <a:ext uri="{FF2B5EF4-FFF2-40B4-BE49-F238E27FC236}">
                <a16:creationId xmlns:a16="http://schemas.microsoft.com/office/drawing/2014/main" xmlns="" id="{6E8BB7B3-886A-8240-9982-2AE71847931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5623409" y="3851302"/>
            <a:ext cx="2971780" cy="291028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>
                <a:solidFill>
                  <a:srgbClr val="6F6F6F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Título de sección </a:t>
            </a:r>
          </a:p>
        </p:txBody>
      </p:sp>
      <p:sp>
        <p:nvSpPr>
          <p:cNvPr id="32" name="Marcador de texto 2">
            <a:extLst>
              <a:ext uri="{FF2B5EF4-FFF2-40B4-BE49-F238E27FC236}">
                <a16:creationId xmlns:a16="http://schemas.microsoft.com/office/drawing/2014/main" xmlns="" id="{D0960A9E-37D5-EC4C-A2F3-132FEDE435E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9548286" y="3087302"/>
            <a:ext cx="1667346" cy="575527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 b="1">
                <a:solidFill>
                  <a:srgbClr val="393939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# </a:t>
            </a:r>
          </a:p>
        </p:txBody>
      </p:sp>
      <p:sp>
        <p:nvSpPr>
          <p:cNvPr id="33" name="Marcador de texto 2">
            <a:extLst>
              <a:ext uri="{FF2B5EF4-FFF2-40B4-BE49-F238E27FC236}">
                <a16:creationId xmlns:a16="http://schemas.microsoft.com/office/drawing/2014/main" xmlns="" id="{7ECE9F5E-B267-124F-9A73-58DAE21C469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896069" y="3851302"/>
            <a:ext cx="2971780" cy="291028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>
                <a:solidFill>
                  <a:srgbClr val="6F6F6F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Título de sección </a:t>
            </a:r>
          </a:p>
        </p:txBody>
      </p:sp>
      <p:sp>
        <p:nvSpPr>
          <p:cNvPr id="34" name="Marcador de texto 2">
            <a:extLst>
              <a:ext uri="{FF2B5EF4-FFF2-40B4-BE49-F238E27FC236}">
                <a16:creationId xmlns:a16="http://schemas.microsoft.com/office/drawing/2014/main" xmlns="" id="{563904F4-B5B1-6E48-8D24-116EBAEEEC54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275626" y="4803561"/>
            <a:ext cx="1667346" cy="575527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 b="1">
                <a:solidFill>
                  <a:srgbClr val="393939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# </a:t>
            </a:r>
          </a:p>
        </p:txBody>
      </p:sp>
      <p:sp>
        <p:nvSpPr>
          <p:cNvPr id="35" name="Marcador de texto 2">
            <a:extLst>
              <a:ext uri="{FF2B5EF4-FFF2-40B4-BE49-F238E27FC236}">
                <a16:creationId xmlns:a16="http://schemas.microsoft.com/office/drawing/2014/main" xmlns="" id="{B87A2BEB-A02B-BE49-AC7C-B25D52E7742F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5623409" y="5567561"/>
            <a:ext cx="2971780" cy="291028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>
                <a:solidFill>
                  <a:srgbClr val="6F6F6F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Título de sección </a:t>
            </a:r>
          </a:p>
        </p:txBody>
      </p:sp>
      <p:sp>
        <p:nvSpPr>
          <p:cNvPr id="36" name="Marcador de texto 2">
            <a:extLst>
              <a:ext uri="{FF2B5EF4-FFF2-40B4-BE49-F238E27FC236}">
                <a16:creationId xmlns:a16="http://schemas.microsoft.com/office/drawing/2014/main" xmlns="" id="{D70FC293-6FD7-BD4A-BDA7-B8428BCE51EA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9548286" y="4803561"/>
            <a:ext cx="1667346" cy="575527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 b="1">
                <a:solidFill>
                  <a:srgbClr val="393939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# </a:t>
            </a:r>
          </a:p>
        </p:txBody>
      </p:sp>
      <p:sp>
        <p:nvSpPr>
          <p:cNvPr id="37" name="Marcador de texto 2">
            <a:extLst>
              <a:ext uri="{FF2B5EF4-FFF2-40B4-BE49-F238E27FC236}">
                <a16:creationId xmlns:a16="http://schemas.microsoft.com/office/drawing/2014/main" xmlns="" id="{3469B8BF-B073-BF46-B029-80C74FC6B566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8896069" y="5567561"/>
            <a:ext cx="2971780" cy="291028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>
                <a:solidFill>
                  <a:srgbClr val="6F6F6F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Título de sección </a:t>
            </a:r>
          </a:p>
        </p:txBody>
      </p:sp>
      <p:sp>
        <p:nvSpPr>
          <p:cNvPr id="38" name="Marcador de texto 2">
            <a:extLst>
              <a:ext uri="{FF2B5EF4-FFF2-40B4-BE49-F238E27FC236}">
                <a16:creationId xmlns:a16="http://schemas.microsoft.com/office/drawing/2014/main" xmlns="" id="{062A6058-234E-C341-ABFD-8507E280780F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275626" y="2063431"/>
            <a:ext cx="4940006" cy="575526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rgbClr val="4086FF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Título de sección 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xmlns="" id="{B4B70E6B-AAB2-5E4C-8006-50894BF07F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1147712" y="439908"/>
            <a:ext cx="949617" cy="82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71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 gráfic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xmlns="" id="{21EBC28B-1BD9-A449-AD88-AB7F20F5E4A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24001" y="1751885"/>
            <a:ext cx="11473990" cy="4351338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endParaRPr lang="es-MX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xmlns="" id="{25B58691-656D-BF45-A9DC-1B1E885437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4000" y="360000"/>
            <a:ext cx="10191600" cy="576000"/>
          </a:xfrm>
        </p:spPr>
        <p:txBody>
          <a:bodyPr anchor="t">
            <a:normAutofit/>
          </a:bodyPr>
          <a:lstStyle>
            <a:lvl1pPr algn="l">
              <a:defRPr sz="3000">
                <a:solidFill>
                  <a:srgbClr val="262626"/>
                </a:solidFill>
              </a:defRPr>
            </a:lvl1pPr>
          </a:lstStyle>
          <a:p>
            <a:r>
              <a:rPr lang="es-MX" dirty="0"/>
              <a:t>Este es un título a linea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xmlns="" id="{10417CF2-5676-2D44-9EA7-277D87A70F1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4000" y="936000"/>
            <a:ext cx="5823857" cy="360000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rgbClr val="A8A8A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 dirty="0"/>
              <a:t>El subtítulo es opcional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21BB0189-076E-424A-9ED2-2D526F9EFA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1147712" y="439908"/>
            <a:ext cx="949617" cy="82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21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 gráficos negro">
    <p:bg>
      <p:bgPr>
        <a:solidFill>
          <a:srgbClr val="202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xmlns="" id="{21EBC28B-1BD9-A449-AD88-AB7F20F5E4A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24001" y="1751885"/>
            <a:ext cx="11473990" cy="43513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endParaRPr lang="es-MX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xmlns="" id="{25B58691-656D-BF45-A9DC-1B1E885437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4000" y="360000"/>
            <a:ext cx="9262569" cy="538039"/>
          </a:xfrm>
        </p:spPr>
        <p:txBody>
          <a:bodyPr anchor="t">
            <a:normAutofit/>
          </a:bodyPr>
          <a:lstStyle>
            <a:lvl1pPr algn="l">
              <a:defRPr sz="3000">
                <a:solidFill>
                  <a:schemeClr val="bg1"/>
                </a:solidFill>
              </a:defRPr>
            </a:lvl1pPr>
          </a:lstStyle>
          <a:p>
            <a:r>
              <a:rPr lang="es-MX" dirty="0"/>
              <a:t>Este es un título largo a 1 linea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xmlns="" id="{10417CF2-5676-2D44-9EA7-277D87A70F1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4000" y="936000"/>
            <a:ext cx="5823857" cy="360000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rgbClr val="A8A8A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 dirty="0"/>
              <a:t>El subtítulo es opcional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CBEEC8FF-5C39-8F41-9ABA-23E574D1CF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1147712" y="439908"/>
            <a:ext cx="949617" cy="820855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FF7408FA-63DF-C148-B24F-B2ABE2502A4C}"/>
              </a:ext>
            </a:extLst>
          </p:cNvPr>
          <p:cNvSpPr/>
          <p:nvPr userDrawn="1"/>
        </p:nvSpPr>
        <p:spPr>
          <a:xfrm>
            <a:off x="10058400" y="6260123"/>
            <a:ext cx="2133600" cy="597877"/>
          </a:xfrm>
          <a:prstGeom prst="rect">
            <a:avLst/>
          </a:prstGeom>
          <a:solidFill>
            <a:srgbClr val="1F2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019893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o - Imagenes - Ce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D3A9B11-352A-3649-84E8-3EE40F9B12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4000" y="360000"/>
            <a:ext cx="10633034" cy="538039"/>
          </a:xfrm>
        </p:spPr>
        <p:txBody>
          <a:bodyPr anchor="t">
            <a:normAutofit/>
          </a:bodyPr>
          <a:lstStyle>
            <a:lvl1pPr algn="l">
              <a:defRPr sz="3000">
                <a:solidFill>
                  <a:srgbClr val="262626"/>
                </a:solidFill>
              </a:defRPr>
            </a:lvl1pPr>
          </a:lstStyle>
          <a:p>
            <a:r>
              <a:rPr lang="es-MX" dirty="0"/>
              <a:t>Este es un largo a una linea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1FEB91D4-5923-324F-8294-14A4369824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4000" y="936000"/>
            <a:ext cx="10633034" cy="376036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rgbClr val="A8A8A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 dirty="0"/>
              <a:t>El subtítulo es opcional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xmlns="" id="{21EBC28B-1BD9-A449-AD88-AB7F20F5E4A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24000" y="3429000"/>
            <a:ext cx="3479490" cy="2674222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endParaRPr lang="es-MX" dirty="0"/>
          </a:p>
        </p:txBody>
      </p:sp>
      <p:sp>
        <p:nvSpPr>
          <p:cNvPr id="13" name="Marcador de texto 2">
            <a:extLst>
              <a:ext uri="{FF2B5EF4-FFF2-40B4-BE49-F238E27FC236}">
                <a16:creationId xmlns:a16="http://schemas.microsoft.com/office/drawing/2014/main" xmlns="" id="{CCF5A794-03E9-F048-87A4-17F087D0534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24000" y="2379625"/>
            <a:ext cx="3479490" cy="766008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0">
                <a:solidFill>
                  <a:srgbClr val="6F6F6F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Contenido corto</a:t>
            </a: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xmlns="" id="{FECD17EB-5781-3440-8402-4DC2F4ACB445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4429564" y="3429000"/>
            <a:ext cx="3479490" cy="2674222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endParaRPr lang="es-MX" dirty="0"/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xmlns="" id="{6DC56615-6BE2-254F-AF77-DAF0329C8F1F}"/>
              </a:ext>
            </a:extLst>
          </p:cNvPr>
          <p:cNvSpPr>
            <a:spLocks noGrp="1"/>
          </p:cNvSpPr>
          <p:nvPr>
            <p:ph sz="half" idx="23"/>
          </p:nvPr>
        </p:nvSpPr>
        <p:spPr>
          <a:xfrm>
            <a:off x="8388512" y="3429000"/>
            <a:ext cx="3479490" cy="2674222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endParaRPr lang="es-MX" dirty="0"/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xmlns="" id="{DED7A3D1-5ADD-1243-9157-1481193BB8B8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4351533" y="1683761"/>
            <a:ext cx="3509471" cy="376036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rgbClr val="393939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Título corto de sección </a:t>
            </a:r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xmlns="" id="{B297B20D-833D-2C4B-9566-D49C4C552C60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355452" y="1683761"/>
            <a:ext cx="3479490" cy="376036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rgbClr val="393939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Título corto de sección 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xmlns="" id="{9DE4A47E-EDAA-A742-A4D8-145C9CD27FA6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324000" y="1683761"/>
            <a:ext cx="3494480" cy="376036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rgbClr val="393939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Título corto de sección </a:t>
            </a:r>
          </a:p>
        </p:txBody>
      </p:sp>
      <p:sp>
        <p:nvSpPr>
          <p:cNvPr id="22" name="Marcador de texto 2">
            <a:extLst>
              <a:ext uri="{FF2B5EF4-FFF2-40B4-BE49-F238E27FC236}">
                <a16:creationId xmlns:a16="http://schemas.microsoft.com/office/drawing/2014/main" xmlns="" id="{F5E3BE86-54F2-2C4E-87B7-DD128A5C6323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396505" y="2379625"/>
            <a:ext cx="3479490" cy="766008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0">
                <a:solidFill>
                  <a:srgbClr val="6F6F6F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Contenido corto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xmlns="" id="{8FC59AA8-1C69-5B41-9EB2-9015EC415329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8355452" y="2379625"/>
            <a:ext cx="3479490" cy="766008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0">
                <a:solidFill>
                  <a:srgbClr val="6F6F6F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Contenido corto</a:t>
            </a:r>
          </a:p>
        </p:txBody>
      </p:sp>
      <p:sp>
        <p:nvSpPr>
          <p:cNvPr id="24" name="Redondear rectángulo de esquina diagonal 23">
            <a:extLst>
              <a:ext uri="{FF2B5EF4-FFF2-40B4-BE49-F238E27FC236}">
                <a16:creationId xmlns:a16="http://schemas.microsoft.com/office/drawing/2014/main" xmlns="" id="{EB009D26-77B2-1949-A496-1ED1C4C2C630}"/>
              </a:ext>
            </a:extLst>
          </p:cNvPr>
          <p:cNvSpPr/>
          <p:nvPr userDrawn="1"/>
        </p:nvSpPr>
        <p:spPr>
          <a:xfrm>
            <a:off x="1675901" y="2156416"/>
            <a:ext cx="790678" cy="106778"/>
          </a:xfrm>
          <a:prstGeom prst="round2DiagRect">
            <a:avLst/>
          </a:prstGeom>
          <a:solidFill>
            <a:srgbClr val="408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Redondear rectángulo de esquina diagonal 24">
            <a:extLst>
              <a:ext uri="{FF2B5EF4-FFF2-40B4-BE49-F238E27FC236}">
                <a16:creationId xmlns:a16="http://schemas.microsoft.com/office/drawing/2014/main" xmlns="" id="{A2F6A490-2568-614F-8D0E-284478646AA9}"/>
              </a:ext>
            </a:extLst>
          </p:cNvPr>
          <p:cNvSpPr/>
          <p:nvPr userDrawn="1"/>
        </p:nvSpPr>
        <p:spPr>
          <a:xfrm>
            <a:off x="5768411" y="2162270"/>
            <a:ext cx="790678" cy="106778"/>
          </a:xfrm>
          <a:prstGeom prst="round2DiagRect">
            <a:avLst/>
          </a:prstGeom>
          <a:solidFill>
            <a:srgbClr val="408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Redondear rectángulo de esquina diagonal 25">
            <a:extLst>
              <a:ext uri="{FF2B5EF4-FFF2-40B4-BE49-F238E27FC236}">
                <a16:creationId xmlns:a16="http://schemas.microsoft.com/office/drawing/2014/main" xmlns="" id="{717E54F3-DC33-AD47-AC98-224DF39024CB}"/>
              </a:ext>
            </a:extLst>
          </p:cNvPr>
          <p:cNvSpPr/>
          <p:nvPr userDrawn="1"/>
        </p:nvSpPr>
        <p:spPr>
          <a:xfrm>
            <a:off x="9699858" y="2162270"/>
            <a:ext cx="790678" cy="106778"/>
          </a:xfrm>
          <a:prstGeom prst="round2DiagRect">
            <a:avLst/>
          </a:prstGeom>
          <a:solidFill>
            <a:srgbClr val="408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xmlns="" id="{D9C146FC-C3CF-A642-B502-EC5230FB72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1147712" y="439908"/>
            <a:ext cx="949617" cy="82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399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icio apart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7D0250A1-24C7-A443-9056-2E255CD11E2A}"/>
              </a:ext>
            </a:extLst>
          </p:cNvPr>
          <p:cNvSpPr/>
          <p:nvPr userDrawn="1"/>
        </p:nvSpPr>
        <p:spPr>
          <a:xfrm>
            <a:off x="0" y="0"/>
            <a:ext cx="5436358" cy="6858000"/>
          </a:xfrm>
          <a:prstGeom prst="rect">
            <a:avLst/>
          </a:prstGeom>
          <a:solidFill>
            <a:srgbClr val="212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289D9E71-024F-7E45-8941-5E6B3FE95B68}"/>
              </a:ext>
            </a:extLst>
          </p:cNvPr>
          <p:cNvSpPr txBox="1"/>
          <p:nvPr userDrawn="1"/>
        </p:nvSpPr>
        <p:spPr>
          <a:xfrm>
            <a:off x="2951018" y="6511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063F300A-0C8A-E44E-ADA2-414846B66570}"/>
              </a:ext>
            </a:extLst>
          </p:cNvPr>
          <p:cNvSpPr txBox="1"/>
          <p:nvPr userDrawn="1"/>
        </p:nvSpPr>
        <p:spPr>
          <a:xfrm>
            <a:off x="2840182" y="6442364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s-MX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17FEC106-FD54-614E-89B2-436F70D844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1147712" y="439908"/>
            <a:ext cx="949617" cy="82085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AE890DCC-0A57-6147-BD87-8756E2E48C73}"/>
              </a:ext>
            </a:extLst>
          </p:cNvPr>
          <p:cNvSpPr txBox="1"/>
          <p:nvPr userDrawn="1"/>
        </p:nvSpPr>
        <p:spPr>
          <a:xfrm>
            <a:off x="1249680" y="650748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s-MX"/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xmlns="" id="{3547E274-4746-994C-89BA-2835DE9CD8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2588" y="4189292"/>
            <a:ext cx="5098755" cy="922353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rgbClr val="A8A8A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Subtítulo opcional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xmlns="" id="{432E5AD2-76D1-4741-9BEF-8E06A218E25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2588" y="1937657"/>
            <a:ext cx="5098755" cy="2167879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rgbClr val="FFFFFF"/>
                </a:solidFill>
              </a:defRPr>
            </a:lvl1pPr>
          </a:lstStyle>
          <a:p>
            <a:r>
              <a:rPr lang="es-MX"/>
              <a:t>Aquí va el título a 1 a 4 líneas</a:t>
            </a:r>
          </a:p>
        </p:txBody>
      </p:sp>
    </p:spTree>
    <p:extLst>
      <p:ext uri="{BB962C8B-B14F-4D97-AF65-F5344CB8AC3E}">
        <p14:creationId xmlns:p14="http://schemas.microsoft.com/office/powerpoint/2010/main" val="280177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o - Imagenes - Ce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2">
            <a:extLst>
              <a:ext uri="{FF2B5EF4-FFF2-40B4-BE49-F238E27FC236}">
                <a16:creationId xmlns:a16="http://schemas.microsoft.com/office/drawing/2014/main" xmlns="" id="{CCF5A794-03E9-F048-87A4-17F087D0534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24001" y="2699984"/>
            <a:ext cx="2644052" cy="3307624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0">
                <a:solidFill>
                  <a:srgbClr val="6F6F6F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Contenido corto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xmlns="" id="{9DE4A47E-EDAA-A742-A4D8-145C9CD27FA6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308691" y="1683760"/>
            <a:ext cx="2659361" cy="675391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rgbClr val="393939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Título corto de sección </a:t>
            </a:r>
          </a:p>
        </p:txBody>
      </p:sp>
      <p:sp>
        <p:nvSpPr>
          <p:cNvPr id="24" name="Redondear rectángulo de esquina diagonal 23">
            <a:extLst>
              <a:ext uri="{FF2B5EF4-FFF2-40B4-BE49-F238E27FC236}">
                <a16:creationId xmlns:a16="http://schemas.microsoft.com/office/drawing/2014/main" xmlns="" id="{EB009D26-77B2-1949-A496-1ED1C4C2C630}"/>
              </a:ext>
            </a:extLst>
          </p:cNvPr>
          <p:cNvSpPr/>
          <p:nvPr userDrawn="1"/>
        </p:nvSpPr>
        <p:spPr>
          <a:xfrm>
            <a:off x="1268644" y="2476178"/>
            <a:ext cx="790678" cy="106778"/>
          </a:xfrm>
          <a:prstGeom prst="round2DiagRect">
            <a:avLst/>
          </a:prstGeom>
          <a:solidFill>
            <a:srgbClr val="408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Marcador de texto 2">
            <a:extLst>
              <a:ext uri="{FF2B5EF4-FFF2-40B4-BE49-F238E27FC236}">
                <a16:creationId xmlns:a16="http://schemas.microsoft.com/office/drawing/2014/main" xmlns="" id="{7A2B015F-89C9-A94B-B5F9-1803E66DEC12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3382411" y="1683760"/>
            <a:ext cx="2603901" cy="675391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rgbClr val="393939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Título corto de sección </a:t>
            </a:r>
          </a:p>
        </p:txBody>
      </p:sp>
      <p:sp>
        <p:nvSpPr>
          <p:cNvPr id="31" name="Marcador de texto 2">
            <a:extLst>
              <a:ext uri="{FF2B5EF4-FFF2-40B4-BE49-F238E27FC236}">
                <a16:creationId xmlns:a16="http://schemas.microsoft.com/office/drawing/2014/main" xmlns="" id="{B0B258DC-C97F-FE4F-BCFB-6EFAAEAE203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357297" y="1683760"/>
            <a:ext cx="2603901" cy="675391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rgbClr val="393939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Título corto de sección </a:t>
            </a:r>
          </a:p>
        </p:txBody>
      </p:sp>
      <p:sp>
        <p:nvSpPr>
          <p:cNvPr id="32" name="Marcador de texto 2">
            <a:extLst>
              <a:ext uri="{FF2B5EF4-FFF2-40B4-BE49-F238E27FC236}">
                <a16:creationId xmlns:a16="http://schemas.microsoft.com/office/drawing/2014/main" xmlns="" id="{C336E36A-EB8A-1C4A-97EC-36A76336EB8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9279443" y="1683760"/>
            <a:ext cx="2603901" cy="675391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rgbClr val="393939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Título corto de sección </a:t>
            </a:r>
          </a:p>
        </p:txBody>
      </p:sp>
      <p:sp>
        <p:nvSpPr>
          <p:cNvPr id="34" name="Marcador de texto 2">
            <a:extLst>
              <a:ext uri="{FF2B5EF4-FFF2-40B4-BE49-F238E27FC236}">
                <a16:creationId xmlns:a16="http://schemas.microsoft.com/office/drawing/2014/main" xmlns="" id="{7A3483F8-F1C7-6647-BC55-39A4124BDED9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3356669" y="2699984"/>
            <a:ext cx="2588911" cy="3307624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0">
                <a:solidFill>
                  <a:srgbClr val="6F6F6F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Contenido corto</a:t>
            </a:r>
          </a:p>
        </p:txBody>
      </p:sp>
      <p:sp>
        <p:nvSpPr>
          <p:cNvPr id="35" name="Redondear rectángulo de esquina diagonal 34">
            <a:extLst>
              <a:ext uri="{FF2B5EF4-FFF2-40B4-BE49-F238E27FC236}">
                <a16:creationId xmlns:a16="http://schemas.microsoft.com/office/drawing/2014/main" xmlns="" id="{80DB1907-46EB-2748-988B-DF6560B4C0A6}"/>
              </a:ext>
            </a:extLst>
          </p:cNvPr>
          <p:cNvSpPr/>
          <p:nvPr userDrawn="1"/>
        </p:nvSpPr>
        <p:spPr>
          <a:xfrm>
            <a:off x="4289022" y="2476178"/>
            <a:ext cx="790678" cy="106778"/>
          </a:xfrm>
          <a:prstGeom prst="round2DiagRect">
            <a:avLst/>
          </a:prstGeom>
          <a:solidFill>
            <a:srgbClr val="408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Marcador de texto 2">
            <a:extLst>
              <a:ext uri="{FF2B5EF4-FFF2-40B4-BE49-F238E27FC236}">
                <a16:creationId xmlns:a16="http://schemas.microsoft.com/office/drawing/2014/main" xmlns="" id="{6AE05945-F150-E94D-80F9-C48F26F1C3DE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6346241" y="2699984"/>
            <a:ext cx="2588911" cy="3307624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0">
                <a:solidFill>
                  <a:srgbClr val="6F6F6F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Contenido corto</a:t>
            </a:r>
          </a:p>
        </p:txBody>
      </p:sp>
      <p:sp>
        <p:nvSpPr>
          <p:cNvPr id="37" name="Redondear rectángulo de esquina diagonal 36">
            <a:extLst>
              <a:ext uri="{FF2B5EF4-FFF2-40B4-BE49-F238E27FC236}">
                <a16:creationId xmlns:a16="http://schemas.microsoft.com/office/drawing/2014/main" xmlns="" id="{B036F468-0DC2-6B42-A87D-5A72FC8C306E}"/>
              </a:ext>
            </a:extLst>
          </p:cNvPr>
          <p:cNvSpPr/>
          <p:nvPr userDrawn="1"/>
        </p:nvSpPr>
        <p:spPr>
          <a:xfrm>
            <a:off x="7263908" y="2476178"/>
            <a:ext cx="790678" cy="106778"/>
          </a:xfrm>
          <a:prstGeom prst="round2DiagRect">
            <a:avLst/>
          </a:prstGeom>
          <a:solidFill>
            <a:srgbClr val="408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Marcador de texto 2">
            <a:extLst>
              <a:ext uri="{FF2B5EF4-FFF2-40B4-BE49-F238E27FC236}">
                <a16:creationId xmlns:a16="http://schemas.microsoft.com/office/drawing/2014/main" xmlns="" id="{7E7867A5-62DE-A642-81A7-61E66F1A5039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9282795" y="2699984"/>
            <a:ext cx="2588911" cy="3307624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0">
                <a:solidFill>
                  <a:srgbClr val="6F6F6F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Contenido corto</a:t>
            </a:r>
          </a:p>
        </p:txBody>
      </p:sp>
      <p:sp>
        <p:nvSpPr>
          <p:cNvPr id="39" name="Redondear rectángulo de esquina diagonal 38">
            <a:extLst>
              <a:ext uri="{FF2B5EF4-FFF2-40B4-BE49-F238E27FC236}">
                <a16:creationId xmlns:a16="http://schemas.microsoft.com/office/drawing/2014/main" xmlns="" id="{3B696A1E-406B-A146-84C8-F53020070D6A}"/>
              </a:ext>
            </a:extLst>
          </p:cNvPr>
          <p:cNvSpPr/>
          <p:nvPr userDrawn="1"/>
        </p:nvSpPr>
        <p:spPr>
          <a:xfrm>
            <a:off x="10181911" y="2476178"/>
            <a:ext cx="790678" cy="106778"/>
          </a:xfrm>
          <a:prstGeom prst="round2DiagRect">
            <a:avLst/>
          </a:prstGeom>
          <a:solidFill>
            <a:srgbClr val="408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xmlns="" id="{DD500B68-0F63-7841-88CE-E9A377758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4000" y="360000"/>
            <a:ext cx="10648589" cy="538039"/>
          </a:xfrm>
        </p:spPr>
        <p:txBody>
          <a:bodyPr anchor="t">
            <a:normAutofit/>
          </a:bodyPr>
          <a:lstStyle>
            <a:lvl1pPr algn="l">
              <a:defRPr sz="3000">
                <a:solidFill>
                  <a:srgbClr val="262626"/>
                </a:solidFill>
              </a:defRPr>
            </a:lvl1pPr>
          </a:lstStyle>
          <a:p>
            <a:r>
              <a:rPr lang="es-MX" dirty="0"/>
              <a:t>Este es un largo a una linea</a:t>
            </a:r>
          </a:p>
        </p:txBody>
      </p:sp>
      <p:sp>
        <p:nvSpPr>
          <p:cNvPr id="18" name="Subtítulo 2">
            <a:extLst>
              <a:ext uri="{FF2B5EF4-FFF2-40B4-BE49-F238E27FC236}">
                <a16:creationId xmlns:a16="http://schemas.microsoft.com/office/drawing/2014/main" xmlns="" id="{DF696A0D-7FE6-6344-A013-1D4F332281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4000" y="936000"/>
            <a:ext cx="10648589" cy="376036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rgbClr val="A8A8A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 dirty="0"/>
              <a:t>El subtítulo es opcional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xmlns="" id="{00746D48-AF2C-1249-9ABA-1C0ECCCC28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1147712" y="439908"/>
            <a:ext cx="949617" cy="82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6486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o - Imagenes - Ce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D3A9B11-352A-3649-84E8-3EE40F9B12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4000" y="360000"/>
            <a:ext cx="10693770" cy="538039"/>
          </a:xfrm>
        </p:spPr>
        <p:txBody>
          <a:bodyPr anchor="t">
            <a:normAutofit/>
          </a:bodyPr>
          <a:lstStyle>
            <a:lvl1pPr algn="l">
              <a:defRPr sz="3000">
                <a:solidFill>
                  <a:srgbClr val="262626"/>
                </a:solidFill>
              </a:defRPr>
            </a:lvl1pPr>
          </a:lstStyle>
          <a:p>
            <a:r>
              <a:rPr lang="es-MX" dirty="0"/>
              <a:t>Este es un largo a una linea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1FEB91D4-5923-324F-8294-14A4369824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4000" y="936000"/>
            <a:ext cx="10693770" cy="376036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rgbClr val="A8A8A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 dirty="0"/>
              <a:t>El subtítulo es opcional</a:t>
            </a: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xmlns="" id="{01BDAADF-3B63-4F4A-9F80-6E8F2340E181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23999" y="3429000"/>
            <a:ext cx="5381043" cy="2674222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endParaRPr lang="es-MX" dirty="0"/>
          </a:p>
        </p:txBody>
      </p:sp>
      <p:sp>
        <p:nvSpPr>
          <p:cNvPr id="17" name="Marcador de texto 2">
            <a:extLst>
              <a:ext uri="{FF2B5EF4-FFF2-40B4-BE49-F238E27FC236}">
                <a16:creationId xmlns:a16="http://schemas.microsoft.com/office/drawing/2014/main" xmlns="" id="{0B469B01-3214-D649-9A7D-0A7E34481BD0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323999" y="1683761"/>
            <a:ext cx="5381042" cy="376036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rgbClr val="393939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Título corto de sección </a:t>
            </a:r>
          </a:p>
        </p:txBody>
      </p:sp>
      <p:sp>
        <p:nvSpPr>
          <p:cNvPr id="18" name="Marcador de texto 2">
            <a:extLst>
              <a:ext uri="{FF2B5EF4-FFF2-40B4-BE49-F238E27FC236}">
                <a16:creationId xmlns:a16="http://schemas.microsoft.com/office/drawing/2014/main" xmlns="" id="{579628FE-19E4-9245-9FA6-19F55149139B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342167" y="2379625"/>
            <a:ext cx="5361593" cy="766008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0">
                <a:solidFill>
                  <a:srgbClr val="6F6F6F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Contenido corto</a:t>
            </a:r>
          </a:p>
        </p:txBody>
      </p:sp>
      <p:sp>
        <p:nvSpPr>
          <p:cNvPr id="27" name="Redondear rectángulo de esquina diagonal 26">
            <a:extLst>
              <a:ext uri="{FF2B5EF4-FFF2-40B4-BE49-F238E27FC236}">
                <a16:creationId xmlns:a16="http://schemas.microsoft.com/office/drawing/2014/main" xmlns="" id="{22E0A5E0-1BAD-E545-8082-C74153CEAB1B}"/>
              </a:ext>
            </a:extLst>
          </p:cNvPr>
          <p:cNvSpPr/>
          <p:nvPr userDrawn="1"/>
        </p:nvSpPr>
        <p:spPr>
          <a:xfrm>
            <a:off x="2627624" y="2162270"/>
            <a:ext cx="790678" cy="106778"/>
          </a:xfrm>
          <a:prstGeom prst="round2DiagRect">
            <a:avLst/>
          </a:prstGeom>
          <a:solidFill>
            <a:srgbClr val="408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xmlns="" id="{A937F16F-038F-434B-81D0-02B9D6422A3D}"/>
              </a:ext>
            </a:extLst>
          </p:cNvPr>
          <p:cNvSpPr>
            <a:spLocks noGrp="1"/>
          </p:cNvSpPr>
          <p:nvPr>
            <p:ph sz="half" idx="33"/>
          </p:nvPr>
        </p:nvSpPr>
        <p:spPr>
          <a:xfrm>
            <a:off x="6504082" y="3429000"/>
            <a:ext cx="5381043" cy="2674222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endParaRPr lang="es-MX" dirty="0"/>
          </a:p>
        </p:txBody>
      </p:sp>
      <p:sp>
        <p:nvSpPr>
          <p:cNvPr id="15" name="Marcador de texto 2">
            <a:extLst>
              <a:ext uri="{FF2B5EF4-FFF2-40B4-BE49-F238E27FC236}">
                <a16:creationId xmlns:a16="http://schemas.microsoft.com/office/drawing/2014/main" xmlns="" id="{988E833F-27FF-104C-A125-6F08D0B60257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6504082" y="1683761"/>
            <a:ext cx="5381042" cy="376036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rgbClr val="393939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Título corto de sección </a:t>
            </a:r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xmlns="" id="{16E835C1-3EB0-C64F-AA08-ABB761709ADA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522250" y="2379625"/>
            <a:ext cx="5361593" cy="766008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0">
                <a:solidFill>
                  <a:srgbClr val="6F6F6F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Contenido corto</a:t>
            </a:r>
          </a:p>
        </p:txBody>
      </p:sp>
      <p:sp>
        <p:nvSpPr>
          <p:cNvPr id="21" name="Redondear rectángulo de esquina diagonal 20">
            <a:extLst>
              <a:ext uri="{FF2B5EF4-FFF2-40B4-BE49-F238E27FC236}">
                <a16:creationId xmlns:a16="http://schemas.microsoft.com/office/drawing/2014/main" xmlns="" id="{3A76DDED-8A66-3446-8157-49484141D4EA}"/>
              </a:ext>
            </a:extLst>
          </p:cNvPr>
          <p:cNvSpPr/>
          <p:nvPr userDrawn="1"/>
        </p:nvSpPr>
        <p:spPr>
          <a:xfrm>
            <a:off x="8807707" y="2162270"/>
            <a:ext cx="790678" cy="106778"/>
          </a:xfrm>
          <a:prstGeom prst="round2DiagRect">
            <a:avLst/>
          </a:prstGeom>
          <a:solidFill>
            <a:srgbClr val="408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xmlns="" id="{0B1B2599-3ABD-6A49-AB53-EDE7F0E7D7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1147712" y="439908"/>
            <a:ext cx="949617" cy="82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423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- F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D3A9B11-352A-3649-84E8-3EE40F9B12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4000" y="360000"/>
            <a:ext cx="5847962" cy="623047"/>
          </a:xfrm>
        </p:spPr>
        <p:txBody>
          <a:bodyPr anchor="t">
            <a:normAutofit/>
          </a:bodyPr>
          <a:lstStyle>
            <a:lvl1pPr algn="l">
              <a:defRPr sz="3000">
                <a:solidFill>
                  <a:srgbClr val="262626"/>
                </a:solidFill>
              </a:defRPr>
            </a:lvl1pPr>
          </a:lstStyle>
          <a:p>
            <a:r>
              <a:rPr lang="es-MX" dirty="0"/>
              <a:t>Este es un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1FEB91D4-5923-324F-8294-14A4369824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4000" y="936000"/>
            <a:ext cx="5823857" cy="376036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rgbClr val="A8A8A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 dirty="0"/>
              <a:t>El subtítulo es opcional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xmlns="" id="{30AE0BDD-6F47-8C4F-A434-70F77CA3B03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4000" y="1825625"/>
            <a:ext cx="58238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 dirty="0"/>
              <a:t>Haga clic para modificar los estilos de texto del patrón</a:t>
            </a:r>
          </a:p>
          <a:p>
            <a:pPr lvl="1"/>
            <a:r>
              <a:rPr lang="es-MX" dirty="0"/>
              <a:t>Segundo nivel</a:t>
            </a:r>
          </a:p>
          <a:p>
            <a:pPr lvl="2"/>
            <a:r>
              <a:rPr lang="es-MX" dirty="0"/>
              <a:t>Tercer nivel</a:t>
            </a:r>
          </a:p>
          <a:p>
            <a:pPr lvl="3"/>
            <a:r>
              <a:rPr lang="es-MX" dirty="0"/>
              <a:t>Cuarto nivel</a:t>
            </a:r>
          </a:p>
          <a:p>
            <a:pPr lvl="4"/>
            <a:r>
              <a:rPr lang="es-MX" dirty="0"/>
              <a:t>Quinto nivel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22FA0742-0BAB-244B-A201-DE1244258D19}"/>
              </a:ext>
            </a:extLst>
          </p:cNvPr>
          <p:cNvSpPr/>
          <p:nvPr userDrawn="1"/>
        </p:nvSpPr>
        <p:spPr>
          <a:xfrm>
            <a:off x="6644640" y="0"/>
            <a:ext cx="5547361" cy="6858000"/>
          </a:xfrm>
          <a:prstGeom prst="rect">
            <a:avLst/>
          </a:prstGeom>
          <a:solidFill>
            <a:srgbClr val="212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7E911E2A-DECF-FE4B-825A-C780FE6A40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1147712" y="439908"/>
            <a:ext cx="949617" cy="82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6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- Foto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D3A9B11-352A-3649-84E8-3EE40F9B12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4000" y="360000"/>
            <a:ext cx="5847962" cy="623047"/>
          </a:xfrm>
        </p:spPr>
        <p:txBody>
          <a:bodyPr anchor="t">
            <a:normAutofit/>
          </a:bodyPr>
          <a:lstStyle>
            <a:lvl1pPr algn="l">
              <a:defRPr sz="3000">
                <a:solidFill>
                  <a:srgbClr val="262626"/>
                </a:solidFill>
              </a:defRPr>
            </a:lvl1pPr>
          </a:lstStyle>
          <a:p>
            <a:r>
              <a:rPr lang="es-MX" dirty="0"/>
              <a:t>Este es un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1FEB91D4-5923-324F-8294-14A4369824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4000" y="936000"/>
            <a:ext cx="5823857" cy="376036"/>
          </a:xfrm>
        </p:spPr>
        <p:txBody>
          <a:bodyPr anchor="t">
            <a:normAutofit/>
          </a:bodyPr>
          <a:lstStyle>
            <a:lvl1pPr marL="0" indent="0" algn="l">
              <a:buNone/>
              <a:defRPr sz="1400">
                <a:solidFill>
                  <a:srgbClr val="A8A8A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 dirty="0"/>
              <a:t>El subtítulo es opcional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xmlns="" id="{30AE0BDD-6F47-8C4F-A434-70F77CA3B03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4000" y="1825625"/>
            <a:ext cx="58238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 dirty="0"/>
              <a:t>Haga clic para modificar los estilos de texto del patrón</a:t>
            </a:r>
          </a:p>
          <a:p>
            <a:pPr lvl="1"/>
            <a:r>
              <a:rPr lang="es-MX" dirty="0"/>
              <a:t>Segundo nivel</a:t>
            </a:r>
          </a:p>
          <a:p>
            <a:pPr lvl="2"/>
            <a:r>
              <a:rPr lang="es-MX" dirty="0"/>
              <a:t>Tercer nivel</a:t>
            </a:r>
          </a:p>
          <a:p>
            <a:pPr lvl="3"/>
            <a:r>
              <a:rPr lang="es-MX" dirty="0"/>
              <a:t>Cuarto nivel</a:t>
            </a:r>
          </a:p>
          <a:p>
            <a:pPr lvl="4"/>
            <a:r>
              <a:rPr lang="es-MX" dirty="0"/>
              <a:t>Quinto nivel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A419509E-16E4-D740-8E2C-3F24DE5F98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1147712" y="439908"/>
            <a:ext cx="949617" cy="82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52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- Foto en negro">
    <p:bg>
      <p:bgPr>
        <a:solidFill>
          <a:srgbClr val="1F2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D3A9B11-352A-3649-84E8-3EE40F9B12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142" y="400535"/>
            <a:ext cx="5847962" cy="623047"/>
          </a:xfrm>
        </p:spPr>
        <p:txBody>
          <a:bodyPr anchor="t">
            <a:normAutofit/>
          </a:bodyPr>
          <a:lstStyle>
            <a:lvl1pPr algn="l">
              <a:defRPr sz="3000">
                <a:solidFill>
                  <a:schemeClr val="bg1"/>
                </a:solidFill>
              </a:defRPr>
            </a:lvl1pPr>
          </a:lstStyle>
          <a:p>
            <a:r>
              <a:rPr lang="es-MX" dirty="0"/>
              <a:t>Este es un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1FEB91D4-5923-324F-8294-14A4369824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141" y="1173710"/>
            <a:ext cx="5823857" cy="376036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rgbClr val="A8A8A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 dirty="0"/>
              <a:t>El subtítulo es opcional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xmlns="" id="{30AE0BDD-6F47-8C4F-A434-70F77CA3B03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03246" y="1825625"/>
            <a:ext cx="58238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800">
                <a:solidFill>
                  <a:srgbClr val="A8A8A8"/>
                </a:solidFill>
              </a:defRPr>
            </a:lvl1pPr>
            <a:lvl2pPr>
              <a:defRPr sz="1800">
                <a:solidFill>
                  <a:srgbClr val="A8A8A8"/>
                </a:solidFill>
              </a:defRPr>
            </a:lvl2pPr>
            <a:lvl3pPr>
              <a:defRPr sz="1800">
                <a:solidFill>
                  <a:srgbClr val="A8A8A8"/>
                </a:solidFill>
              </a:defRPr>
            </a:lvl3pPr>
            <a:lvl4pPr>
              <a:defRPr sz="1800">
                <a:solidFill>
                  <a:srgbClr val="A8A8A8"/>
                </a:solidFill>
              </a:defRPr>
            </a:lvl4pPr>
            <a:lvl5pPr>
              <a:defRPr sz="1800">
                <a:solidFill>
                  <a:srgbClr val="A8A8A8"/>
                </a:solidFill>
              </a:defRPr>
            </a:lvl5pPr>
          </a:lstStyle>
          <a:p>
            <a:pPr lvl="0"/>
            <a:r>
              <a:rPr lang="es-MX" dirty="0"/>
              <a:t>Haga clic para modificar los estilos de texto del patrón</a:t>
            </a:r>
          </a:p>
          <a:p>
            <a:pPr lvl="1"/>
            <a:r>
              <a:rPr lang="es-MX" dirty="0"/>
              <a:t>Segundo nivel</a:t>
            </a:r>
          </a:p>
          <a:p>
            <a:pPr lvl="2"/>
            <a:r>
              <a:rPr lang="es-MX" dirty="0"/>
              <a:t>Tercer nivel</a:t>
            </a:r>
          </a:p>
          <a:p>
            <a:pPr lvl="3"/>
            <a:r>
              <a:rPr lang="es-MX" dirty="0"/>
              <a:t>Cuarto nivel</a:t>
            </a:r>
          </a:p>
          <a:p>
            <a:pPr lvl="4"/>
            <a:r>
              <a:rPr lang="es-MX" dirty="0"/>
              <a:t>Quinto nivel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22FA0742-0BAB-244B-A201-DE1244258D19}"/>
              </a:ext>
            </a:extLst>
          </p:cNvPr>
          <p:cNvSpPr/>
          <p:nvPr userDrawn="1"/>
        </p:nvSpPr>
        <p:spPr>
          <a:xfrm>
            <a:off x="6644640" y="0"/>
            <a:ext cx="5547361" cy="6858000"/>
          </a:xfrm>
          <a:prstGeom prst="rect">
            <a:avLst/>
          </a:prstGeom>
          <a:solidFill>
            <a:srgbClr val="1E2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B3D8643E-05E8-2642-AA96-68383B017D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1147712" y="439908"/>
            <a:ext cx="949617" cy="82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9900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negro - Foto">
    <p:bg>
      <p:bgPr>
        <a:solidFill>
          <a:srgbClr val="212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D3A9B11-352A-3649-84E8-3EE40F9B12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4000" y="360000"/>
            <a:ext cx="5847962" cy="623047"/>
          </a:xfrm>
        </p:spPr>
        <p:txBody>
          <a:bodyPr anchor="t">
            <a:normAutofit/>
          </a:bodyPr>
          <a:lstStyle>
            <a:lvl1pPr algn="l">
              <a:defRPr sz="3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s-MX" dirty="0"/>
              <a:t>Este es un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1FEB91D4-5923-324F-8294-14A4369824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000" y="936000"/>
            <a:ext cx="5823857" cy="376036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rgbClr val="A8A8A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 dirty="0"/>
              <a:t>El subtítulo es opcional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xmlns="" id="{30AE0BDD-6F47-8C4F-A434-70F77CA3B03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03246" y="1825625"/>
            <a:ext cx="58238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rgbClr val="A8A8A8"/>
                </a:solidFill>
              </a:defRPr>
            </a:lvl1pPr>
            <a:lvl2pPr>
              <a:defRPr>
                <a:solidFill>
                  <a:srgbClr val="A8A8A8"/>
                </a:solidFill>
              </a:defRPr>
            </a:lvl2pPr>
            <a:lvl3pPr>
              <a:defRPr>
                <a:solidFill>
                  <a:srgbClr val="A8A8A8"/>
                </a:solidFill>
              </a:defRPr>
            </a:lvl3pPr>
            <a:lvl4pPr>
              <a:defRPr>
                <a:solidFill>
                  <a:srgbClr val="A8A8A8"/>
                </a:solidFill>
              </a:defRPr>
            </a:lvl4pPr>
            <a:lvl5pPr>
              <a:defRPr>
                <a:solidFill>
                  <a:srgbClr val="A8A8A8"/>
                </a:solidFill>
              </a:defRPr>
            </a:lvl5pPr>
          </a:lstStyle>
          <a:p>
            <a:pPr lvl="0"/>
            <a:r>
              <a:rPr lang="es-MX" dirty="0"/>
              <a:t>Haga clic para modificar los estilos de texto del patrón</a:t>
            </a:r>
          </a:p>
          <a:p>
            <a:pPr lvl="1"/>
            <a:r>
              <a:rPr lang="es-MX" dirty="0"/>
              <a:t>Segundo nivel</a:t>
            </a:r>
          </a:p>
          <a:p>
            <a:pPr lvl="2"/>
            <a:r>
              <a:rPr lang="es-MX" dirty="0"/>
              <a:t>Tercer nivel</a:t>
            </a:r>
          </a:p>
          <a:p>
            <a:pPr lvl="3"/>
            <a:r>
              <a:rPr lang="es-MX" dirty="0"/>
              <a:t>Cuarto nivel</a:t>
            </a:r>
          </a:p>
          <a:p>
            <a:pPr lvl="4"/>
            <a:r>
              <a:rPr lang="es-MX" dirty="0"/>
              <a:t>Quinto nivel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22FA0742-0BAB-244B-A201-DE1244258D19}"/>
              </a:ext>
            </a:extLst>
          </p:cNvPr>
          <p:cNvSpPr/>
          <p:nvPr userDrawn="1"/>
        </p:nvSpPr>
        <p:spPr>
          <a:xfrm>
            <a:off x="6644640" y="0"/>
            <a:ext cx="55473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5EA8862E-EB36-C640-9E85-EEBDD2BCCD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1147712" y="439908"/>
            <a:ext cx="949617" cy="82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518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- Texto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22FA0742-0BAB-244B-A201-DE1244258D19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5547361" cy="6858000"/>
          </a:xfrm>
          <a:prstGeom prst="rect">
            <a:avLst/>
          </a:prstGeom>
          <a:solidFill>
            <a:srgbClr val="212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D3A9B11-352A-3649-84E8-3EE40F9B12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0000" y="360000"/>
            <a:ext cx="5847962" cy="623047"/>
          </a:xfrm>
        </p:spPr>
        <p:txBody>
          <a:bodyPr anchor="t">
            <a:normAutofit/>
          </a:bodyPr>
          <a:lstStyle>
            <a:lvl1pPr algn="l">
              <a:defRPr sz="3000">
                <a:solidFill>
                  <a:srgbClr val="262626"/>
                </a:solidFill>
              </a:defRPr>
            </a:lvl1pPr>
          </a:lstStyle>
          <a:p>
            <a:r>
              <a:rPr lang="es-MX" dirty="0"/>
              <a:t>Este es un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1FEB91D4-5923-324F-8294-14A4369824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40000" y="936000"/>
            <a:ext cx="5823857" cy="376036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rgbClr val="A8A8A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 dirty="0"/>
              <a:t>El subtítulo es opcional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xmlns="" id="{30AE0BDD-6F47-8C4F-A434-70F77CA3B03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944680" y="1825625"/>
            <a:ext cx="58238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 dirty="0"/>
              <a:t>Haga clic para modificar los estilos de texto del patrón</a:t>
            </a:r>
          </a:p>
          <a:p>
            <a:pPr lvl="1"/>
            <a:r>
              <a:rPr lang="es-MX" dirty="0"/>
              <a:t>Segundo nivel</a:t>
            </a:r>
          </a:p>
          <a:p>
            <a:pPr lvl="2"/>
            <a:r>
              <a:rPr lang="es-MX" dirty="0"/>
              <a:t>Tercer nivel</a:t>
            </a:r>
          </a:p>
          <a:p>
            <a:pPr lvl="3"/>
            <a:r>
              <a:rPr lang="es-MX" dirty="0"/>
              <a:t>Cuarto nivel</a:t>
            </a:r>
          </a:p>
          <a:p>
            <a:pPr lvl="4"/>
            <a:r>
              <a:rPr lang="es-MX" dirty="0"/>
              <a:t>Quinto nivel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A54A61CA-D0B0-5046-8282-A67777E554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1147712" y="439908"/>
            <a:ext cx="949617" cy="82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24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blanco - Texto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D3A9B11-352A-3649-84E8-3EE40F9B12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0000" y="360000"/>
            <a:ext cx="5227136" cy="623047"/>
          </a:xfrm>
        </p:spPr>
        <p:txBody>
          <a:bodyPr anchor="t">
            <a:normAutofit/>
          </a:bodyPr>
          <a:lstStyle>
            <a:lvl1pPr algn="l">
              <a:defRPr sz="3000">
                <a:solidFill>
                  <a:srgbClr val="262626"/>
                </a:solidFill>
              </a:defRPr>
            </a:lvl1pPr>
          </a:lstStyle>
          <a:p>
            <a:r>
              <a:rPr lang="es-MX" dirty="0"/>
              <a:t>Este es un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1FEB91D4-5923-324F-8294-14A4369824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40000" y="936000"/>
            <a:ext cx="5205590" cy="376036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rgbClr val="A8A8A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 dirty="0"/>
              <a:t>El subtítulo es opcional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xmlns="" id="{30AE0BDD-6F47-8C4F-A434-70F77CA3B03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944680" y="1825625"/>
            <a:ext cx="58238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 dirty="0"/>
              <a:t>Haga clic para modificar los estilos de texto del patrón</a:t>
            </a:r>
          </a:p>
          <a:p>
            <a:pPr lvl="1"/>
            <a:r>
              <a:rPr lang="es-MX" dirty="0"/>
              <a:t>Segundo nivel</a:t>
            </a:r>
          </a:p>
          <a:p>
            <a:pPr lvl="2"/>
            <a:r>
              <a:rPr lang="es-MX" dirty="0"/>
              <a:t>Tercer nivel</a:t>
            </a:r>
          </a:p>
          <a:p>
            <a:pPr lvl="3"/>
            <a:r>
              <a:rPr lang="es-MX" dirty="0"/>
              <a:t>Cuarto nivel</a:t>
            </a:r>
          </a:p>
          <a:p>
            <a:pPr lvl="4"/>
            <a:r>
              <a:rPr lang="es-MX" dirty="0"/>
              <a:t>Quinto nivel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B95B7A16-ADEE-D447-B89F-0EFD4D7051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1147712" y="439908"/>
            <a:ext cx="949617" cy="82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172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- Texto negro">
    <p:bg>
      <p:bgPr>
        <a:solidFill>
          <a:srgbClr val="212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D3A9B11-352A-3649-84E8-3EE40F9B12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0000" y="360000"/>
            <a:ext cx="5847962" cy="623047"/>
          </a:xfrm>
        </p:spPr>
        <p:txBody>
          <a:bodyPr anchor="t">
            <a:normAutofit/>
          </a:bodyPr>
          <a:lstStyle>
            <a:lvl1pPr algn="l">
              <a:defRPr sz="3000">
                <a:solidFill>
                  <a:schemeClr val="bg1"/>
                </a:solidFill>
              </a:defRPr>
            </a:lvl1pPr>
          </a:lstStyle>
          <a:p>
            <a:r>
              <a:rPr lang="es-MX" dirty="0"/>
              <a:t>Este es un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1FEB91D4-5923-324F-8294-14A4369824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40000" y="936000"/>
            <a:ext cx="5823857" cy="376036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rgbClr val="A8A8A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 dirty="0"/>
              <a:t>El subtítulo es opcional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xmlns="" id="{30AE0BDD-6F47-8C4F-A434-70F77CA3B03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944680" y="1825625"/>
            <a:ext cx="58238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rgbClr val="A8A8A8"/>
                </a:solidFill>
              </a:defRPr>
            </a:lvl1pPr>
            <a:lvl2pPr>
              <a:defRPr>
                <a:solidFill>
                  <a:srgbClr val="A8A8A8"/>
                </a:solidFill>
              </a:defRPr>
            </a:lvl2pPr>
            <a:lvl3pPr>
              <a:defRPr>
                <a:solidFill>
                  <a:srgbClr val="A8A8A8"/>
                </a:solidFill>
              </a:defRPr>
            </a:lvl3pPr>
            <a:lvl4pPr>
              <a:defRPr>
                <a:solidFill>
                  <a:srgbClr val="A8A8A8"/>
                </a:solidFill>
              </a:defRPr>
            </a:lvl4pPr>
            <a:lvl5pPr>
              <a:defRPr>
                <a:solidFill>
                  <a:srgbClr val="A8A8A8"/>
                </a:solidFill>
              </a:defRPr>
            </a:lvl5pPr>
          </a:lstStyle>
          <a:p>
            <a:pPr lvl="0"/>
            <a:r>
              <a:rPr lang="es-MX" dirty="0"/>
              <a:t>Haga clic para modificar los estilos de texto del patrón</a:t>
            </a:r>
          </a:p>
          <a:p>
            <a:pPr lvl="1"/>
            <a:r>
              <a:rPr lang="es-MX" dirty="0"/>
              <a:t>Segundo nivel</a:t>
            </a:r>
          </a:p>
          <a:p>
            <a:pPr lvl="2"/>
            <a:r>
              <a:rPr lang="es-MX" dirty="0"/>
              <a:t>Tercer nivel</a:t>
            </a:r>
          </a:p>
          <a:p>
            <a:pPr lvl="3"/>
            <a:r>
              <a:rPr lang="es-MX" dirty="0"/>
              <a:t>Cuarto nivel</a:t>
            </a:r>
          </a:p>
          <a:p>
            <a:pPr lvl="4"/>
            <a:r>
              <a:rPr lang="es-MX" dirty="0"/>
              <a:t>Quinto nivel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22FA0742-0BAB-244B-A201-DE1244258D19}"/>
              </a:ext>
            </a:extLst>
          </p:cNvPr>
          <p:cNvSpPr/>
          <p:nvPr userDrawn="1"/>
        </p:nvSpPr>
        <p:spPr>
          <a:xfrm>
            <a:off x="0" y="0"/>
            <a:ext cx="55473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490AC65F-C382-7442-BF31-351F5CE97A6B}"/>
              </a:ext>
            </a:extLst>
          </p:cNvPr>
          <p:cNvSpPr/>
          <p:nvPr userDrawn="1"/>
        </p:nvSpPr>
        <p:spPr>
          <a:xfrm>
            <a:off x="10058400" y="6260123"/>
            <a:ext cx="2133600" cy="597877"/>
          </a:xfrm>
          <a:prstGeom prst="rect">
            <a:avLst/>
          </a:prstGeom>
          <a:solidFill>
            <a:srgbClr val="1F2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03402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fras +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D3A9B11-352A-3649-84E8-3EE40F9B12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4000" y="3006698"/>
            <a:ext cx="3292945" cy="930308"/>
          </a:xfrm>
        </p:spPr>
        <p:txBody>
          <a:bodyPr anchor="t">
            <a:normAutofit/>
          </a:bodyPr>
          <a:lstStyle>
            <a:lvl1pPr algn="l">
              <a:defRPr sz="2500">
                <a:solidFill>
                  <a:srgbClr val="262626"/>
                </a:solidFill>
              </a:defRPr>
            </a:lvl1pPr>
          </a:lstStyle>
          <a:p>
            <a:r>
              <a:rPr lang="es-MX" dirty="0"/>
              <a:t>Título corto máximo a 2 lineas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1FEB91D4-5923-324F-8294-14A4369824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4000" y="4098821"/>
            <a:ext cx="3292945" cy="291028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rgbClr val="A8A8A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 dirty="0"/>
              <a:t>Este es un subtítulo es opcional</a:t>
            </a:r>
          </a:p>
        </p:txBody>
      </p:sp>
      <p:sp>
        <p:nvSpPr>
          <p:cNvPr id="30" name="Marcador de texto 2">
            <a:extLst>
              <a:ext uri="{FF2B5EF4-FFF2-40B4-BE49-F238E27FC236}">
                <a16:creationId xmlns:a16="http://schemas.microsoft.com/office/drawing/2014/main" xmlns="" id="{FDAAD284-6683-B344-8468-4AA5C8B233B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18099" y="657713"/>
            <a:ext cx="1482638" cy="575527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 b="1">
                <a:solidFill>
                  <a:srgbClr val="393939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# </a:t>
            </a:r>
          </a:p>
        </p:txBody>
      </p:sp>
      <p:sp>
        <p:nvSpPr>
          <p:cNvPr id="31" name="Marcador de texto 2">
            <a:extLst>
              <a:ext uri="{FF2B5EF4-FFF2-40B4-BE49-F238E27FC236}">
                <a16:creationId xmlns:a16="http://schemas.microsoft.com/office/drawing/2014/main" xmlns="" id="{6E8BB7B3-886A-8240-9982-2AE71847931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4260861" y="1421712"/>
            <a:ext cx="2397114" cy="575527"/>
          </a:xfrm>
        </p:spPr>
        <p:txBody>
          <a:bodyPr anchor="t">
            <a:noAutofit/>
          </a:bodyPr>
          <a:lstStyle>
            <a:lvl1pPr marL="0" indent="0" algn="ctr">
              <a:buNone/>
              <a:defRPr sz="1300" b="0">
                <a:solidFill>
                  <a:srgbClr val="6F6F6F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Título de sección </a:t>
            </a:r>
          </a:p>
        </p:txBody>
      </p:sp>
      <p:sp>
        <p:nvSpPr>
          <p:cNvPr id="44" name="Marcador de texto 2">
            <a:extLst>
              <a:ext uri="{FF2B5EF4-FFF2-40B4-BE49-F238E27FC236}">
                <a16:creationId xmlns:a16="http://schemas.microsoft.com/office/drawing/2014/main" xmlns="" id="{799A196E-80DB-7943-94D1-CBE505C7B25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7318424" y="657713"/>
            <a:ext cx="1482638" cy="575527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 b="1">
                <a:solidFill>
                  <a:srgbClr val="393939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# </a:t>
            </a:r>
          </a:p>
        </p:txBody>
      </p:sp>
      <p:sp>
        <p:nvSpPr>
          <p:cNvPr id="45" name="Marcador de texto 2">
            <a:extLst>
              <a:ext uri="{FF2B5EF4-FFF2-40B4-BE49-F238E27FC236}">
                <a16:creationId xmlns:a16="http://schemas.microsoft.com/office/drawing/2014/main" xmlns="" id="{8331EA06-43FB-D445-A261-DA63E2B85323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861186" y="1421712"/>
            <a:ext cx="2397114" cy="575527"/>
          </a:xfrm>
        </p:spPr>
        <p:txBody>
          <a:bodyPr anchor="t">
            <a:noAutofit/>
          </a:bodyPr>
          <a:lstStyle>
            <a:lvl1pPr marL="0" indent="0" algn="ctr">
              <a:buNone/>
              <a:defRPr sz="1300" b="0">
                <a:solidFill>
                  <a:srgbClr val="6F6F6F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Título de sección </a:t>
            </a:r>
          </a:p>
        </p:txBody>
      </p:sp>
      <p:sp>
        <p:nvSpPr>
          <p:cNvPr id="46" name="Marcador de texto 2">
            <a:extLst>
              <a:ext uri="{FF2B5EF4-FFF2-40B4-BE49-F238E27FC236}">
                <a16:creationId xmlns:a16="http://schemas.microsoft.com/office/drawing/2014/main" xmlns="" id="{55D06CC7-01BF-FD4C-A06F-32E318DD58B2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904461" y="657713"/>
            <a:ext cx="1482638" cy="575527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 b="1">
                <a:solidFill>
                  <a:srgbClr val="393939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# </a:t>
            </a:r>
          </a:p>
        </p:txBody>
      </p:sp>
      <p:sp>
        <p:nvSpPr>
          <p:cNvPr id="47" name="Marcador de texto 2">
            <a:extLst>
              <a:ext uri="{FF2B5EF4-FFF2-40B4-BE49-F238E27FC236}">
                <a16:creationId xmlns:a16="http://schemas.microsoft.com/office/drawing/2014/main" xmlns="" id="{A8DA6023-FA45-A842-8D11-9F49728B6E97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447223" y="1421712"/>
            <a:ext cx="2397114" cy="575527"/>
          </a:xfrm>
        </p:spPr>
        <p:txBody>
          <a:bodyPr anchor="t">
            <a:noAutofit/>
          </a:bodyPr>
          <a:lstStyle>
            <a:lvl1pPr marL="0" indent="0" algn="ctr">
              <a:buNone/>
              <a:defRPr sz="1300" b="0">
                <a:solidFill>
                  <a:srgbClr val="6F6F6F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Título de sección </a:t>
            </a:r>
          </a:p>
        </p:txBody>
      </p:sp>
      <p:sp>
        <p:nvSpPr>
          <p:cNvPr id="48" name="Marcador de texto 2">
            <a:extLst>
              <a:ext uri="{FF2B5EF4-FFF2-40B4-BE49-F238E27FC236}">
                <a16:creationId xmlns:a16="http://schemas.microsoft.com/office/drawing/2014/main" xmlns="" id="{E82B3BCB-32D9-EA42-A8C0-E523D00226A2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4718099" y="2523781"/>
            <a:ext cx="1482638" cy="575527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 b="1">
                <a:solidFill>
                  <a:srgbClr val="393939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# </a:t>
            </a:r>
          </a:p>
        </p:txBody>
      </p:sp>
      <p:sp>
        <p:nvSpPr>
          <p:cNvPr id="49" name="Marcador de texto 2">
            <a:extLst>
              <a:ext uri="{FF2B5EF4-FFF2-40B4-BE49-F238E27FC236}">
                <a16:creationId xmlns:a16="http://schemas.microsoft.com/office/drawing/2014/main" xmlns="" id="{97B22811-7A8C-7D47-BC2B-CEAB0ACFF700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4260861" y="3287780"/>
            <a:ext cx="2397114" cy="575527"/>
          </a:xfrm>
        </p:spPr>
        <p:txBody>
          <a:bodyPr anchor="t">
            <a:noAutofit/>
          </a:bodyPr>
          <a:lstStyle>
            <a:lvl1pPr marL="0" indent="0" algn="ctr">
              <a:buNone/>
              <a:defRPr sz="1300" b="0">
                <a:solidFill>
                  <a:srgbClr val="6F6F6F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Título de sección </a:t>
            </a:r>
          </a:p>
        </p:txBody>
      </p:sp>
      <p:sp>
        <p:nvSpPr>
          <p:cNvPr id="50" name="Marcador de texto 2">
            <a:extLst>
              <a:ext uri="{FF2B5EF4-FFF2-40B4-BE49-F238E27FC236}">
                <a16:creationId xmlns:a16="http://schemas.microsoft.com/office/drawing/2014/main" xmlns="" id="{16E4C9AD-D5E9-2C4A-9A45-5163001D6F7E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7318424" y="2523781"/>
            <a:ext cx="1482638" cy="575527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 b="1">
                <a:solidFill>
                  <a:srgbClr val="393939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# </a:t>
            </a:r>
          </a:p>
        </p:txBody>
      </p:sp>
      <p:sp>
        <p:nvSpPr>
          <p:cNvPr id="51" name="Marcador de texto 2">
            <a:extLst>
              <a:ext uri="{FF2B5EF4-FFF2-40B4-BE49-F238E27FC236}">
                <a16:creationId xmlns:a16="http://schemas.microsoft.com/office/drawing/2014/main" xmlns="" id="{0EC44B1F-3F7B-3847-8A2E-91014C011905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6861186" y="3287780"/>
            <a:ext cx="2397114" cy="575527"/>
          </a:xfrm>
        </p:spPr>
        <p:txBody>
          <a:bodyPr anchor="t">
            <a:noAutofit/>
          </a:bodyPr>
          <a:lstStyle>
            <a:lvl1pPr marL="0" indent="0" algn="ctr">
              <a:buNone/>
              <a:defRPr sz="1300" b="0">
                <a:solidFill>
                  <a:srgbClr val="6F6F6F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Título de sección </a:t>
            </a:r>
          </a:p>
        </p:txBody>
      </p:sp>
      <p:sp>
        <p:nvSpPr>
          <p:cNvPr id="52" name="Marcador de texto 2">
            <a:extLst>
              <a:ext uri="{FF2B5EF4-FFF2-40B4-BE49-F238E27FC236}">
                <a16:creationId xmlns:a16="http://schemas.microsoft.com/office/drawing/2014/main" xmlns="" id="{A669221B-B6CD-5C44-B17C-BC8C90728839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9904461" y="2523781"/>
            <a:ext cx="1482638" cy="575527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 b="1">
                <a:solidFill>
                  <a:srgbClr val="393939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# </a:t>
            </a:r>
          </a:p>
        </p:txBody>
      </p:sp>
      <p:sp>
        <p:nvSpPr>
          <p:cNvPr id="53" name="Marcador de texto 2">
            <a:extLst>
              <a:ext uri="{FF2B5EF4-FFF2-40B4-BE49-F238E27FC236}">
                <a16:creationId xmlns:a16="http://schemas.microsoft.com/office/drawing/2014/main" xmlns="" id="{0EF48125-3506-1C41-967A-6B0895CB004C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447223" y="3287780"/>
            <a:ext cx="2397114" cy="575527"/>
          </a:xfrm>
        </p:spPr>
        <p:txBody>
          <a:bodyPr anchor="t">
            <a:noAutofit/>
          </a:bodyPr>
          <a:lstStyle>
            <a:lvl1pPr marL="0" indent="0" algn="ctr">
              <a:buNone/>
              <a:defRPr sz="1300" b="0">
                <a:solidFill>
                  <a:srgbClr val="6F6F6F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Título de sección </a:t>
            </a:r>
          </a:p>
        </p:txBody>
      </p:sp>
      <p:sp>
        <p:nvSpPr>
          <p:cNvPr id="54" name="Marcador de texto 2">
            <a:extLst>
              <a:ext uri="{FF2B5EF4-FFF2-40B4-BE49-F238E27FC236}">
                <a16:creationId xmlns:a16="http://schemas.microsoft.com/office/drawing/2014/main" xmlns="" id="{5F3745C5-6C49-7E46-B008-5DAEF706D45A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4718099" y="4389849"/>
            <a:ext cx="1482638" cy="575527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 b="1">
                <a:solidFill>
                  <a:srgbClr val="393939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# </a:t>
            </a:r>
          </a:p>
        </p:txBody>
      </p:sp>
      <p:sp>
        <p:nvSpPr>
          <p:cNvPr id="55" name="Marcador de texto 2">
            <a:extLst>
              <a:ext uri="{FF2B5EF4-FFF2-40B4-BE49-F238E27FC236}">
                <a16:creationId xmlns:a16="http://schemas.microsoft.com/office/drawing/2014/main" xmlns="" id="{8600CAC9-3D18-EB4E-8BB1-8A73BB2FB795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260861" y="5153848"/>
            <a:ext cx="2397114" cy="575527"/>
          </a:xfrm>
        </p:spPr>
        <p:txBody>
          <a:bodyPr anchor="t">
            <a:noAutofit/>
          </a:bodyPr>
          <a:lstStyle>
            <a:lvl1pPr marL="0" indent="0" algn="ctr">
              <a:buNone/>
              <a:defRPr sz="1300" b="0">
                <a:solidFill>
                  <a:srgbClr val="6F6F6F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Título de sección </a:t>
            </a:r>
          </a:p>
        </p:txBody>
      </p:sp>
      <p:sp>
        <p:nvSpPr>
          <p:cNvPr id="56" name="Marcador de texto 2">
            <a:extLst>
              <a:ext uri="{FF2B5EF4-FFF2-40B4-BE49-F238E27FC236}">
                <a16:creationId xmlns:a16="http://schemas.microsoft.com/office/drawing/2014/main" xmlns="" id="{CB629AB0-8695-DF40-8FEA-8699FA3E732B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7318424" y="4389849"/>
            <a:ext cx="1482638" cy="575527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 b="1">
                <a:solidFill>
                  <a:srgbClr val="393939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# </a:t>
            </a:r>
          </a:p>
        </p:txBody>
      </p:sp>
      <p:sp>
        <p:nvSpPr>
          <p:cNvPr id="57" name="Marcador de texto 2">
            <a:extLst>
              <a:ext uri="{FF2B5EF4-FFF2-40B4-BE49-F238E27FC236}">
                <a16:creationId xmlns:a16="http://schemas.microsoft.com/office/drawing/2014/main" xmlns="" id="{940CD637-C43D-F843-B4D4-EE6C31492F1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861186" y="5153848"/>
            <a:ext cx="2397114" cy="575527"/>
          </a:xfrm>
        </p:spPr>
        <p:txBody>
          <a:bodyPr anchor="t">
            <a:noAutofit/>
          </a:bodyPr>
          <a:lstStyle>
            <a:lvl1pPr marL="0" indent="0" algn="ctr">
              <a:buNone/>
              <a:defRPr sz="1300" b="0">
                <a:solidFill>
                  <a:srgbClr val="6F6F6F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Título de sección </a:t>
            </a:r>
          </a:p>
        </p:txBody>
      </p:sp>
      <p:sp>
        <p:nvSpPr>
          <p:cNvPr id="58" name="Marcador de texto 2">
            <a:extLst>
              <a:ext uri="{FF2B5EF4-FFF2-40B4-BE49-F238E27FC236}">
                <a16:creationId xmlns:a16="http://schemas.microsoft.com/office/drawing/2014/main" xmlns="" id="{107F60C1-4BB9-7743-9E99-05341ADB3079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9904461" y="4389849"/>
            <a:ext cx="1482638" cy="575527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 b="1">
                <a:solidFill>
                  <a:srgbClr val="393939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# </a:t>
            </a:r>
          </a:p>
        </p:txBody>
      </p:sp>
      <p:sp>
        <p:nvSpPr>
          <p:cNvPr id="59" name="Marcador de texto 2">
            <a:extLst>
              <a:ext uri="{FF2B5EF4-FFF2-40B4-BE49-F238E27FC236}">
                <a16:creationId xmlns:a16="http://schemas.microsoft.com/office/drawing/2014/main" xmlns="" id="{BA76A958-01C4-8C49-908B-09E74276F957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9447223" y="5153848"/>
            <a:ext cx="2397114" cy="575527"/>
          </a:xfrm>
        </p:spPr>
        <p:txBody>
          <a:bodyPr anchor="t">
            <a:noAutofit/>
          </a:bodyPr>
          <a:lstStyle>
            <a:lvl1pPr marL="0" indent="0" algn="ctr">
              <a:buNone/>
              <a:defRPr sz="1300" b="0">
                <a:solidFill>
                  <a:srgbClr val="6F6F6F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Título de sección 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xmlns="" id="{5966BC52-6F2D-134B-ADBA-F045E30ED8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1147712" y="439908"/>
            <a:ext cx="949617" cy="82085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F4EC5A24-2ECE-504F-8E75-562D11142C8F}"/>
              </a:ext>
            </a:extLst>
          </p:cNvPr>
          <p:cNvSpPr txBox="1"/>
          <p:nvPr userDrawn="1"/>
        </p:nvSpPr>
        <p:spPr>
          <a:xfrm>
            <a:off x="1752600" y="646176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r>
              <a:rPr lang="es-MX" dirty="0"/>
              <a:t>º</a:t>
            </a:r>
          </a:p>
        </p:txBody>
      </p:sp>
    </p:spTree>
    <p:extLst>
      <p:ext uri="{BB962C8B-B14F-4D97-AF65-F5344CB8AC3E}">
        <p14:creationId xmlns:p14="http://schemas.microsoft.com/office/powerpoint/2010/main" val="3263718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e presentación (izquierda)">
    <p:bg>
      <p:bgPr>
        <a:solidFill>
          <a:srgbClr val="212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xmlns="" id="{56AD165D-17DF-714D-B89A-B16B67B3D399}"/>
              </a:ext>
            </a:extLst>
          </p:cNvPr>
          <p:cNvSpPr/>
          <p:nvPr userDrawn="1"/>
        </p:nvSpPr>
        <p:spPr>
          <a:xfrm>
            <a:off x="8902326" y="6243643"/>
            <a:ext cx="3289674" cy="542925"/>
          </a:xfrm>
          <a:prstGeom prst="rect">
            <a:avLst/>
          </a:prstGeom>
          <a:solidFill>
            <a:srgbClr val="212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xmlns="" id="{C2E539EC-F090-7F4C-9AF1-60007C7FD7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1147712" y="439908"/>
            <a:ext cx="949617" cy="820855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xmlns="" id="{33FF52A8-70C3-6043-B5DC-C73608DAC3B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3959" y="2198914"/>
            <a:ext cx="11524740" cy="1013994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rgbClr val="FFFFFF"/>
                </a:solidFill>
              </a:defRPr>
            </a:lvl1pPr>
          </a:lstStyle>
          <a:p>
            <a:r>
              <a:rPr lang="es-MX"/>
              <a:t>Aquí va el título a 1 línea</a:t>
            </a:r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xmlns="" id="{F5489DA2-4AB1-EF4C-97F9-696B18690F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3959" y="3246604"/>
            <a:ext cx="11524740" cy="328931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rgbClr val="A8A8A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Subtítulo opcional</a:t>
            </a:r>
          </a:p>
        </p:txBody>
      </p:sp>
    </p:spTree>
    <p:extLst>
      <p:ext uri="{BB962C8B-B14F-4D97-AF65-F5344CB8AC3E}">
        <p14:creationId xmlns:p14="http://schemas.microsoft.com/office/powerpoint/2010/main" val="16562820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5CEF65DF-A936-C142-95E3-5B6C5BB516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1147712" y="439908"/>
            <a:ext cx="949617" cy="82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59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 1">
    <p:bg>
      <p:bgPr>
        <a:solidFill>
          <a:srgbClr val="212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xmlns="" id="{524B4858-C2C1-A342-B289-A910BEC626E7}"/>
              </a:ext>
            </a:extLst>
          </p:cNvPr>
          <p:cNvSpPr/>
          <p:nvPr userDrawn="1"/>
        </p:nvSpPr>
        <p:spPr>
          <a:xfrm>
            <a:off x="382138" y="6243643"/>
            <a:ext cx="3775526" cy="542925"/>
          </a:xfrm>
          <a:prstGeom prst="rect">
            <a:avLst/>
          </a:prstGeom>
          <a:solidFill>
            <a:srgbClr val="212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xmlns="" id="{56AD165D-17DF-714D-B89A-B16B67B3D399}"/>
              </a:ext>
            </a:extLst>
          </p:cNvPr>
          <p:cNvSpPr/>
          <p:nvPr userDrawn="1"/>
        </p:nvSpPr>
        <p:spPr>
          <a:xfrm>
            <a:off x="8902326" y="6243643"/>
            <a:ext cx="3289674" cy="542925"/>
          </a:xfrm>
          <a:prstGeom prst="rect">
            <a:avLst/>
          </a:prstGeom>
          <a:solidFill>
            <a:srgbClr val="212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xmlns="" id="{526E7B15-8E01-C940-8AFA-2FEF1ADB32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3790" y="3450213"/>
            <a:ext cx="9144417" cy="745619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rgbClr val="FFFFFF"/>
                </a:solidFill>
              </a:defRPr>
            </a:lvl1pPr>
          </a:lstStyle>
          <a:p>
            <a:r>
              <a:rPr lang="es-MX"/>
              <a:t>Aquí va el un agradecimiento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xmlns="" id="{8D069D7D-8432-ED47-B3C0-023B7261BC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1147712" y="439908"/>
            <a:ext cx="949617" cy="82085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1FA89BCC-B0B6-F049-857D-8CF1C6A2230C}"/>
              </a:ext>
            </a:extLst>
          </p:cNvPr>
          <p:cNvSpPr txBox="1"/>
          <p:nvPr userDrawn="1"/>
        </p:nvSpPr>
        <p:spPr>
          <a:xfrm>
            <a:off x="9829800" y="150876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898599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xmlns="" id="{AA432200-7C7F-0D4C-8BF1-FB1E786C6C75}"/>
              </a:ext>
            </a:extLst>
          </p:cNvPr>
          <p:cNvSpPr/>
          <p:nvPr userDrawn="1"/>
        </p:nvSpPr>
        <p:spPr>
          <a:xfrm>
            <a:off x="10987314" y="304800"/>
            <a:ext cx="1204686" cy="10595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9A86C16C-2A9B-8146-85E3-FC383B1140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4000" y="360000"/>
            <a:ext cx="10648589" cy="538039"/>
          </a:xfrm>
        </p:spPr>
        <p:txBody>
          <a:bodyPr anchor="t">
            <a:normAutofit/>
          </a:bodyPr>
          <a:lstStyle>
            <a:lvl1pPr algn="l">
              <a:defRPr sz="3000">
                <a:solidFill>
                  <a:srgbClr val="262626"/>
                </a:solidFill>
              </a:defRPr>
            </a:lvl1pPr>
          </a:lstStyle>
          <a:p>
            <a:r>
              <a:rPr lang="es-MX"/>
              <a:t>Este es un largo a una linea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xmlns="" id="{7150DA28-5E2B-2648-8C00-F3EF6221ED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4000" y="936000"/>
            <a:ext cx="10648589" cy="376036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rgbClr val="A8A8A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El subtítulo es opcional</a:t>
            </a:r>
          </a:p>
        </p:txBody>
      </p:sp>
    </p:spTree>
    <p:extLst>
      <p:ext uri="{BB962C8B-B14F-4D97-AF65-F5344CB8AC3E}">
        <p14:creationId xmlns:p14="http://schemas.microsoft.com/office/powerpoint/2010/main" val="404345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mp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45656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oter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="" xmlns:a16="http://schemas.microsoft.com/office/drawing/2014/main" id="{D997DD07-A7D3-1146-96F8-6AAFAB579C29}"/>
              </a:ext>
            </a:extLst>
          </p:cNvPr>
          <p:cNvSpPr txBox="1"/>
          <p:nvPr userDrawn="1"/>
        </p:nvSpPr>
        <p:spPr>
          <a:xfrm>
            <a:off x="11312013" y="635655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3364511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Objeto"/>
          <p:cNvSpPr txBox="1">
            <a:spLocks noGrp="1"/>
          </p:cNvSpPr>
          <p:nvPr>
            <p:ph sz="quarter" idx="3"/>
          </p:nvPr>
        </p:nvSpPr>
        <p:spPr>
          <a:xfrm>
            <a:off x="8068634" y="3079750"/>
            <a:ext cx="3240519" cy="908050"/>
          </a:xfrm>
          <a:prstGeom prst="rect">
            <a:avLst/>
          </a:prstGeom>
        </p:spPr>
        <p:txBody>
          <a:bodyPr lIns="25400" tIns="25400" rIns="25400" bIns="25400" anchor="ctr"/>
          <a:lstStyle>
            <a:lvl1pPr defTabSz="410766">
              <a:lnSpc>
                <a:spcPct val="100000"/>
              </a:lnSpc>
              <a:spcBef>
                <a:spcPts val="0"/>
              </a:spcBef>
              <a:defRPr sz="1800">
                <a:solidFill>
                  <a:srgbClr val="53585F"/>
                </a:solidFill>
                <a:latin typeface="San Francisco Display Regular"/>
                <a:sym typeface="San Francisco Display Regular"/>
              </a:defRPr>
            </a:lvl1pPr>
          </a:lstStyle>
          <a:p>
            <a:pPr defTabSz="821531">
              <a:lnSpc>
                <a:spcPct val="100000"/>
              </a:lnSpc>
              <a:spcBef>
                <a:spcPts val="0"/>
              </a:spcBef>
              <a:defRPr sz="18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pPr>
            <a:endParaRPr/>
          </a:p>
        </p:txBody>
      </p:sp>
      <p:sp>
        <p:nvSpPr>
          <p:cNvPr id="100" name="Rectángulo"/>
          <p:cNvSpPr>
            <a:spLocks noGrp="1"/>
          </p:cNvSpPr>
          <p:nvPr>
            <p:ph type="body" idx="13"/>
          </p:nvPr>
        </p:nvSpPr>
        <p:spPr>
          <a:xfrm>
            <a:off x="6794103" y="0"/>
            <a:ext cx="5397897" cy="6858000"/>
          </a:xfrm>
          <a:prstGeom prst="rect">
            <a:avLst/>
          </a:prstGeom>
          <a:solidFill>
            <a:srgbClr val="DCDEE0"/>
          </a:solidFill>
        </p:spPr>
        <p:txBody>
          <a:bodyPr lIns="25400" tIns="25400" rIns="25400" bIns="25400" anchor="ctr">
            <a:noAutofit/>
          </a:bodyPr>
          <a:lstStyle>
            <a:lvl1pPr defTabSz="412750">
              <a:lnSpc>
                <a:spcPct val="130000"/>
              </a:lnSpc>
              <a:spcBef>
                <a:spcPts val="0"/>
              </a:spcBef>
              <a:defRPr sz="2100" b="1" spc="-63">
                <a:solidFill>
                  <a:srgbClr val="53585F"/>
                </a:solidFill>
                <a:latin typeface="Helvetica"/>
                <a:cs typeface="Helvetica"/>
                <a:sym typeface="Helvetica"/>
              </a:defRPr>
            </a:lvl1pPr>
          </a:lstStyle>
          <a:p>
            <a:pPr defTabSz="825500">
              <a:lnSpc>
                <a:spcPct val="130000"/>
              </a:lnSpc>
              <a:spcBef>
                <a:spcPts val="0"/>
              </a:spcBef>
              <a:defRPr sz="2100" b="1" spc="-63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1" name="Texto del título"/>
          <p:cNvSpPr txBox="1">
            <a:spLocks noGrp="1"/>
          </p:cNvSpPr>
          <p:nvPr>
            <p:ph type="title"/>
          </p:nvPr>
        </p:nvSpPr>
        <p:spPr>
          <a:xfrm>
            <a:off x="879500" y="879499"/>
            <a:ext cx="4448142" cy="2549501"/>
          </a:xfrm>
          <a:prstGeom prst="rect">
            <a:avLst/>
          </a:prstGeom>
        </p:spPr>
        <p:txBody>
          <a:bodyPr lIns="25400" tIns="25400" rIns="25400" bIns="25400" anchor="t"/>
          <a:lstStyle>
            <a:lvl1pPr defTabSz="228600">
              <a:lnSpc>
                <a:spcPct val="70000"/>
              </a:lnSpc>
              <a:spcBef>
                <a:spcPts val="600"/>
              </a:spcBef>
              <a:tabLst>
                <a:tab pos="69850" algn="l"/>
                <a:tab pos="228600" algn="l"/>
              </a:tabLst>
              <a:defRPr sz="3300" b="1" spc="-13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102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879500" y="3429000"/>
            <a:ext cx="5215881" cy="2549501"/>
          </a:xfrm>
          <a:prstGeom prst="rect">
            <a:avLst/>
          </a:prstGeom>
        </p:spPr>
        <p:txBody>
          <a:bodyPr lIns="25400" tIns="25400" rIns="25400" bIns="25400"/>
          <a:lstStyle>
            <a:lvl1pPr defTabSz="412750">
              <a:lnSpc>
                <a:spcPct val="150000"/>
              </a:lnSpc>
              <a:spcBef>
                <a:spcPts val="0"/>
              </a:spcBef>
              <a:defRPr sz="11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indent="114300" defTabSz="412750">
              <a:lnSpc>
                <a:spcPct val="150000"/>
              </a:lnSpc>
              <a:spcBef>
                <a:spcPts val="0"/>
              </a:spcBef>
              <a:defRPr sz="11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indent="228600" defTabSz="412750">
              <a:lnSpc>
                <a:spcPct val="150000"/>
              </a:lnSpc>
              <a:spcBef>
                <a:spcPts val="0"/>
              </a:spcBef>
              <a:defRPr sz="11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indent="342900" defTabSz="412750">
              <a:lnSpc>
                <a:spcPct val="150000"/>
              </a:lnSpc>
              <a:spcBef>
                <a:spcPts val="0"/>
              </a:spcBef>
              <a:defRPr sz="11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indent="457200" defTabSz="412750">
              <a:lnSpc>
                <a:spcPct val="150000"/>
              </a:lnSpc>
              <a:spcBef>
                <a:spcPts val="0"/>
              </a:spcBef>
              <a:defRPr sz="11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03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5925581" y="879500"/>
            <a:ext cx="165089" cy="184151"/>
          </a:xfrm>
          <a:prstGeom prst="rect">
            <a:avLst/>
          </a:prstGeom>
        </p:spPr>
        <p:txBody>
          <a:bodyPr lIns="25400" tIns="25400" rIns="25400" bIns="25400">
            <a:normAutofit/>
          </a:bodyPr>
          <a:lstStyle>
            <a:lvl1pPr defTabSz="410766">
              <a:defRPr sz="900">
                <a:solidFill>
                  <a:srgbClr val="53585F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0720117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ld header (left)">
  <p:cSld name="Bold header (left)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915301" y="6573612"/>
            <a:ext cx="162083" cy="17808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41"/>
          <p:cNvSpPr txBox="1"/>
          <p:nvPr/>
        </p:nvSpPr>
        <p:spPr>
          <a:xfrm>
            <a:off x="11575702" y="332530"/>
            <a:ext cx="233565" cy="16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t>‹Nº›</a:t>
            </a:fld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72696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Picture (right side)">
  <p:cSld name="5_Picture (right side)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1"/>
          <p:cNvSpPr>
            <a:spLocks noGrp="1"/>
          </p:cNvSpPr>
          <p:nvPr>
            <p:ph type="pic" idx="2"/>
          </p:nvPr>
        </p:nvSpPr>
        <p:spPr>
          <a:xfrm>
            <a:off x="6105524" y="0"/>
            <a:ext cx="6086477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95" name="Google Shape;9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915302" y="6573612"/>
            <a:ext cx="162082" cy="17807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1"/>
          <p:cNvSpPr txBox="1"/>
          <p:nvPr/>
        </p:nvSpPr>
        <p:spPr>
          <a:xfrm>
            <a:off x="11575702" y="332530"/>
            <a:ext cx="233506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t>‹Nº›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94122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Full colour background">
  <p:cSld name="4_Full colour background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g9579be94fd_0_109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915301" y="6573612"/>
            <a:ext cx="162083" cy="17808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9579be94fd_0_1098"/>
          <p:cNvSpPr txBox="1"/>
          <p:nvPr/>
        </p:nvSpPr>
        <p:spPr>
          <a:xfrm>
            <a:off x="11575702" y="332530"/>
            <a:ext cx="233565" cy="16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t>‹Nº›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9579be94fd_0_1098"/>
          <p:cNvSpPr txBox="1"/>
          <p:nvPr/>
        </p:nvSpPr>
        <p:spPr>
          <a:xfrm>
            <a:off x="11575702" y="332306"/>
            <a:ext cx="233565" cy="16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t>‹Nº›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533357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oter/Logo">
  <p:cSld name="1_Footer/Logo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9" descr="Image"/>
          <p:cNvPicPr preferRelativeResize="0"/>
          <p:nvPr/>
        </p:nvPicPr>
        <p:blipFill rotWithShape="1">
          <a:blip r:embed="rId2">
            <a:alphaModFix amt="48855"/>
          </a:blip>
          <a:srcRect/>
          <a:stretch/>
        </p:blipFill>
        <p:spPr>
          <a:xfrm>
            <a:off x="5533506" y="0"/>
            <a:ext cx="6658496" cy="43084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5684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Índice o contenido black">
    <p:bg>
      <p:bgPr>
        <a:solidFill>
          <a:srgbClr val="212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xmlns="" id="{E551E304-3306-8F46-83AF-64ABC80915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1147712" y="439908"/>
            <a:ext cx="949617" cy="820855"/>
          </a:xfrm>
          <a:prstGeom prst="rect">
            <a:avLst/>
          </a:prstGeom>
        </p:spPr>
      </p:pic>
      <p:sp>
        <p:nvSpPr>
          <p:cNvPr id="29" name="Marcador de texto 2">
            <a:extLst>
              <a:ext uri="{FF2B5EF4-FFF2-40B4-BE49-F238E27FC236}">
                <a16:creationId xmlns:a16="http://schemas.microsoft.com/office/drawing/2014/main" xmlns="" id="{5A07B0C4-6C22-DC44-AD40-76A4F89C3B7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14333" y="1709830"/>
            <a:ext cx="795809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# </a:t>
            </a:r>
          </a:p>
        </p:txBody>
      </p:sp>
      <p:sp>
        <p:nvSpPr>
          <p:cNvPr id="31" name="Marcador de texto 2">
            <a:extLst>
              <a:ext uri="{FF2B5EF4-FFF2-40B4-BE49-F238E27FC236}">
                <a16:creationId xmlns:a16="http://schemas.microsoft.com/office/drawing/2014/main" xmlns="" id="{91F95FCF-9C52-1049-95FC-A5239CC5EB3D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137482" y="1706488"/>
            <a:ext cx="4948891" cy="823912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Título de sección </a:t>
            </a:r>
          </a:p>
        </p:txBody>
      </p:sp>
      <p:sp>
        <p:nvSpPr>
          <p:cNvPr id="32" name="Marcador de texto 2">
            <a:extLst>
              <a:ext uri="{FF2B5EF4-FFF2-40B4-BE49-F238E27FC236}">
                <a16:creationId xmlns:a16="http://schemas.microsoft.com/office/drawing/2014/main" xmlns="" id="{C8420526-684D-A843-95A9-4BD9058D85F0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14333" y="2535620"/>
            <a:ext cx="795809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# </a:t>
            </a:r>
          </a:p>
        </p:txBody>
      </p:sp>
      <p:sp>
        <p:nvSpPr>
          <p:cNvPr id="33" name="Marcador de texto 2">
            <a:extLst>
              <a:ext uri="{FF2B5EF4-FFF2-40B4-BE49-F238E27FC236}">
                <a16:creationId xmlns:a16="http://schemas.microsoft.com/office/drawing/2014/main" xmlns="" id="{E693B2E7-6CAC-A641-B616-801CF548ED16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137482" y="2532278"/>
            <a:ext cx="4948891" cy="823912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Título de sección </a:t>
            </a:r>
          </a:p>
        </p:txBody>
      </p:sp>
      <p:sp>
        <p:nvSpPr>
          <p:cNvPr id="35" name="Marcador de texto 2">
            <a:extLst>
              <a:ext uri="{FF2B5EF4-FFF2-40B4-BE49-F238E27FC236}">
                <a16:creationId xmlns:a16="http://schemas.microsoft.com/office/drawing/2014/main" xmlns="" id="{9C818EB5-C5F5-9A45-8E71-4161F3868B33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14333" y="3359532"/>
            <a:ext cx="795809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# </a:t>
            </a:r>
          </a:p>
        </p:txBody>
      </p:sp>
      <p:sp>
        <p:nvSpPr>
          <p:cNvPr id="36" name="Marcador de texto 2">
            <a:extLst>
              <a:ext uri="{FF2B5EF4-FFF2-40B4-BE49-F238E27FC236}">
                <a16:creationId xmlns:a16="http://schemas.microsoft.com/office/drawing/2014/main" xmlns="" id="{47959E48-571A-5D49-A5FD-C1A807E4141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37482" y="3356190"/>
            <a:ext cx="4948891" cy="823912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Título de sección </a:t>
            </a:r>
          </a:p>
        </p:txBody>
      </p:sp>
      <p:sp>
        <p:nvSpPr>
          <p:cNvPr id="37" name="Marcador de texto 2">
            <a:extLst>
              <a:ext uri="{FF2B5EF4-FFF2-40B4-BE49-F238E27FC236}">
                <a16:creationId xmlns:a16="http://schemas.microsoft.com/office/drawing/2014/main" xmlns="" id="{1F24C9D4-A10D-DA47-9849-D9B499C34532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14333" y="4183444"/>
            <a:ext cx="795809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# </a:t>
            </a:r>
          </a:p>
        </p:txBody>
      </p:sp>
      <p:sp>
        <p:nvSpPr>
          <p:cNvPr id="38" name="Marcador de texto 2">
            <a:extLst>
              <a:ext uri="{FF2B5EF4-FFF2-40B4-BE49-F238E27FC236}">
                <a16:creationId xmlns:a16="http://schemas.microsoft.com/office/drawing/2014/main" xmlns="" id="{C606B40A-6254-774A-9E2D-27CBDF21E9C3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137482" y="4180102"/>
            <a:ext cx="4948891" cy="823912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Título de sección </a:t>
            </a:r>
          </a:p>
        </p:txBody>
      </p:sp>
      <p:sp>
        <p:nvSpPr>
          <p:cNvPr id="39" name="Marcador de texto 2">
            <a:extLst>
              <a:ext uri="{FF2B5EF4-FFF2-40B4-BE49-F238E27FC236}">
                <a16:creationId xmlns:a16="http://schemas.microsoft.com/office/drawing/2014/main" xmlns="" id="{0083C075-8E7B-B44B-BF66-4C44CA879F17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314333" y="5007356"/>
            <a:ext cx="795809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# </a:t>
            </a:r>
          </a:p>
        </p:txBody>
      </p:sp>
      <p:sp>
        <p:nvSpPr>
          <p:cNvPr id="40" name="Marcador de texto 2">
            <a:extLst>
              <a:ext uri="{FF2B5EF4-FFF2-40B4-BE49-F238E27FC236}">
                <a16:creationId xmlns:a16="http://schemas.microsoft.com/office/drawing/2014/main" xmlns="" id="{413A01B5-7591-194E-91F5-7FA6DE19FE2A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137482" y="5004014"/>
            <a:ext cx="4948891" cy="823912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Título de sección </a:t>
            </a:r>
          </a:p>
        </p:txBody>
      </p:sp>
      <p:sp>
        <p:nvSpPr>
          <p:cNvPr id="41" name="Título 1">
            <a:extLst>
              <a:ext uri="{FF2B5EF4-FFF2-40B4-BE49-F238E27FC236}">
                <a16:creationId xmlns:a16="http://schemas.microsoft.com/office/drawing/2014/main" xmlns="" id="{47FDF190-AED7-6447-BF21-983EB7978A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4334" y="391817"/>
            <a:ext cx="10754720" cy="509317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s-MX" dirty="0"/>
              <a:t>Índice o contenido</a:t>
            </a:r>
          </a:p>
        </p:txBody>
      </p:sp>
      <p:sp>
        <p:nvSpPr>
          <p:cNvPr id="42" name="Subtítulo 2">
            <a:extLst>
              <a:ext uri="{FF2B5EF4-FFF2-40B4-BE49-F238E27FC236}">
                <a16:creationId xmlns:a16="http://schemas.microsoft.com/office/drawing/2014/main" xmlns="" id="{5DBC0622-73A5-0641-97F5-E8DB8FE609C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4333" y="967817"/>
            <a:ext cx="10754720" cy="360000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 dirty="0"/>
              <a:t>Con su pequeño subtítulo (como fecha, nombre de quien presenta etc.)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xmlns="" id="{D532B4D0-334D-3B47-9A55-F0D6B814A0CD}"/>
              </a:ext>
            </a:extLst>
          </p:cNvPr>
          <p:cNvSpPr/>
          <p:nvPr userDrawn="1"/>
        </p:nvSpPr>
        <p:spPr>
          <a:xfrm>
            <a:off x="8902326" y="6243643"/>
            <a:ext cx="3289674" cy="542925"/>
          </a:xfrm>
          <a:prstGeom prst="rect">
            <a:avLst/>
          </a:prstGeom>
          <a:solidFill>
            <a:srgbClr val="212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80859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antilla para gráfic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xmlns="" id="{21EBC28B-1BD9-A449-AD88-AB7F20F5E4A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24001" y="1751885"/>
            <a:ext cx="11473990" cy="4351338"/>
          </a:xfrm>
        </p:spPr>
        <p:txBody>
          <a:bodyPr/>
          <a:lstStyle>
            <a:lvl1pPr marL="0" indent="0" algn="ctr">
              <a:buNone/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endParaRPr lang="es-MX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xmlns="" id="{25B58691-656D-BF45-A9DC-1B1E885437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4000" y="360000"/>
            <a:ext cx="10191600" cy="576000"/>
          </a:xfrm>
        </p:spPr>
        <p:txBody>
          <a:bodyPr anchor="t">
            <a:normAutofit/>
          </a:bodyPr>
          <a:lstStyle>
            <a:lvl1pPr algn="l">
              <a:defRPr sz="3000">
                <a:solidFill>
                  <a:srgbClr val="262626"/>
                </a:solidFill>
              </a:defRPr>
            </a:lvl1pPr>
          </a:lstStyle>
          <a:p>
            <a:r>
              <a:rPr lang="es-MX"/>
              <a:t>Este es un título a linea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xmlns="" id="{10417CF2-5676-2D44-9EA7-277D87A70F1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4000" y="936000"/>
            <a:ext cx="5823857" cy="360000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rgbClr val="A8A8A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El subtítulo es opcional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21BB0189-076E-424A-9ED2-2D526F9EFA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1147712" y="439908"/>
            <a:ext cx="949617" cy="820855"/>
          </a:xfrm>
          <a:prstGeom prst="rect">
            <a:avLst/>
          </a:prstGeom>
        </p:spPr>
      </p:pic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xmlns="" id="{AB56A44F-F50F-0744-A58E-A2C949A67BA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373792" y="1929322"/>
            <a:ext cx="1482298" cy="491409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s-MX"/>
              <a:t>Inserta logo</a:t>
            </a:r>
          </a:p>
        </p:txBody>
      </p:sp>
      <p:sp>
        <p:nvSpPr>
          <p:cNvPr id="22" name="Marcador de posición de imagen 10">
            <a:extLst>
              <a:ext uri="{FF2B5EF4-FFF2-40B4-BE49-F238E27FC236}">
                <a16:creationId xmlns:a16="http://schemas.microsoft.com/office/drawing/2014/main" xmlns="" id="{5BBD01FB-2924-2940-8289-9CBB2DF8DD1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55836" y="1929322"/>
            <a:ext cx="1482298" cy="491409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s-MX"/>
              <a:t>Inserta logo</a:t>
            </a:r>
          </a:p>
        </p:txBody>
      </p:sp>
      <p:sp>
        <p:nvSpPr>
          <p:cNvPr id="23" name="Marcador de posición de imagen 10">
            <a:extLst>
              <a:ext uri="{FF2B5EF4-FFF2-40B4-BE49-F238E27FC236}">
                <a16:creationId xmlns:a16="http://schemas.microsoft.com/office/drawing/2014/main" xmlns="" id="{CA7EA817-2417-BA40-AF00-C848B4A649D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26592" y="1929322"/>
            <a:ext cx="1482298" cy="491409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s-MX"/>
              <a:t>Inserta logo</a:t>
            </a:r>
          </a:p>
        </p:txBody>
      </p:sp>
      <p:sp>
        <p:nvSpPr>
          <p:cNvPr id="24" name="Marcador de posición de imagen 10">
            <a:extLst>
              <a:ext uri="{FF2B5EF4-FFF2-40B4-BE49-F238E27FC236}">
                <a16:creationId xmlns:a16="http://schemas.microsoft.com/office/drawing/2014/main" xmlns="" id="{735C5662-B525-C241-805F-FF31E03A950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29614" y="1929322"/>
            <a:ext cx="1482298" cy="491409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s-MX"/>
              <a:t>Inserta logo</a:t>
            </a:r>
          </a:p>
        </p:txBody>
      </p:sp>
      <p:sp>
        <p:nvSpPr>
          <p:cNvPr id="25" name="Marcador de posición de imagen 10">
            <a:extLst>
              <a:ext uri="{FF2B5EF4-FFF2-40B4-BE49-F238E27FC236}">
                <a16:creationId xmlns:a16="http://schemas.microsoft.com/office/drawing/2014/main" xmlns="" id="{3D32A0F4-A158-6D42-A71F-76E235E601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22948" y="1929322"/>
            <a:ext cx="1482298" cy="491409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s-MX"/>
              <a:t>Inserta logo</a:t>
            </a:r>
          </a:p>
        </p:txBody>
      </p:sp>
    </p:spTree>
    <p:extLst>
      <p:ext uri="{BB962C8B-B14F-4D97-AF65-F5344CB8AC3E}">
        <p14:creationId xmlns:p14="http://schemas.microsoft.com/office/powerpoint/2010/main" val="2658962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Índice o contenido black">
    <p:bg>
      <p:bgPr>
        <a:solidFill>
          <a:srgbClr val="212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xmlns="" id="{E551E304-3306-8F46-83AF-64ABC80915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1147712" y="439908"/>
            <a:ext cx="949617" cy="820855"/>
          </a:xfrm>
          <a:prstGeom prst="rect">
            <a:avLst/>
          </a:prstGeom>
        </p:spPr>
      </p:pic>
      <p:sp>
        <p:nvSpPr>
          <p:cNvPr id="29" name="Marcador de texto 2">
            <a:extLst>
              <a:ext uri="{FF2B5EF4-FFF2-40B4-BE49-F238E27FC236}">
                <a16:creationId xmlns:a16="http://schemas.microsoft.com/office/drawing/2014/main" xmlns="" id="{5A07B0C4-6C22-DC44-AD40-76A4F89C3B7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14333" y="1709830"/>
            <a:ext cx="795809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# </a:t>
            </a:r>
          </a:p>
        </p:txBody>
      </p:sp>
      <p:sp>
        <p:nvSpPr>
          <p:cNvPr id="31" name="Marcador de texto 2">
            <a:extLst>
              <a:ext uri="{FF2B5EF4-FFF2-40B4-BE49-F238E27FC236}">
                <a16:creationId xmlns:a16="http://schemas.microsoft.com/office/drawing/2014/main" xmlns="" id="{91F95FCF-9C52-1049-95FC-A5239CC5EB3D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137482" y="1706488"/>
            <a:ext cx="4948891" cy="823912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Título de sección </a:t>
            </a:r>
          </a:p>
        </p:txBody>
      </p:sp>
      <p:sp>
        <p:nvSpPr>
          <p:cNvPr id="32" name="Marcador de texto 2">
            <a:extLst>
              <a:ext uri="{FF2B5EF4-FFF2-40B4-BE49-F238E27FC236}">
                <a16:creationId xmlns:a16="http://schemas.microsoft.com/office/drawing/2014/main" xmlns="" id="{C8420526-684D-A843-95A9-4BD9058D85F0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14333" y="2535620"/>
            <a:ext cx="795809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# </a:t>
            </a:r>
          </a:p>
        </p:txBody>
      </p:sp>
      <p:sp>
        <p:nvSpPr>
          <p:cNvPr id="33" name="Marcador de texto 2">
            <a:extLst>
              <a:ext uri="{FF2B5EF4-FFF2-40B4-BE49-F238E27FC236}">
                <a16:creationId xmlns:a16="http://schemas.microsoft.com/office/drawing/2014/main" xmlns="" id="{E693B2E7-6CAC-A641-B616-801CF548ED16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137482" y="2532278"/>
            <a:ext cx="4948891" cy="823912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Título de sección </a:t>
            </a:r>
          </a:p>
        </p:txBody>
      </p:sp>
      <p:sp>
        <p:nvSpPr>
          <p:cNvPr id="35" name="Marcador de texto 2">
            <a:extLst>
              <a:ext uri="{FF2B5EF4-FFF2-40B4-BE49-F238E27FC236}">
                <a16:creationId xmlns:a16="http://schemas.microsoft.com/office/drawing/2014/main" xmlns="" id="{9C818EB5-C5F5-9A45-8E71-4161F3868B33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14333" y="3359532"/>
            <a:ext cx="795809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# </a:t>
            </a:r>
          </a:p>
        </p:txBody>
      </p:sp>
      <p:sp>
        <p:nvSpPr>
          <p:cNvPr id="36" name="Marcador de texto 2">
            <a:extLst>
              <a:ext uri="{FF2B5EF4-FFF2-40B4-BE49-F238E27FC236}">
                <a16:creationId xmlns:a16="http://schemas.microsoft.com/office/drawing/2014/main" xmlns="" id="{47959E48-571A-5D49-A5FD-C1A807E4141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37482" y="3356190"/>
            <a:ext cx="4948891" cy="823912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Título de sección </a:t>
            </a:r>
          </a:p>
        </p:txBody>
      </p:sp>
      <p:sp>
        <p:nvSpPr>
          <p:cNvPr id="37" name="Marcador de texto 2">
            <a:extLst>
              <a:ext uri="{FF2B5EF4-FFF2-40B4-BE49-F238E27FC236}">
                <a16:creationId xmlns:a16="http://schemas.microsoft.com/office/drawing/2014/main" xmlns="" id="{1F24C9D4-A10D-DA47-9849-D9B499C34532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14333" y="4183444"/>
            <a:ext cx="795809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# </a:t>
            </a:r>
          </a:p>
        </p:txBody>
      </p:sp>
      <p:sp>
        <p:nvSpPr>
          <p:cNvPr id="38" name="Marcador de texto 2">
            <a:extLst>
              <a:ext uri="{FF2B5EF4-FFF2-40B4-BE49-F238E27FC236}">
                <a16:creationId xmlns:a16="http://schemas.microsoft.com/office/drawing/2014/main" xmlns="" id="{C606B40A-6254-774A-9E2D-27CBDF21E9C3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137482" y="4180102"/>
            <a:ext cx="4948891" cy="823912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Título de sección </a:t>
            </a:r>
          </a:p>
        </p:txBody>
      </p:sp>
      <p:sp>
        <p:nvSpPr>
          <p:cNvPr id="39" name="Marcador de texto 2">
            <a:extLst>
              <a:ext uri="{FF2B5EF4-FFF2-40B4-BE49-F238E27FC236}">
                <a16:creationId xmlns:a16="http://schemas.microsoft.com/office/drawing/2014/main" xmlns="" id="{0083C075-8E7B-B44B-BF66-4C44CA879F17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314333" y="5007356"/>
            <a:ext cx="795809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# </a:t>
            </a:r>
          </a:p>
        </p:txBody>
      </p:sp>
      <p:sp>
        <p:nvSpPr>
          <p:cNvPr id="40" name="Marcador de texto 2">
            <a:extLst>
              <a:ext uri="{FF2B5EF4-FFF2-40B4-BE49-F238E27FC236}">
                <a16:creationId xmlns:a16="http://schemas.microsoft.com/office/drawing/2014/main" xmlns="" id="{413A01B5-7591-194E-91F5-7FA6DE19FE2A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137482" y="5004014"/>
            <a:ext cx="4948891" cy="823912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Título de sección </a:t>
            </a:r>
          </a:p>
        </p:txBody>
      </p:sp>
      <p:sp>
        <p:nvSpPr>
          <p:cNvPr id="41" name="Título 1">
            <a:extLst>
              <a:ext uri="{FF2B5EF4-FFF2-40B4-BE49-F238E27FC236}">
                <a16:creationId xmlns:a16="http://schemas.microsoft.com/office/drawing/2014/main" xmlns="" id="{47FDF190-AED7-6447-BF21-983EB7978A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4334" y="391817"/>
            <a:ext cx="10754720" cy="509317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s-MX" dirty="0"/>
              <a:t>Índice o contenido</a:t>
            </a:r>
          </a:p>
        </p:txBody>
      </p:sp>
      <p:sp>
        <p:nvSpPr>
          <p:cNvPr id="42" name="Subtítulo 2">
            <a:extLst>
              <a:ext uri="{FF2B5EF4-FFF2-40B4-BE49-F238E27FC236}">
                <a16:creationId xmlns:a16="http://schemas.microsoft.com/office/drawing/2014/main" xmlns="" id="{5DBC0622-73A5-0641-97F5-E8DB8FE609C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4333" y="967817"/>
            <a:ext cx="10754720" cy="360000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 dirty="0"/>
              <a:t>Con su pequeño subtítulo (como fecha, nombre de quien presenta etc.)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xmlns="" id="{A1A7337A-DE4D-8C43-884D-9B1C55338E94}"/>
              </a:ext>
            </a:extLst>
          </p:cNvPr>
          <p:cNvSpPr txBox="1"/>
          <p:nvPr userDrawn="1"/>
        </p:nvSpPr>
        <p:spPr>
          <a:xfrm>
            <a:off x="11502189" y="646817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s-MX" dirty="0"/>
          </a:p>
        </p:txBody>
      </p:sp>
      <p:sp>
        <p:nvSpPr>
          <p:cNvPr id="16" name="Marcador de texto 2">
            <a:extLst>
              <a:ext uri="{FF2B5EF4-FFF2-40B4-BE49-F238E27FC236}">
                <a16:creationId xmlns:a16="http://schemas.microsoft.com/office/drawing/2014/main" xmlns="" id="{54573817-2B4A-D647-ADA0-90A2906BF35E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76118" y="1709830"/>
            <a:ext cx="795809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# </a:t>
            </a:r>
          </a:p>
        </p:txBody>
      </p:sp>
      <p:sp>
        <p:nvSpPr>
          <p:cNvPr id="17" name="Marcador de texto 2">
            <a:extLst>
              <a:ext uri="{FF2B5EF4-FFF2-40B4-BE49-F238E27FC236}">
                <a16:creationId xmlns:a16="http://schemas.microsoft.com/office/drawing/2014/main" xmlns="" id="{AB91C338-8C6A-3842-8A91-36D0F91B917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999267" y="1706488"/>
            <a:ext cx="4948891" cy="823912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Título de sección </a:t>
            </a: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xmlns="" id="{1CBC0435-70FF-A549-91DF-FF2830B89D22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176118" y="2535620"/>
            <a:ext cx="795809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# </a:t>
            </a:r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xmlns="" id="{C2ACB3A5-FC7D-904D-B7EF-C82A047042F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6999267" y="2532278"/>
            <a:ext cx="4948891" cy="823912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Título de sección 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xmlns="" id="{1D60C985-1B61-DC48-9042-2E14472DAE0C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76118" y="3359532"/>
            <a:ext cx="795809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# </a:t>
            </a:r>
          </a:p>
        </p:txBody>
      </p:sp>
      <p:sp>
        <p:nvSpPr>
          <p:cNvPr id="22" name="Marcador de texto 2">
            <a:extLst>
              <a:ext uri="{FF2B5EF4-FFF2-40B4-BE49-F238E27FC236}">
                <a16:creationId xmlns:a16="http://schemas.microsoft.com/office/drawing/2014/main" xmlns="" id="{A405EB43-7823-B840-9A2D-324A1B5C6201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999267" y="3356190"/>
            <a:ext cx="4948891" cy="823912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Título de sección 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xmlns="" id="{2482D2AE-4BEC-E249-8D02-C63C88D9E7D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176118" y="4183444"/>
            <a:ext cx="795809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# </a:t>
            </a:r>
          </a:p>
        </p:txBody>
      </p:sp>
      <p:sp>
        <p:nvSpPr>
          <p:cNvPr id="24" name="Marcador de texto 2">
            <a:extLst>
              <a:ext uri="{FF2B5EF4-FFF2-40B4-BE49-F238E27FC236}">
                <a16:creationId xmlns:a16="http://schemas.microsoft.com/office/drawing/2014/main" xmlns="" id="{3C3A749B-4C22-B34E-B698-4664FA98DF9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6999267" y="4180102"/>
            <a:ext cx="4948891" cy="823912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Título de sección 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xmlns="" id="{E9DC7EC3-C3FA-2843-9F4C-FCE55C11200C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6176118" y="5007356"/>
            <a:ext cx="795809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# </a:t>
            </a:r>
          </a:p>
        </p:txBody>
      </p:sp>
      <p:sp>
        <p:nvSpPr>
          <p:cNvPr id="26" name="Marcador de texto 2">
            <a:extLst>
              <a:ext uri="{FF2B5EF4-FFF2-40B4-BE49-F238E27FC236}">
                <a16:creationId xmlns:a16="http://schemas.microsoft.com/office/drawing/2014/main" xmlns="" id="{2F7FA08F-6FDC-A144-AA31-E975A1B61E1C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6999267" y="5004014"/>
            <a:ext cx="4948891" cy="823912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Título de sección 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xmlns="" id="{E779E0BB-218D-2543-9F92-5568D52038A0}"/>
              </a:ext>
            </a:extLst>
          </p:cNvPr>
          <p:cNvSpPr txBox="1"/>
          <p:nvPr userDrawn="1"/>
        </p:nvSpPr>
        <p:spPr>
          <a:xfrm>
            <a:off x="11528316" y="6494304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s-MX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647C023C-7E39-314F-8FE8-B6E5C9941490}"/>
              </a:ext>
            </a:extLst>
          </p:cNvPr>
          <p:cNvSpPr/>
          <p:nvPr userDrawn="1"/>
        </p:nvSpPr>
        <p:spPr>
          <a:xfrm>
            <a:off x="10119360" y="6100226"/>
            <a:ext cx="2072640" cy="753630"/>
          </a:xfrm>
          <a:prstGeom prst="rect">
            <a:avLst/>
          </a:prstGeom>
          <a:solidFill>
            <a:srgbClr val="212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xmlns="" id="{9D74DF4E-C9B2-4943-B42C-C446F9F41B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00758" y="6252290"/>
            <a:ext cx="2022697" cy="601566"/>
          </a:xfrm>
          <a:prstGeom prst="rect">
            <a:avLst/>
          </a:prstGeom>
        </p:spPr>
      </p:pic>
      <p:sp>
        <p:nvSpPr>
          <p:cNvPr id="30" name="Rectángulo 29">
            <a:extLst>
              <a:ext uri="{FF2B5EF4-FFF2-40B4-BE49-F238E27FC236}">
                <a16:creationId xmlns:a16="http://schemas.microsoft.com/office/drawing/2014/main" xmlns="" id="{A484CF1E-8702-514E-ABB7-04312FCCB8A3}"/>
              </a:ext>
            </a:extLst>
          </p:cNvPr>
          <p:cNvSpPr/>
          <p:nvPr userDrawn="1"/>
        </p:nvSpPr>
        <p:spPr>
          <a:xfrm>
            <a:off x="8902326" y="6243643"/>
            <a:ext cx="3289674" cy="542925"/>
          </a:xfrm>
          <a:prstGeom prst="rect">
            <a:avLst/>
          </a:prstGeom>
          <a:solidFill>
            <a:srgbClr val="212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91436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Índice o contenido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xmlns="" id="{E551E304-3306-8F46-83AF-64ABC80915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1147712" y="439908"/>
            <a:ext cx="949617" cy="820855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xmlns="" id="{0CEF72F2-5C8C-3C42-9F1D-DC18B2CC34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4334" y="391817"/>
            <a:ext cx="10754720" cy="509317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262626"/>
                </a:solidFill>
              </a:defRPr>
            </a:lvl1pPr>
          </a:lstStyle>
          <a:p>
            <a:r>
              <a:rPr lang="es-MX" dirty="0"/>
              <a:t>Índice o contenido</a:t>
            </a:r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xmlns="" id="{75B54F11-6B97-FF4C-BB43-63A00B080C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4333" y="967817"/>
            <a:ext cx="10754720" cy="360000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rgbClr val="A8A8A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 dirty="0"/>
              <a:t>Con su pequeño subtítulo (como fecha, nombre de quien presenta etc.)</a:t>
            </a:r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xmlns="" id="{08AC0F42-BC8C-5141-880D-E1A006CF80E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14333" y="1709830"/>
            <a:ext cx="795809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rgbClr val="262626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# 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xmlns="" id="{192DB3C9-E51C-B04A-9777-5E9F3800CB1F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137482" y="1706488"/>
            <a:ext cx="4948891" cy="823912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>
                <a:solidFill>
                  <a:srgbClr val="393939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Título de sección 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xmlns="" id="{185D3728-21B4-E94D-BD42-6BF17C5F40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1147712" y="439908"/>
            <a:ext cx="949617" cy="820855"/>
          </a:xfrm>
          <a:prstGeom prst="rect">
            <a:avLst/>
          </a:prstGeom>
        </p:spPr>
      </p:pic>
      <p:sp>
        <p:nvSpPr>
          <p:cNvPr id="23" name="Marcador de texto 2">
            <a:extLst>
              <a:ext uri="{FF2B5EF4-FFF2-40B4-BE49-F238E27FC236}">
                <a16:creationId xmlns:a16="http://schemas.microsoft.com/office/drawing/2014/main" xmlns="" id="{B5965D0D-5013-4A42-BBB4-9CA6BFD2FC67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14333" y="2535620"/>
            <a:ext cx="795809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rgbClr val="262626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# </a:t>
            </a:r>
          </a:p>
        </p:txBody>
      </p:sp>
      <p:sp>
        <p:nvSpPr>
          <p:cNvPr id="24" name="Marcador de texto 2">
            <a:extLst>
              <a:ext uri="{FF2B5EF4-FFF2-40B4-BE49-F238E27FC236}">
                <a16:creationId xmlns:a16="http://schemas.microsoft.com/office/drawing/2014/main" xmlns="" id="{2538E778-2D96-1E47-BF42-67014D86A94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137482" y="2532278"/>
            <a:ext cx="4948891" cy="823912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>
                <a:solidFill>
                  <a:srgbClr val="393939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Título de sección 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xmlns="" id="{BFC85ED2-DDC8-8C40-814B-0A5C2817294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14333" y="3359532"/>
            <a:ext cx="795809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rgbClr val="262626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# </a:t>
            </a:r>
          </a:p>
        </p:txBody>
      </p:sp>
      <p:sp>
        <p:nvSpPr>
          <p:cNvPr id="26" name="Marcador de texto 2">
            <a:extLst>
              <a:ext uri="{FF2B5EF4-FFF2-40B4-BE49-F238E27FC236}">
                <a16:creationId xmlns:a16="http://schemas.microsoft.com/office/drawing/2014/main" xmlns="" id="{0A7C797A-65CD-174C-91B3-56062F9A471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37482" y="3356190"/>
            <a:ext cx="4948891" cy="823912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>
                <a:solidFill>
                  <a:srgbClr val="393939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Título de sección 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xmlns="" id="{F4210A72-3894-4443-8D30-4559DDCAD186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14333" y="4183444"/>
            <a:ext cx="795809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rgbClr val="262626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# </a:t>
            </a:r>
          </a:p>
        </p:txBody>
      </p:sp>
      <p:sp>
        <p:nvSpPr>
          <p:cNvPr id="28" name="Marcador de texto 2">
            <a:extLst>
              <a:ext uri="{FF2B5EF4-FFF2-40B4-BE49-F238E27FC236}">
                <a16:creationId xmlns:a16="http://schemas.microsoft.com/office/drawing/2014/main" xmlns="" id="{CD27843E-1D67-194A-B499-7C910795FAB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137482" y="4180102"/>
            <a:ext cx="4948891" cy="823912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>
                <a:solidFill>
                  <a:srgbClr val="393939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Título de sección </a:t>
            </a:r>
          </a:p>
        </p:txBody>
      </p:sp>
      <p:sp>
        <p:nvSpPr>
          <p:cNvPr id="29" name="Marcador de texto 2">
            <a:extLst>
              <a:ext uri="{FF2B5EF4-FFF2-40B4-BE49-F238E27FC236}">
                <a16:creationId xmlns:a16="http://schemas.microsoft.com/office/drawing/2014/main" xmlns="" id="{B7ACD928-8C6A-614A-855F-0BC0B3D5680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76118" y="1709830"/>
            <a:ext cx="795809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rgbClr val="262626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# </a:t>
            </a:r>
          </a:p>
        </p:txBody>
      </p:sp>
      <p:sp>
        <p:nvSpPr>
          <p:cNvPr id="31" name="Marcador de texto 2">
            <a:extLst>
              <a:ext uri="{FF2B5EF4-FFF2-40B4-BE49-F238E27FC236}">
                <a16:creationId xmlns:a16="http://schemas.microsoft.com/office/drawing/2014/main" xmlns="" id="{EEFDC02F-48BE-2E43-952D-2299430784BB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999267" y="1706488"/>
            <a:ext cx="4948891" cy="823912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>
                <a:solidFill>
                  <a:srgbClr val="393939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Título de sección </a:t>
            </a:r>
          </a:p>
        </p:txBody>
      </p:sp>
      <p:sp>
        <p:nvSpPr>
          <p:cNvPr id="32" name="Marcador de texto 2">
            <a:extLst>
              <a:ext uri="{FF2B5EF4-FFF2-40B4-BE49-F238E27FC236}">
                <a16:creationId xmlns:a16="http://schemas.microsoft.com/office/drawing/2014/main" xmlns="" id="{13CD0D7C-1E46-E447-BD02-2C17C2A02CC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176118" y="2535620"/>
            <a:ext cx="795809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rgbClr val="262626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# </a:t>
            </a:r>
          </a:p>
        </p:txBody>
      </p:sp>
      <p:sp>
        <p:nvSpPr>
          <p:cNvPr id="33" name="Marcador de texto 2">
            <a:extLst>
              <a:ext uri="{FF2B5EF4-FFF2-40B4-BE49-F238E27FC236}">
                <a16:creationId xmlns:a16="http://schemas.microsoft.com/office/drawing/2014/main" xmlns="" id="{9673DD26-1E3D-BC46-9B07-05055DCDEBC4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6999267" y="2532278"/>
            <a:ext cx="4948891" cy="823912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>
                <a:solidFill>
                  <a:srgbClr val="393939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Título de sección </a:t>
            </a:r>
          </a:p>
        </p:txBody>
      </p:sp>
      <p:sp>
        <p:nvSpPr>
          <p:cNvPr id="35" name="Marcador de texto 2">
            <a:extLst>
              <a:ext uri="{FF2B5EF4-FFF2-40B4-BE49-F238E27FC236}">
                <a16:creationId xmlns:a16="http://schemas.microsoft.com/office/drawing/2014/main" xmlns="" id="{3E29119E-F632-BF40-B142-15B5E5643C4D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76118" y="3359532"/>
            <a:ext cx="795809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rgbClr val="262626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# </a:t>
            </a:r>
          </a:p>
        </p:txBody>
      </p:sp>
      <p:sp>
        <p:nvSpPr>
          <p:cNvPr id="36" name="Marcador de texto 2">
            <a:extLst>
              <a:ext uri="{FF2B5EF4-FFF2-40B4-BE49-F238E27FC236}">
                <a16:creationId xmlns:a16="http://schemas.microsoft.com/office/drawing/2014/main" xmlns="" id="{0F715748-2A14-9B44-8813-571B7F3364BA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999267" y="3356190"/>
            <a:ext cx="4948891" cy="823912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>
                <a:solidFill>
                  <a:srgbClr val="393939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Título de sección </a:t>
            </a:r>
          </a:p>
        </p:txBody>
      </p:sp>
      <p:sp>
        <p:nvSpPr>
          <p:cNvPr id="37" name="Marcador de texto 2">
            <a:extLst>
              <a:ext uri="{FF2B5EF4-FFF2-40B4-BE49-F238E27FC236}">
                <a16:creationId xmlns:a16="http://schemas.microsoft.com/office/drawing/2014/main" xmlns="" id="{65471F3D-9507-7242-84FD-1256DF961C90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176118" y="4183444"/>
            <a:ext cx="795809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rgbClr val="262626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# </a:t>
            </a:r>
          </a:p>
        </p:txBody>
      </p:sp>
      <p:sp>
        <p:nvSpPr>
          <p:cNvPr id="38" name="Marcador de texto 2">
            <a:extLst>
              <a:ext uri="{FF2B5EF4-FFF2-40B4-BE49-F238E27FC236}">
                <a16:creationId xmlns:a16="http://schemas.microsoft.com/office/drawing/2014/main" xmlns="" id="{9C001DD5-9B0D-104C-8B7F-A8705A1C51B3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6999267" y="4180102"/>
            <a:ext cx="4948891" cy="823912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>
                <a:solidFill>
                  <a:srgbClr val="393939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Título de sección </a:t>
            </a:r>
          </a:p>
        </p:txBody>
      </p:sp>
      <p:sp>
        <p:nvSpPr>
          <p:cNvPr id="39" name="Marcador de texto 2">
            <a:extLst>
              <a:ext uri="{FF2B5EF4-FFF2-40B4-BE49-F238E27FC236}">
                <a16:creationId xmlns:a16="http://schemas.microsoft.com/office/drawing/2014/main" xmlns="" id="{E4F59A60-A237-3342-A098-78C087C2FB13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314333" y="5007356"/>
            <a:ext cx="795809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rgbClr val="262626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# </a:t>
            </a:r>
          </a:p>
        </p:txBody>
      </p:sp>
      <p:sp>
        <p:nvSpPr>
          <p:cNvPr id="40" name="Marcador de texto 2">
            <a:extLst>
              <a:ext uri="{FF2B5EF4-FFF2-40B4-BE49-F238E27FC236}">
                <a16:creationId xmlns:a16="http://schemas.microsoft.com/office/drawing/2014/main" xmlns="" id="{3CBF77F5-BE3F-9D47-B57F-BF79F04A93B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137482" y="5004014"/>
            <a:ext cx="4948891" cy="823912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>
                <a:solidFill>
                  <a:srgbClr val="393939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Título de sección </a:t>
            </a:r>
          </a:p>
        </p:txBody>
      </p:sp>
      <p:sp>
        <p:nvSpPr>
          <p:cNvPr id="41" name="Marcador de texto 2">
            <a:extLst>
              <a:ext uri="{FF2B5EF4-FFF2-40B4-BE49-F238E27FC236}">
                <a16:creationId xmlns:a16="http://schemas.microsoft.com/office/drawing/2014/main" xmlns="" id="{F7C237F2-18EC-3845-83B2-A67AE0DB2A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6176118" y="5007356"/>
            <a:ext cx="795809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rgbClr val="262626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# </a:t>
            </a:r>
          </a:p>
        </p:txBody>
      </p:sp>
      <p:sp>
        <p:nvSpPr>
          <p:cNvPr id="42" name="Marcador de texto 2">
            <a:extLst>
              <a:ext uri="{FF2B5EF4-FFF2-40B4-BE49-F238E27FC236}">
                <a16:creationId xmlns:a16="http://schemas.microsoft.com/office/drawing/2014/main" xmlns="" id="{E0807AC4-329A-6946-94D1-1F0F163B02BA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6999267" y="5004014"/>
            <a:ext cx="4948891" cy="823912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>
                <a:solidFill>
                  <a:srgbClr val="393939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Título de sección </a:t>
            </a:r>
          </a:p>
        </p:txBody>
      </p:sp>
    </p:spTree>
    <p:extLst>
      <p:ext uri="{BB962C8B-B14F-4D97-AF65-F5344CB8AC3E}">
        <p14:creationId xmlns:p14="http://schemas.microsoft.com/office/powerpoint/2010/main" val="9950635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Índice o contenido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xmlns="" id="{E551E304-3306-8F46-83AF-64ABC80915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1147712" y="439908"/>
            <a:ext cx="949617" cy="820855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xmlns="" id="{0CEF72F2-5C8C-3C42-9F1D-DC18B2CC34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4334" y="391817"/>
            <a:ext cx="10754720" cy="509317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262626"/>
                </a:solidFill>
              </a:defRPr>
            </a:lvl1pPr>
          </a:lstStyle>
          <a:p>
            <a:r>
              <a:rPr lang="es-MX" dirty="0"/>
              <a:t>Índice o contenido</a:t>
            </a:r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xmlns="" id="{75B54F11-6B97-FF4C-BB43-63A00B080C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4333" y="967817"/>
            <a:ext cx="10754720" cy="360000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rgbClr val="A8A8A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 dirty="0"/>
              <a:t>Con su pequeño subtítulo (como fecha, nombre de quien presenta etc.)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xmlns="" id="{185D3728-21B4-E94D-BD42-6BF17C5F40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1147712" y="439908"/>
            <a:ext cx="949617" cy="820855"/>
          </a:xfrm>
          <a:prstGeom prst="rect">
            <a:avLst/>
          </a:prstGeom>
        </p:spPr>
      </p:pic>
      <p:sp>
        <p:nvSpPr>
          <p:cNvPr id="30" name="Marcador de texto 2">
            <a:extLst>
              <a:ext uri="{FF2B5EF4-FFF2-40B4-BE49-F238E27FC236}">
                <a16:creationId xmlns:a16="http://schemas.microsoft.com/office/drawing/2014/main" xmlns="" id="{DA0D3498-AAF4-8E4F-844D-9AA9D984671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231542" y="1709830"/>
            <a:ext cx="795809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rgbClr val="262626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# </a:t>
            </a:r>
          </a:p>
        </p:txBody>
      </p:sp>
      <p:sp>
        <p:nvSpPr>
          <p:cNvPr id="34" name="Marcador de texto 2">
            <a:extLst>
              <a:ext uri="{FF2B5EF4-FFF2-40B4-BE49-F238E27FC236}">
                <a16:creationId xmlns:a16="http://schemas.microsoft.com/office/drawing/2014/main" xmlns="" id="{D0A5DBC4-85BC-DA49-9EC4-74928D8B225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4054691" y="1706488"/>
            <a:ext cx="4948891" cy="823912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>
                <a:solidFill>
                  <a:srgbClr val="393939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Título de sección </a:t>
            </a:r>
          </a:p>
        </p:txBody>
      </p:sp>
      <p:sp>
        <p:nvSpPr>
          <p:cNvPr id="43" name="Marcador de texto 2">
            <a:extLst>
              <a:ext uri="{FF2B5EF4-FFF2-40B4-BE49-F238E27FC236}">
                <a16:creationId xmlns:a16="http://schemas.microsoft.com/office/drawing/2014/main" xmlns="" id="{1B2F43F6-7901-1047-82FF-D1B30F6359CF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231542" y="2535620"/>
            <a:ext cx="795809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rgbClr val="262626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# </a:t>
            </a:r>
          </a:p>
        </p:txBody>
      </p:sp>
      <p:sp>
        <p:nvSpPr>
          <p:cNvPr id="44" name="Marcador de texto 2">
            <a:extLst>
              <a:ext uri="{FF2B5EF4-FFF2-40B4-BE49-F238E27FC236}">
                <a16:creationId xmlns:a16="http://schemas.microsoft.com/office/drawing/2014/main" xmlns="" id="{EBDE6991-1202-5741-B487-707F8DCBE2D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054691" y="2532278"/>
            <a:ext cx="4948891" cy="823912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>
                <a:solidFill>
                  <a:srgbClr val="393939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Título de sección </a:t>
            </a:r>
          </a:p>
        </p:txBody>
      </p:sp>
      <p:sp>
        <p:nvSpPr>
          <p:cNvPr id="45" name="Marcador de texto 2">
            <a:extLst>
              <a:ext uri="{FF2B5EF4-FFF2-40B4-BE49-F238E27FC236}">
                <a16:creationId xmlns:a16="http://schemas.microsoft.com/office/drawing/2014/main" xmlns="" id="{7BFEBA4B-D14E-C74E-9FA0-C54511CF0BB5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231542" y="3359532"/>
            <a:ext cx="795809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rgbClr val="262626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# </a:t>
            </a:r>
          </a:p>
        </p:txBody>
      </p:sp>
      <p:sp>
        <p:nvSpPr>
          <p:cNvPr id="46" name="Marcador de texto 2">
            <a:extLst>
              <a:ext uri="{FF2B5EF4-FFF2-40B4-BE49-F238E27FC236}">
                <a16:creationId xmlns:a16="http://schemas.microsoft.com/office/drawing/2014/main" xmlns="" id="{B2BE3BBF-8CA9-1440-8501-EAFA065CCB0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054691" y="3356190"/>
            <a:ext cx="4948891" cy="823912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>
                <a:solidFill>
                  <a:srgbClr val="393939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Título de sección </a:t>
            </a:r>
          </a:p>
        </p:txBody>
      </p:sp>
      <p:sp>
        <p:nvSpPr>
          <p:cNvPr id="47" name="Marcador de texto 2">
            <a:extLst>
              <a:ext uri="{FF2B5EF4-FFF2-40B4-BE49-F238E27FC236}">
                <a16:creationId xmlns:a16="http://schemas.microsoft.com/office/drawing/2014/main" xmlns="" id="{3D5AF787-2CE6-5F41-8C23-D445DA5BF6E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231542" y="4183444"/>
            <a:ext cx="795809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rgbClr val="262626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# </a:t>
            </a:r>
          </a:p>
        </p:txBody>
      </p:sp>
      <p:sp>
        <p:nvSpPr>
          <p:cNvPr id="48" name="Marcador de texto 2">
            <a:extLst>
              <a:ext uri="{FF2B5EF4-FFF2-40B4-BE49-F238E27FC236}">
                <a16:creationId xmlns:a16="http://schemas.microsoft.com/office/drawing/2014/main" xmlns="" id="{49A29A26-9435-8846-8AA3-78C481F7A9B6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4054691" y="4180102"/>
            <a:ext cx="4948891" cy="823912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>
                <a:solidFill>
                  <a:srgbClr val="393939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Título de sección </a:t>
            </a:r>
          </a:p>
        </p:txBody>
      </p:sp>
      <p:sp>
        <p:nvSpPr>
          <p:cNvPr id="49" name="Marcador de texto 2">
            <a:extLst>
              <a:ext uri="{FF2B5EF4-FFF2-40B4-BE49-F238E27FC236}">
                <a16:creationId xmlns:a16="http://schemas.microsoft.com/office/drawing/2014/main" xmlns="" id="{F76358E4-73B5-4840-BFDB-3D1F3B53F38A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3231542" y="5007356"/>
            <a:ext cx="795809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rgbClr val="262626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# </a:t>
            </a:r>
          </a:p>
        </p:txBody>
      </p:sp>
      <p:sp>
        <p:nvSpPr>
          <p:cNvPr id="50" name="Marcador de texto 2">
            <a:extLst>
              <a:ext uri="{FF2B5EF4-FFF2-40B4-BE49-F238E27FC236}">
                <a16:creationId xmlns:a16="http://schemas.microsoft.com/office/drawing/2014/main" xmlns="" id="{C4DBC885-F10C-D24B-BFAE-52E8B4B7F24C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054691" y="5004014"/>
            <a:ext cx="4948891" cy="823912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>
                <a:solidFill>
                  <a:srgbClr val="393939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Título de sección </a:t>
            </a:r>
          </a:p>
        </p:txBody>
      </p:sp>
    </p:spTree>
    <p:extLst>
      <p:ext uri="{BB962C8B-B14F-4D97-AF65-F5344CB8AC3E}">
        <p14:creationId xmlns:p14="http://schemas.microsoft.com/office/powerpoint/2010/main" val="13899023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icio apart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xmlns="" id="{B35CC198-A3F8-C44E-A28A-1C983C730729}"/>
              </a:ext>
            </a:extLst>
          </p:cNvPr>
          <p:cNvSpPr/>
          <p:nvPr userDrawn="1"/>
        </p:nvSpPr>
        <p:spPr>
          <a:xfrm>
            <a:off x="6755643" y="0"/>
            <a:ext cx="5436358" cy="6858000"/>
          </a:xfrm>
          <a:prstGeom prst="rect">
            <a:avLst/>
          </a:prstGeom>
          <a:solidFill>
            <a:srgbClr val="212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1FEB91D4-5923-324F-8294-14A4369824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4000" y="3785707"/>
            <a:ext cx="6331905" cy="509316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A8A8A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 dirty="0"/>
              <a:t>Con su pequeño subtítulo (como fecha, nombre de quien presenta etc.)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289D9E71-024F-7E45-8941-5E6B3FE95B68}"/>
              </a:ext>
            </a:extLst>
          </p:cNvPr>
          <p:cNvSpPr txBox="1"/>
          <p:nvPr userDrawn="1"/>
        </p:nvSpPr>
        <p:spPr>
          <a:xfrm>
            <a:off x="2951018" y="6511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s-MX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063F300A-0C8A-E44E-ADA2-414846B66570}"/>
              </a:ext>
            </a:extLst>
          </p:cNvPr>
          <p:cNvSpPr txBox="1"/>
          <p:nvPr userDrawn="1"/>
        </p:nvSpPr>
        <p:spPr>
          <a:xfrm>
            <a:off x="2840182" y="6442364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s-MX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17FEC106-FD54-614E-89B2-436F70D844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1147712" y="439908"/>
            <a:ext cx="949617" cy="82085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AE890DCC-0A57-6147-BD87-8756E2E48C73}"/>
              </a:ext>
            </a:extLst>
          </p:cNvPr>
          <p:cNvSpPr txBox="1"/>
          <p:nvPr userDrawn="1"/>
        </p:nvSpPr>
        <p:spPr>
          <a:xfrm>
            <a:off x="1249680" y="650748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s-MX" dirty="0"/>
          </a:p>
        </p:txBody>
      </p:sp>
      <p:sp>
        <p:nvSpPr>
          <p:cNvPr id="15" name="Marcador de texto 2">
            <a:extLst>
              <a:ext uri="{FF2B5EF4-FFF2-40B4-BE49-F238E27FC236}">
                <a16:creationId xmlns:a16="http://schemas.microsoft.com/office/drawing/2014/main" xmlns="" id="{E6943AAA-4C6E-4C4F-AA68-2F33A3D9BD28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23998" y="2923295"/>
            <a:ext cx="795809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rgbClr val="262626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# </a:t>
            </a:r>
          </a:p>
        </p:txBody>
      </p:sp>
      <p:sp>
        <p:nvSpPr>
          <p:cNvPr id="16" name="Marcador de texto 2">
            <a:extLst>
              <a:ext uri="{FF2B5EF4-FFF2-40B4-BE49-F238E27FC236}">
                <a16:creationId xmlns:a16="http://schemas.microsoft.com/office/drawing/2014/main" xmlns="" id="{8870D9A4-4D42-C641-8B2A-DF87111D3776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147147" y="2919953"/>
            <a:ext cx="4948891" cy="823912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>
                <a:solidFill>
                  <a:srgbClr val="393939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¿Quiénes somos?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xmlns="" id="{50366DC3-0FB4-E949-AE15-40BAD89A8809}"/>
              </a:ext>
            </a:extLst>
          </p:cNvPr>
          <p:cNvSpPr txBox="1"/>
          <p:nvPr userDrawn="1"/>
        </p:nvSpPr>
        <p:spPr>
          <a:xfrm>
            <a:off x="5312229" y="-50074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s-MX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xmlns="" id="{9ECB830E-0D2A-D54B-8090-56F2008782DC}"/>
              </a:ext>
            </a:extLst>
          </p:cNvPr>
          <p:cNvSpPr txBox="1"/>
          <p:nvPr userDrawn="1"/>
        </p:nvSpPr>
        <p:spPr>
          <a:xfrm>
            <a:off x="9644743" y="-60960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s-MX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xmlns="" id="{017BB17E-B95B-C444-8238-865D8FF8E08A}"/>
              </a:ext>
            </a:extLst>
          </p:cNvPr>
          <p:cNvSpPr txBox="1"/>
          <p:nvPr userDrawn="1"/>
        </p:nvSpPr>
        <p:spPr>
          <a:xfrm>
            <a:off x="14331462" y="260252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r>
              <a:rPr lang="es-MX" dirty="0"/>
              <a:t>m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DB2DC0A4-CBB1-454D-868F-8320E17E81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17915"/>
          <a:stretch/>
        </p:blipFill>
        <p:spPr>
          <a:xfrm>
            <a:off x="5436358" y="695812"/>
            <a:ext cx="6755642" cy="597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610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icio apart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15.jpg" descr="pic15.jpg">
            <a:extLst>
              <a:ext uri="{FF2B5EF4-FFF2-40B4-BE49-F238E27FC236}">
                <a16:creationId xmlns:a16="http://schemas.microsoft.com/office/drawing/2014/main" xmlns="" id="{B5E0BFF7-A499-B64D-AB36-20D068E444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614" r="1" b="4921"/>
          <a:stretch/>
        </p:blipFill>
        <p:spPr>
          <a:xfrm>
            <a:off x="6755641" y="0"/>
            <a:ext cx="5436358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7D0250A1-24C7-A443-9056-2E255CD11E2A}"/>
              </a:ext>
            </a:extLst>
          </p:cNvPr>
          <p:cNvSpPr/>
          <p:nvPr userDrawn="1"/>
        </p:nvSpPr>
        <p:spPr>
          <a:xfrm>
            <a:off x="6755643" y="0"/>
            <a:ext cx="5436358" cy="6858000"/>
          </a:xfrm>
          <a:prstGeom prst="rect">
            <a:avLst/>
          </a:prstGeom>
          <a:solidFill>
            <a:srgbClr val="212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1FEB91D4-5923-324F-8294-14A4369824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4000" y="3785707"/>
            <a:ext cx="6331905" cy="509316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A8A8A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 dirty="0"/>
              <a:t>Con su pequeño subtítulo (como fecha, nombre de quien presenta etc.)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289D9E71-024F-7E45-8941-5E6B3FE95B68}"/>
              </a:ext>
            </a:extLst>
          </p:cNvPr>
          <p:cNvSpPr txBox="1"/>
          <p:nvPr userDrawn="1"/>
        </p:nvSpPr>
        <p:spPr>
          <a:xfrm>
            <a:off x="2951018" y="6511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s-MX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063F300A-0C8A-E44E-ADA2-414846B66570}"/>
              </a:ext>
            </a:extLst>
          </p:cNvPr>
          <p:cNvSpPr txBox="1"/>
          <p:nvPr userDrawn="1"/>
        </p:nvSpPr>
        <p:spPr>
          <a:xfrm>
            <a:off x="2840182" y="6442364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s-MX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17FEC106-FD54-614E-89B2-436F70D844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11147712" y="439908"/>
            <a:ext cx="949617" cy="82085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AE890DCC-0A57-6147-BD87-8756E2E48C73}"/>
              </a:ext>
            </a:extLst>
          </p:cNvPr>
          <p:cNvSpPr txBox="1"/>
          <p:nvPr userDrawn="1"/>
        </p:nvSpPr>
        <p:spPr>
          <a:xfrm>
            <a:off x="1249680" y="650748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s-MX" dirty="0"/>
          </a:p>
        </p:txBody>
      </p:sp>
      <p:sp>
        <p:nvSpPr>
          <p:cNvPr id="15" name="Marcador de texto 2">
            <a:extLst>
              <a:ext uri="{FF2B5EF4-FFF2-40B4-BE49-F238E27FC236}">
                <a16:creationId xmlns:a16="http://schemas.microsoft.com/office/drawing/2014/main" xmlns="" id="{E6943AAA-4C6E-4C4F-AA68-2F33A3D9BD28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23998" y="2923295"/>
            <a:ext cx="795809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rgbClr val="262626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# </a:t>
            </a:r>
          </a:p>
        </p:txBody>
      </p:sp>
      <p:sp>
        <p:nvSpPr>
          <p:cNvPr id="16" name="Marcador de texto 2">
            <a:extLst>
              <a:ext uri="{FF2B5EF4-FFF2-40B4-BE49-F238E27FC236}">
                <a16:creationId xmlns:a16="http://schemas.microsoft.com/office/drawing/2014/main" xmlns="" id="{8870D9A4-4D42-C641-8B2A-DF87111D3776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147147" y="2919953"/>
            <a:ext cx="4948891" cy="823912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>
                <a:solidFill>
                  <a:srgbClr val="393939"/>
                </a:solidFill>
                <a:latin typeface="Lato" panose="020F050202020403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Objetivos, Enfoque y Alcance del proyecto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xmlns="" id="{50366DC3-0FB4-E949-AE15-40BAD89A8809}"/>
              </a:ext>
            </a:extLst>
          </p:cNvPr>
          <p:cNvSpPr txBox="1"/>
          <p:nvPr userDrawn="1"/>
        </p:nvSpPr>
        <p:spPr>
          <a:xfrm>
            <a:off x="5312229" y="-50074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s-MX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xmlns="" id="{9ECB830E-0D2A-D54B-8090-56F2008782DC}"/>
              </a:ext>
            </a:extLst>
          </p:cNvPr>
          <p:cNvSpPr txBox="1"/>
          <p:nvPr userDrawn="1"/>
        </p:nvSpPr>
        <p:spPr>
          <a:xfrm>
            <a:off x="9644743" y="-60960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s-MX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BE9DAA6C-08BE-3D4A-99EF-7D20880AD3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59000"/>
          </a:blip>
          <a:srcRect l="30080" t="398" r="17728" b="799"/>
          <a:stretch/>
        </p:blipFill>
        <p:spPr>
          <a:xfrm>
            <a:off x="6755640" y="0"/>
            <a:ext cx="5436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531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EAF337F3-BBE1-2245-907C-34C7A75D5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998" y="365125"/>
            <a:ext cx="1159473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Este es un título corto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F3ED6DD1-AC4A-094A-AD9F-05C0FD1340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999" y="1825625"/>
            <a:ext cx="115947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xmlns="" id="{56B07447-F0CA-8C47-92DF-857F4E229D2F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alphaModFix amt="60000"/>
          </a:blip>
          <a:stretch>
            <a:fillRect/>
          </a:stretch>
        </p:blipFill>
        <p:spPr>
          <a:xfrm>
            <a:off x="11147712" y="439908"/>
            <a:ext cx="949617" cy="82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151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729" r:id="rId19"/>
    <p:sldLayoutId id="2147483730" r:id="rId20"/>
    <p:sldLayoutId id="2147483731" r:id="rId21"/>
    <p:sldLayoutId id="2147483732" r:id="rId22"/>
    <p:sldLayoutId id="2147483733" r:id="rId23"/>
    <p:sldLayoutId id="2147483734" r:id="rId24"/>
    <p:sldLayoutId id="2147483735" r:id="rId25"/>
    <p:sldLayoutId id="2147483736" r:id="rId26"/>
    <p:sldLayoutId id="2147483737" r:id="rId27"/>
    <p:sldLayoutId id="2147483738" r:id="rId28"/>
    <p:sldLayoutId id="2147483739" r:id="rId29"/>
    <p:sldLayoutId id="2147483740" r:id="rId30"/>
    <p:sldLayoutId id="2147483741" r:id="rId31"/>
    <p:sldLayoutId id="2147483756" r:id="rId32"/>
    <p:sldLayoutId id="2147483760" r:id="rId33"/>
    <p:sldLayoutId id="2147483761" r:id="rId34"/>
    <p:sldLayoutId id="2147483762" r:id="rId35"/>
    <p:sldLayoutId id="2147483763" r:id="rId36"/>
    <p:sldLayoutId id="2147483764" r:id="rId37"/>
    <p:sldLayoutId id="2147483765" r:id="rId38"/>
    <p:sldLayoutId id="2147483766" r:id="rId39"/>
    <p:sldLayoutId id="2147483767" r:id="rId4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262626"/>
          </a:solidFill>
          <a:latin typeface="Montserrat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93939"/>
          </a:solidFill>
          <a:latin typeface="Lato" panose="020F05020202040302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93939"/>
          </a:solidFill>
          <a:latin typeface="Lato" panose="020F05020202040302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93939"/>
          </a:solidFill>
          <a:latin typeface="Lato" panose="020F05020202040302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93939"/>
          </a:solidFill>
          <a:latin typeface="Lato" panose="020F05020202040302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93939"/>
          </a:solidFill>
          <a:latin typeface="Lato" panose="020F05020202040302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76.png"/><Relationship Id="rId5" Type="http://schemas.openxmlformats.org/officeDocument/2006/relationships/image" Target="../media/image6.png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6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9.xml.rels><?xml version="1.0" encoding="UTF-8" standalone="yes"?>
<Relationships xmlns="http://schemas.openxmlformats.org/package/2006/relationships"><Relationship Id="rId26" Type="http://schemas.openxmlformats.org/officeDocument/2006/relationships/tags" Target="../tags/tag26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9" Type="http://schemas.openxmlformats.org/officeDocument/2006/relationships/tags" Target="../tags/tag29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66" Type="http://schemas.openxmlformats.org/officeDocument/2006/relationships/tags" Target="../tags/tag66.xml"/><Relationship Id="rId5" Type="http://schemas.openxmlformats.org/officeDocument/2006/relationships/tags" Target="../tags/tag5.xml"/><Relationship Id="rId61" Type="http://schemas.openxmlformats.org/officeDocument/2006/relationships/tags" Target="../tags/tag61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56" Type="http://schemas.openxmlformats.org/officeDocument/2006/relationships/tags" Target="../tags/tag56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slideLayout" Target="../slideLayouts/slideLayout39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tags" Target="../tags/tag59.xml"/><Relationship Id="rId67" Type="http://schemas.openxmlformats.org/officeDocument/2006/relationships/tags" Target="../tags/tag67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70" Type="http://schemas.openxmlformats.org/officeDocument/2006/relationships/tags" Target="../tags/tag7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5.svg"/><Relationship Id="rId5" Type="http://schemas.openxmlformats.org/officeDocument/2006/relationships/image" Target="../media/image11.png"/><Relationship Id="rId4" Type="http://schemas.openxmlformats.org/officeDocument/2006/relationships/image" Target="../media/image73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AAA721AD-0FFE-FE4C-9C7D-B0E338A89A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0375" y="5823723"/>
            <a:ext cx="2663825" cy="922353"/>
          </a:xfrm>
        </p:spPr>
        <p:txBody>
          <a:bodyPr/>
          <a:lstStyle/>
          <a:p>
            <a:r>
              <a:rPr lang="es-MX" dirty="0" smtClean="0">
                <a:solidFill>
                  <a:schemeClr val="bg1"/>
                </a:solidFill>
              </a:rPr>
              <a:t>Enero 2022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BF118A1-E5EA-4043-9787-06C81E8DDD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0375" y="1697557"/>
            <a:ext cx="4727949" cy="1262410"/>
          </a:xfrm>
        </p:spPr>
        <p:txBody>
          <a:bodyPr/>
          <a:lstStyle/>
          <a:p>
            <a:r>
              <a:rPr lang="es-MX" b="0" dirty="0" smtClean="0">
                <a:solidFill>
                  <a:schemeClr val="bg1"/>
                </a:solidFill>
                <a:latin typeface="Lato"/>
              </a:rPr>
              <a:t>Estrategia Data </a:t>
            </a:r>
            <a:r>
              <a:rPr lang="es-MX" b="0" dirty="0" err="1">
                <a:solidFill>
                  <a:schemeClr val="bg1"/>
                </a:solidFill>
                <a:latin typeface="Lato"/>
              </a:rPr>
              <a:t>D</a:t>
            </a:r>
            <a:r>
              <a:rPr lang="es-MX" b="0" dirty="0" err="1" smtClean="0">
                <a:solidFill>
                  <a:schemeClr val="bg1"/>
                </a:solidFill>
                <a:latin typeface="Lato"/>
              </a:rPr>
              <a:t>riven</a:t>
            </a:r>
            <a:endParaRPr lang="es-MX" b="0" dirty="0">
              <a:solidFill>
                <a:schemeClr val="bg1"/>
              </a:solidFill>
              <a:latin typeface="Lato"/>
            </a:endParaRPr>
          </a:p>
        </p:txBody>
      </p:sp>
      <p:sp>
        <p:nvSpPr>
          <p:cNvPr id="4" name="AutoShape 2" descr="data:image/jpeg;base64,/9j/4AAQSkZJRgABAQAAAQABAAD/2wCEAAkGBxMSERYRERQXFxYWGBkWERYXGBcXEhcRGBYXGhYWGRYZHioiGRwnHhYXJDMjJystMDAzGSE5OzYvOiovMC0BCwsLDw4PGxERGy8nIicvLy8vLy0vLy8vLy8vLy8vLy8vLy8vLy8vLy8vLy8vLy8vLy8vLy8vLy8vLy8vLy8vL//AABEIAGYB7wMBIgACEQEDEQH/xAAcAAEAAgMBAQEAAAAAAAAAAAAABgcBBAUDAgj/xABKEAABAwICBAgHDwEHBQAAAAABAAIDBBEFEgYHITETIkFRYXGBkSMyNHJzobIUFjM1QlJUYoKSk7GzwtFDF2N0g9LT8CRTwcPh/8QAGgEBAAMBAQEAAAAAAAAAAAAAAAECAwQFBv/EADARAAICAQMBBAkEAwAAAAAAAAABAhEDBBIhMQUyQVETImFxgZGhwfAzQrHRFDRS/9oADAMBAAIRAxEAPwC8UREAREQBERAEREAREQBERAEREAREQBERAEREAREQBERAEREAREQBERAEREAREQBERAEREAREQBERAEREAREQBERAEREAREQBERAEREAREQBERAEREAREQBERAEWpiVayGF80hsyNpe49DRdeWB4mypgjnj8WRodblB3OaekEEdiUPadBERAEWCuRWaQRR1cVG4+Ema5zeYZfFB86zreaUFHYREQBERAEWLpdAZREQBFi6ygCIsXQGURYugMosXS6AyixdZQBEWLoDKIsXQGUREARFi6AyiIgCIsAoDKIiAIsXXLp8YjkqZKZp48bWud033gdV2385Q2kWUW7pdDqosBZUlQixdLoDKLF0ugMosXWUARFi6AyixdLoDKIiAIsXWUAREQBERAEReNTO2NjpHmzWNLnk7g1ouT3BAVxrlxzLGyjYdsnhJrckbTxGnrdt+ytTU1jtjJRPO/wsPX/AFGj1O+8o1QRPxbFczr5XvzyfVp2W4vRsyt63LOk9E/CsSEkIs0PE0PMYyeNH1eM3qsta4o6tq27PHqX4i1cNrWTxMmjN2yNDmnoIutpZHKeVRK1jHPcbNaC5xO4NAuSvzpjmPyT1rqxpIdnDoedrGHwY7gL9ZVn63Md4KmFMw2fP41t4haQXd5s3vUUwLQgzYXNUZfDOOenHLwUd7gD6/G7mrSNJWzoxVFbn48Fs6P4q2qpoqhm57QSPmu3Ob2EELpqo9TOOZXvonnY/wALDf54HhGjrADuxytxUkqZlOO2TQVfaaaxGUzjBTtEkw2Pcfg4zzWG1zujZbn5F2tYOOGjo3yMNpHkRxHme693dgDj2KuNWmiTayR084zQxutlN/CS7CQ48oFwTz3UpKrZaEVW6XQ0GY3i9Xx431Lx/csLYx0AsaB3r6OPYvRkOkfUMH98wujPReQH1G6veKMNAa0AAbAALADoC+Z4WvaWPAc0izgQCCOYgqd3sJ9Kv+UQjQrWCyrcIKhojmPiWPg5DzNvtDujuKnio3WPosKGVk9PdsUjuIATeKYbbA77bLjmseZWloNjRrKKOZ3j7WS+e02J7RY9qiSVWiMkVW6PQi+trHaimfTinldGHiUvyhu0tMeW9wd1z3qIU2NY3IwSRuqnsdta5sOZpHOCGWK72vH4Sl82b84lNNXHxZT+YfbcrdEXtRxp0isH4vjrRmd7qAG8mDZ23jspDoTrHkklbT1uW7yGsmADeOTYNe0bBc7Li21WmVQGsVjG4pNwNt7Ccu7hi1ubtv67oqlxQi45OGvkX+FWOtbSCqpp4W08zo2ujcXBobtcHWvtBVlw3yi++wv122qoddnlEHone2qw6lMKuassnRGofLQ08kji574WOe42u5xaLk2XG1o4lLT0bZIJDG/hWtzNtfKQ642g8y6ug3xbSegj9kLga5PIG+mZ7L0XeKxS317T01UYtPU0sr6iR0jmzlrS61w3gojbYByuPepwq71J+Rzf4h36MKsRRLqMiqbCrrWzjdRTCn9zyujzmTPly7bZbbwecqxVVWvDdTdcn7FMepOJJzVk30Iq3y0EEsri97mXe42uTc7diqyTEsdzGwq7XNvAHdfZ/TVm6u/iym8z9zlJEumFLa3wULWY9jMTc8r6mNu7M+LI253C7mWXzQ6RYxMC6GSokANnGOMPAO+xLWGxVj63vi1/pIvbXK1IeT1Hph+m1Wvi6Ndy2bqRHaCqx2SVkZdVMD3NaXuhysY0na4kssABcra01xvEKCtDW1EjojlkjDgyzmAjMwnLfeCOohXEoTrTwL3RRmVgvJT3kbzmPZwje4X+yFClbKRyJyVpUSnCq5k8Mc8Z4sjQ5vaNx6RuW5dVdqaxy7H0Tztb4SDpYT4Ro6jY/aPMpTrDx33JRPc02kk8FFz5neM7sbc9yq1zRSUGpbSBY9pdWVGImChmcxheIYg0NIJBIdIbg7L3PU0K36aMtY1pcXENALj4ziBYk9JVUamsCzSPrHjYzwcPnkcd3YCB9oq3VMqukWy0nS8DKIiqZHPxmvbTwyTO3MbcDndyDtNlTmFYy+KrbUuJJzl0n1muPHH/ADoUp1oYtdzKVp2N48nnG+Vp7NvaFAVwajJc6Xh/J9L2XpUsDlNd/wDj85+R+goZA5oc03BALTyEHaCvZQvVri/CwGBx40Pi33mI7u47O5TNdsJ7o2fP58Lw5HjfgRnT+vkhpRJE8sdwjRcWvYh1xt6lXPvtrfpD/V/pU+1neRD0rfZcqtoYQ+WNh3Ocxptvs5wBt3rj1EpKdJnvdlYsctM5Siny/C+iR1PfdW/SHdzf9K3cP07q4zx3CVvKHtaDboc0D13Ur/s4pv8AuS97P9Kjukmgr4GGSJxkY3a5pFpGt59mx3qUOGaPNv5loajs/N6m1K/ONfVdCc6N6Sw1jeJxZB48brZh0j5w6V3lQGHVr4JWysNnNN29I5QegjYrxwmtbPDHM3c9odbmPKOw3C6MGbeqfU8ztHQ/40k491/R+X3PSvrGQxulkcGtaLuJ/wCb1W+OawJXktphwbeRxAMh7Nob615ax8aMk/ANPEi8YDcZOUnq3d64WAYHLVycHHsA2uefFa3p6eYLHLmk5bYHdotBix4vT6jyvnol/bMO0iqibmeW/nkeoLqYXpzVxHju4ZvzXgA9jwL991KIdXFOG2fJIXc4ytF+gW3KK6U6IyUnhAeEiJtmtZzSdwcN3aqOGaC3Wzojn0Oofo9q+Ma+pZmA49FVx54zYjx2Hxmnp6OlbuIVQiifKQTkaTYbyRuaOknZ2qk9HsXdSzNlbew2PaOWM7xb1jpAV0VsDZ4XMDrCRvFcNtri7XDqNiurDl9Iuep42v0f+NkVd19PuiM1VbM2SThnutGYxIYpRHkdJlsI4iy0gGYeM4k83IpDhlQ/M+GUhzo8pDwAM8b75XFo2B12uBts2X2XsI/U0ZMpmljkbOHsfG5kLpogWsDHAObsLHD52UjsupBhkEhe+aUZXSZWtZcEsiZfKHEbC4lzibbBcDba53ZxM6aIigqEREAVd638c4KnbSsPHn2v6IWnb3mw6gVYEjw0FxNgBck7gBvKoWskfi2K2bfLI8Nb9SnZvd0bA49blaK5s1xRt2+iJ5qgwPgqd1U8cafxL7xC0kDvNz1WWzrXwP3RR8M0Xkp7vHOYv6g7gHfZUzp4GxsbGwWa0BrQNwaBYBfUjAQQRcHYRyEHeFF82V3vduK11NY5mjfRvO2PwkPTG48dvY4g/a6FZbnAC5OwbyqEr4n4Til23yxvzs+tTP3t+7dvW1WHrK0kbFQARO41S20RB/okAvcLfVIH2lZx54L5IXJNeJXmKzvxbFMrCcr38HEeRsDCbv7g53WVe1JTNijbGwWaxoawczWiwHqVbamcCyskrXja7wUOzcwHjuHWbD7J51aKiT8BmlztXRFD6Y0D8NxMSwizS4Tw820nOzqvcdTgrrwmvZUQsnj8WRoe3nFxuPSN3YovrRwP3TRmRgvJB4RnOWf1G923raFwtTOOXbJRPO1t5Yb/ADDbO0dRsftFS+VZMvXgn4o+tdzzkpm8maQ9oa0D8z3qSar4Q3DILfKzud5xkd/AXN1w4YZaJszRcwPDnejcMru4lp7Fpancda6F1G42fGS+MfOidYkDpDr9jgn7SOuL3MstFi6yqGJC9bMLXYbITva+Nzeh2bL+TiO1cjUlIfc9Q3kErSOss2+yF465ccbwbKJhu4uEk1vksaDkaekk3+yuzqlwsw0Ae4WMzzJY78mxrO8Nv2q/7Teqxc+ZHdeHwlL5s35xKN4RWYu2FgphU8CB4LJEXMy3O45TfbdSXXj8JS+bN+cSmerj4spvMPtuU3UUW3bca4KwmrcdLSCKy1ttong262suuToxLDFWsfXCQNa/M642iUG7XSB3GsDtPKv0Uqu11YbGI4agACQvMbjyuYWlwvz2LfWVEZW6oQyJvbVX5FnRPDmhzSCCLgjaCDuIKqHXZ5RB6J3tqY6qat0mGxh23g3PjafqNN2jsBt2KH67fKYPRO9tI94piVZK95Ymg3xbSegj9kLga5PIG+mZ7L139Bvi2k9BH7IXA1yeQN9Mz2XqF3isf1Pia+pTyOb/ABDv0YVYirvUn5HN/iXfowqxEl1Iy99hVXrv3UvXJ+xWmqr14bqbrk/YkOpOHvomOrv4spvM/c5SRRvV38WU3mfucpIoZSXeZCtb3xa/0kXtrlakPJ6j0w/Taurrd+LX+ki9tcrUh5PUemH6bVb9pqv0viWUvh7QRYi4Ow9S+0VDEoLF4H4VimeMHKx4ki5nQPJuzuLm9i9tYGNnEK1kUHGY3LHABudJJbM7vyj7KmmuLB2yUrakePA4A9McjmtI+8WnvUY1PYO2aqfO/dTtGQf3kmYA9ga7vC1T4s6lJbd76otfR3Cm0tNFTt+Q0Bx+c/e93aST2rprAWVkcoWpiFY2GJ8r/FY0uPZyda21Xus/F7NZStO11pJPNBORvaRfsCpknsi5G+mwPPmjj8+vu8SA19U6aV8r/Gc4uPLv3Afl2BTTGtE+Cw6NwHhYvCS85a7xh9ni/dPOo3ozBxzUOjdIyACV4ba5seLv6dvUCpnLrEp3AtdBIQRYglliDvG9cWJQp731PotZPOpwWnjajTdfRP4fYhei2LGmqWSfJ8WT0biL92/sV3McCLjdyc1l+fZy3Mcl8tzlvvy8gPTZWzq9xbhqYRuPHi4h5yz5B7tnYr6WfWLObtjT3GOaK9j+39fI+NZ3kQ9K32XKssG8oh9Kz9Rqs3Wf5EPSt9lyrHCD/wBRD6RnttVdR+p8jbsr/Tfvl/CL8WHNvsK8fdbPnt+8FHNJNMIYIy2J7ZJSCGtaQQ087iNg6t67ZSUVbPnMWKeWSjBWyrsYiDKiVjfFbLI1vmiQgfkrQ1aOJoQD8l7gOrYfzJVSvcXOJO0k3POXH/6rq0Qw4wUkUbtjrZnjme85iOy9uxcWm5m2fQ9sSUdNGD5dr6LllO4u8unkcd5keT1l5Vm6soWtoy8eM+R2bn4tmger1qCaaYeYKyQEbHuMjOYteSfUbjsXU0D0lbTEwym0bzmDt+R9rG/QQB1WUYnsy+saa2Es+jTx89117i1wFoY5Ttkp5WPHFLHX+6TdesNbG5uZsjC3eCHAi3WodpvpZGInU8Dg57xle5pu1jeUX5XHd0LtnOMY2z57T4MmXIowXN/IrMb+1Xhom8uooCd/Bt9Qt/4VJwQOe5rGC7nENA5ydgV8YbSCKGOIbmNa0dgsuTSLls9rtuS2wj42zbssoi7j54IiIAiIgILrYx3gKTgWHwlRdnSIh8IfWG/aXM1NYFkjfWPG2S8cPo2njntcLfZU7xLBKedwdPDHI4CzS9ocQ297C/StulpmRsbHG0Na0Wa1os0DmAG5W3cUX31Daj3REVShXmt/AuFp21TBx4L5+mFxF/umx6iVVlLw9XJBTBxcRaGEHcxhdcnqFyepvQv0hPC17Sx4DmuBa5pFwWkWII5lz6LRykheJIqeJjxezmsaHC4sbEKylSNoZdsaNnCqBkEUcEYs2NoY3qA3npO9bqIqmJ8PbfYd3KqExinfhOKZoxxWP4WIbg6B9wWd2ZvYr+XOxLBaech08MchbsaXtDiAeQXUp0XhPa+T1ifHPCHCz45WX27Q6Nw/gqldKtEKjDpuHpi8xA5o5GXL4vqvt7W48qu6jpWRMEcTQxjdjWtFmgcwHIvc8ylSoQm4u0U7hmtqdjQ2eBkpHy2vMZPSW5XDusvnFdbNQ9hbDAyEnZnc8yuHSBlaAe9WNW6HUMpLn00dzvLRkJ68tlmi0QoYSHR00WYbnObncOkF17KbXkX34+u0qzQ/Qyevm90VWcQk5nvffhJjzNvtsfnd3RdsbA0BrQAALADcANgAC+7LKq5WUnNyZUuvH4Sl82b84lztHtZbqWmjpxTB/BgjMZi29yT4vBm2/nVt4lg8FRlM8McmW+TO0Ote17X3XsO5afvRoPokH4bf4VlJVTRdZI7VGSsgP9sL/obfxz/tKLY/j1TiszGCPdshhjuQCd7ieU7BtNgFc/vRoPokH4bf4W/Q4XBCLQwxx335GNbfrsNqbkuiJWSEeYx5NDQ7BvcdHFTk3c0XkI3GRxu63QCbdirrXb5RB6J3tq4VzcRwOnncHTwRyFos0vaHEDmF1CdOzOE9stzNTQb4upPQR+yFwNcnkDfTM9l6mtNTsjY2ONoaxoDWNaLNa0bgByBeWIYdFOzJNG2Rt75XgOFxuNioTp2QpVKyktDNOnYfC+EU4lzyGS5kyWuxjbWyO+Z613/7YX/Q2/jn/aU+96FB9Eg/Db/Ce9Gg+iQfht/hWteRq5427cSOaHawnV1SKc04juxzswlL/FtstkHPzrk6791N/mfsVg0Gj9LA/hIYIo32IzMYGusd4uF64lg8FRl4eJkmW+XO0Otffa6i0nZVTSnuSOVq7+LKbzP3OUkXhS0rImNjjaGMaLNa0WaBzADcvdVZm3bIVrd+LX+ki9sLlakfJqj0w/Tap/X0EU7ODmjbIwkEteA5txuNivjDsKhpwWwRMjDjdwY0NBNrXNla+KLbvU2m8iIqlCJa0/iufri/WjUX1HHyr/J/9qsyto45mGOVjXsNszXAFpsQRcHpAPYvHDcIgp83AQsjzWz5Ght7Xte2/ee9TfFGin6jib6IigzPCpnbGxz3mzWguceYAbVReMV7qiZ8z97ySBzN+S3sAHcr0qYGSNLHtDmu2OadoI6QtH3vUn0aH7jf4WGbHLJVM9DQavHpnKUott8fA5mhWCiGjDZG8aUZ5AeZwsGHqb+ZXBfqz2nLUAC5ygx3IHJc59qsUBZV3hg0k10Mo67PDJKcZU5cvhP+V4FSaRaEPpYTMJRIGkZgGFpDT8rxjfbbvWhoXivuaqaSbMf4N/NZxFndht2XVx1ELXtLHtDmuBDmkXBB3ghaHvdpPo0X3GrGWn9ZODo7Ydq7sUseoTlfiq/ODi6zj/0Q9K32XKp1flXQRyMDJGNe0WIa4Ai4FhsK1ve9SfRofw2/wmXA5ytMjQ9pQ0+L0cotu74KM29K+4oi4hrbknc0Alx6gN6vD3vUn0aH8Nv8LZpsPij+CiYzzWNb+QWa0j8WdUu24V6sH86X0INodoW5rm1FULEbWRnffkc/q5lYgCwAvpdcIKCpHi6jU5NRPfN/0vcR/SvR5tZFbY2Rm2N/5tPQf4KqPEsMlgeY5WFp5L+KelrtxCvta9VTMkblkY17TvDmhw7is8uBZOfE6tH2lPTra1cfLy9xQNz09a+4oXPcGtaXE7A1oJceoBXM7RCiJvwDeoFwHcCt+hwuGAWiiYzpa0AnrO8rBaWXiz0Z9t469WDb9rX4yLaD6I8ARUTgcJbwbd+QHeSfnfkpuiyuyEFBUjw8+eeee+b5/OEERFYxCIiAIiIAiIgCIiAIiIAiIgCIiAIiIAiIgCIiAIiIAiIgCIiAIiIAiIgCIiAIiIAiIgCIiAIiIAiIgCIiAIiIAiIgCIiAIiIAiIgCIiAIiIAiIgCIiAIiIAiIgCIiAIiIAiIgCIiAIiIAiIgCIiAIiIAiIgCIiAIiIAiIgCIiAIiIAiIgCIiAIiIAiIgCIiAIiIAiIgCIiAIiIAiIgCIiAIiIAiIgCIiAIiIAiIgP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026" name="Picture 2" descr="https://boletia.com/assets/static/assets/BoletiaLogoOran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757" y="2103038"/>
            <a:ext cx="6963117" cy="225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52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97196330dd_1_437"/>
          <p:cNvSpPr txBox="1"/>
          <p:nvPr/>
        </p:nvSpPr>
        <p:spPr>
          <a:xfrm>
            <a:off x="579161" y="249946"/>
            <a:ext cx="8393346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333333"/>
              </a:buClr>
              <a:buSzPts val="8800"/>
            </a:pPr>
            <a:r>
              <a:rPr lang="en-US" sz="4400" b="1" dirty="0" err="1">
                <a:solidFill>
                  <a:srgbClr val="333333"/>
                </a:solidFill>
              </a:rPr>
              <a:t>Puntos</a:t>
            </a:r>
            <a:r>
              <a:rPr lang="en-US" sz="4400" b="1" dirty="0">
                <a:solidFill>
                  <a:srgbClr val="333333"/>
                </a:solidFill>
              </a:rPr>
              <a:t> de </a:t>
            </a:r>
            <a:r>
              <a:rPr lang="en-US" sz="4400" b="1" dirty="0" err="1">
                <a:solidFill>
                  <a:srgbClr val="333333"/>
                </a:solidFill>
              </a:rPr>
              <a:t>mejora</a:t>
            </a:r>
            <a:endParaRPr b="1" dirty="0">
              <a:solidFill>
                <a:srgbClr val="2F8AA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178932" y="2066862"/>
            <a:ext cx="10193976" cy="3678013"/>
            <a:chOff x="453217" y="2066862"/>
            <a:chExt cx="10193976" cy="3678013"/>
          </a:xfrm>
        </p:grpSpPr>
        <p:sp>
          <p:nvSpPr>
            <p:cNvPr id="274" name="Google Shape;274;g97196330dd_1_437"/>
            <p:cNvSpPr/>
            <p:nvPr/>
          </p:nvSpPr>
          <p:spPr>
            <a:xfrm>
              <a:off x="7755530" y="4341325"/>
              <a:ext cx="2685775" cy="136155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endParaRPr/>
            </a:p>
          </p:txBody>
        </p:sp>
        <p:sp>
          <p:nvSpPr>
            <p:cNvPr id="275" name="Google Shape;275;g97196330dd_1_437"/>
            <p:cNvSpPr/>
            <p:nvPr/>
          </p:nvSpPr>
          <p:spPr>
            <a:xfrm>
              <a:off x="4245401" y="4341325"/>
              <a:ext cx="2685775" cy="136155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endParaRPr/>
            </a:p>
          </p:txBody>
        </p:sp>
        <p:sp>
          <p:nvSpPr>
            <p:cNvPr id="276" name="Google Shape;276;g97196330dd_1_437"/>
            <p:cNvSpPr/>
            <p:nvPr/>
          </p:nvSpPr>
          <p:spPr>
            <a:xfrm>
              <a:off x="453217" y="4383325"/>
              <a:ext cx="2984744" cy="136155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endParaRPr/>
            </a:p>
          </p:txBody>
        </p:sp>
        <p:sp>
          <p:nvSpPr>
            <p:cNvPr id="277" name="Google Shape;277;g97196330dd_1_437"/>
            <p:cNvSpPr/>
            <p:nvPr/>
          </p:nvSpPr>
          <p:spPr>
            <a:xfrm>
              <a:off x="4245401" y="2210425"/>
              <a:ext cx="2685775" cy="136155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endParaRPr/>
            </a:p>
          </p:txBody>
        </p:sp>
        <p:sp>
          <p:nvSpPr>
            <p:cNvPr id="278" name="Google Shape;278;g97196330dd_1_437"/>
            <p:cNvSpPr/>
            <p:nvPr/>
          </p:nvSpPr>
          <p:spPr>
            <a:xfrm>
              <a:off x="7755530" y="2183625"/>
              <a:ext cx="2685775" cy="136155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endParaRPr/>
            </a:p>
          </p:txBody>
        </p:sp>
        <p:sp>
          <p:nvSpPr>
            <p:cNvPr id="279" name="Google Shape;279;g97196330dd_1_437"/>
            <p:cNvSpPr/>
            <p:nvPr/>
          </p:nvSpPr>
          <p:spPr>
            <a:xfrm>
              <a:off x="453217" y="2210425"/>
              <a:ext cx="2984744" cy="136155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endParaRPr/>
            </a:p>
          </p:txBody>
        </p:sp>
        <p:sp>
          <p:nvSpPr>
            <p:cNvPr id="281" name="Google Shape;281;g97196330dd_1_437"/>
            <p:cNvSpPr txBox="1"/>
            <p:nvPr/>
          </p:nvSpPr>
          <p:spPr>
            <a:xfrm>
              <a:off x="630216" y="2426113"/>
              <a:ext cx="2685775" cy="1016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9DD6"/>
                </a:buClr>
                <a:buSzPts val="15000"/>
              </a:pPr>
              <a:r>
                <a:rPr lang="es-MX" sz="1500" dirty="0" smtClean="0"/>
                <a:t>Se ha logrado unificar la integración de los datos, sin embargo, n</a:t>
              </a:r>
              <a:r>
                <a:rPr lang="es-MX" sz="1500" dirty="0" smtClean="0">
                  <a:latin typeface="Arial"/>
                  <a:ea typeface="Arial"/>
                  <a:cs typeface="Arial"/>
                  <a:sym typeface="Arial"/>
                </a:rPr>
                <a:t>o existen </a:t>
              </a:r>
              <a:r>
                <a:rPr lang="es-MX" sz="1500" dirty="0" err="1" smtClean="0"/>
                <a:t>d</a:t>
              </a:r>
              <a:r>
                <a:rPr lang="es-MX" sz="1500" dirty="0" err="1" smtClean="0">
                  <a:latin typeface="Arial"/>
                  <a:ea typeface="Arial"/>
                  <a:cs typeface="Arial"/>
                  <a:sym typeface="Arial"/>
                </a:rPr>
                <a:t>ashboards</a:t>
              </a:r>
              <a:r>
                <a:rPr lang="es-MX" sz="1500" dirty="0" smtClean="0">
                  <a:latin typeface="Arial"/>
                  <a:ea typeface="Arial"/>
                  <a:cs typeface="Arial"/>
                  <a:sym typeface="Arial"/>
                </a:rPr>
                <a:t> automatizados</a:t>
              </a:r>
            </a:p>
            <a:p>
              <a:pPr>
                <a:buClr>
                  <a:srgbClr val="009DD6"/>
                </a:buClr>
                <a:buSzPts val="3200"/>
              </a:pPr>
              <a:endParaRPr sz="1500" b="1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g97196330dd_1_437"/>
            <p:cNvSpPr txBox="1"/>
            <p:nvPr/>
          </p:nvSpPr>
          <p:spPr>
            <a:xfrm>
              <a:off x="7911540" y="4404550"/>
              <a:ext cx="2373754" cy="1128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45713" rIns="45713" bIns="45713" anchor="t" anchorCtr="0">
              <a:noAutofit/>
            </a:bodyPr>
            <a:lstStyle/>
            <a:p>
              <a:r>
                <a:rPr lang="es-MX" sz="1500" dirty="0" smtClean="0"/>
                <a:t>Falta de capacitación de los usuarios de las diferentes unidades para el uso de las plataformas analíticas</a:t>
              </a:r>
              <a:endParaRPr lang="es-MX" sz="1500" dirty="0"/>
            </a:p>
          </p:txBody>
        </p:sp>
        <p:sp>
          <p:nvSpPr>
            <p:cNvPr id="283" name="Google Shape;283;g97196330dd_1_437"/>
            <p:cNvSpPr txBox="1"/>
            <p:nvPr/>
          </p:nvSpPr>
          <p:spPr>
            <a:xfrm>
              <a:off x="4386198" y="4599800"/>
              <a:ext cx="2430008" cy="84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45713" rIns="45713" bIns="45713" anchor="t" anchorCtr="0">
              <a:noAutofit/>
            </a:bodyPr>
            <a:lstStyle/>
            <a:p>
              <a:r>
                <a:rPr lang="en-US" sz="1500"/>
                <a:t>Se requiere un monitoreo funcional de los procesos y permisos asociados</a:t>
              </a:r>
              <a:endParaRPr sz="1500"/>
            </a:p>
          </p:txBody>
        </p:sp>
        <p:sp>
          <p:nvSpPr>
            <p:cNvPr id="284" name="Google Shape;284;g97196330dd_1_437"/>
            <p:cNvSpPr txBox="1"/>
            <p:nvPr/>
          </p:nvSpPr>
          <p:spPr>
            <a:xfrm>
              <a:off x="660830" y="4582075"/>
              <a:ext cx="2543266" cy="84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45713" rIns="45713" bIns="45713" anchor="t" anchorCtr="0">
              <a:noAutofit/>
            </a:bodyPr>
            <a:lstStyle/>
            <a:p>
              <a:r>
                <a:rPr lang="en-US" sz="1500"/>
                <a:t>La capa de visualización debe ser adaptada a las necesidades de los usuarios y ser más user friendly</a:t>
              </a:r>
              <a:endParaRPr sz="1500"/>
            </a:p>
          </p:txBody>
        </p:sp>
        <p:sp>
          <p:nvSpPr>
            <p:cNvPr id="285" name="Google Shape;285;g97196330dd_1_437"/>
            <p:cNvSpPr txBox="1"/>
            <p:nvPr/>
          </p:nvSpPr>
          <p:spPr>
            <a:xfrm>
              <a:off x="4495243" y="2465788"/>
              <a:ext cx="2195393" cy="84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45713" rIns="45713" bIns="45713" anchor="t" anchorCtr="0">
              <a:noAutofit/>
            </a:bodyPr>
            <a:lstStyle/>
            <a:p>
              <a:r>
                <a:rPr lang="en-US" sz="1500"/>
                <a:t>Importante capacidad de mejora en la explotación eficiente de los datos</a:t>
              </a:r>
              <a:endParaRPr sz="1500"/>
            </a:p>
          </p:txBody>
        </p:sp>
        <p:sp>
          <p:nvSpPr>
            <p:cNvPr id="286" name="Google Shape;286;g97196330dd_1_437"/>
            <p:cNvSpPr txBox="1"/>
            <p:nvPr/>
          </p:nvSpPr>
          <p:spPr>
            <a:xfrm>
              <a:off x="7995420" y="2490313"/>
              <a:ext cx="2195393" cy="81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45713" rIns="45713" bIns="45713" anchor="t" anchorCtr="0">
              <a:noAutofit/>
            </a:bodyPr>
            <a:lstStyle/>
            <a:p>
              <a:r>
                <a:rPr lang="en-US" sz="1500"/>
                <a:t>Necesidad de mejora de los procesos actuales de reporteo</a:t>
              </a:r>
              <a:endParaRPr sz="1500"/>
            </a:p>
          </p:txBody>
        </p:sp>
        <p:grpSp>
          <p:nvGrpSpPr>
            <p:cNvPr id="287" name="Google Shape;287;g97196330dd_1_437"/>
            <p:cNvGrpSpPr/>
            <p:nvPr/>
          </p:nvGrpSpPr>
          <p:grpSpPr>
            <a:xfrm>
              <a:off x="3430298" y="2874325"/>
              <a:ext cx="803677" cy="68550"/>
              <a:chOff x="6860150" y="4910450"/>
              <a:chExt cx="1607250" cy="137100"/>
            </a:xfrm>
          </p:grpSpPr>
          <p:cxnSp>
            <p:nvCxnSpPr>
              <p:cNvPr id="288" name="Google Shape;288;g97196330dd_1_437"/>
              <p:cNvCxnSpPr/>
              <p:nvPr/>
            </p:nvCxnSpPr>
            <p:spPr>
              <a:xfrm>
                <a:off x="6860150" y="4979000"/>
                <a:ext cx="1572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9" name="Google Shape;289;g97196330dd_1_437"/>
              <p:cNvSpPr/>
              <p:nvPr/>
            </p:nvSpPr>
            <p:spPr>
              <a:xfrm>
                <a:off x="8330300" y="4910450"/>
                <a:ext cx="137100" cy="137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90" name="Google Shape;290;g97196330dd_1_437"/>
              <p:cNvSpPr/>
              <p:nvPr/>
            </p:nvSpPr>
            <p:spPr>
              <a:xfrm>
                <a:off x="6875475" y="4910450"/>
                <a:ext cx="137100" cy="137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291" name="Google Shape;291;g97196330dd_1_437"/>
            <p:cNvGrpSpPr/>
            <p:nvPr/>
          </p:nvGrpSpPr>
          <p:grpSpPr>
            <a:xfrm>
              <a:off x="3430298" y="5029825"/>
              <a:ext cx="803677" cy="68550"/>
              <a:chOff x="6860150" y="4910450"/>
              <a:chExt cx="1607250" cy="137100"/>
            </a:xfrm>
          </p:grpSpPr>
          <p:cxnSp>
            <p:nvCxnSpPr>
              <p:cNvPr id="292" name="Google Shape;292;g97196330dd_1_437"/>
              <p:cNvCxnSpPr/>
              <p:nvPr/>
            </p:nvCxnSpPr>
            <p:spPr>
              <a:xfrm>
                <a:off x="6860150" y="4979000"/>
                <a:ext cx="1572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93" name="Google Shape;293;g97196330dd_1_437"/>
              <p:cNvSpPr/>
              <p:nvPr/>
            </p:nvSpPr>
            <p:spPr>
              <a:xfrm>
                <a:off x="8330300" y="4910450"/>
                <a:ext cx="137100" cy="137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94" name="Google Shape;294;g97196330dd_1_437"/>
              <p:cNvSpPr/>
              <p:nvPr/>
            </p:nvSpPr>
            <p:spPr>
              <a:xfrm>
                <a:off x="6875475" y="4910450"/>
                <a:ext cx="137100" cy="137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295" name="Google Shape;295;g97196330dd_1_437"/>
            <p:cNvGrpSpPr/>
            <p:nvPr/>
          </p:nvGrpSpPr>
          <p:grpSpPr>
            <a:xfrm>
              <a:off x="6941183" y="2874325"/>
              <a:ext cx="803677" cy="68550"/>
              <a:chOff x="6860150" y="4910450"/>
              <a:chExt cx="1607250" cy="137100"/>
            </a:xfrm>
          </p:grpSpPr>
          <p:cxnSp>
            <p:nvCxnSpPr>
              <p:cNvPr id="296" name="Google Shape;296;g97196330dd_1_437"/>
              <p:cNvCxnSpPr/>
              <p:nvPr/>
            </p:nvCxnSpPr>
            <p:spPr>
              <a:xfrm>
                <a:off x="6860150" y="4979000"/>
                <a:ext cx="1572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97" name="Google Shape;297;g97196330dd_1_437"/>
              <p:cNvSpPr/>
              <p:nvPr/>
            </p:nvSpPr>
            <p:spPr>
              <a:xfrm>
                <a:off x="8330300" y="4910450"/>
                <a:ext cx="137100" cy="137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98" name="Google Shape;298;g97196330dd_1_437"/>
              <p:cNvSpPr/>
              <p:nvPr/>
            </p:nvSpPr>
            <p:spPr>
              <a:xfrm>
                <a:off x="6875475" y="4910450"/>
                <a:ext cx="137100" cy="137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299" name="Google Shape;299;g97196330dd_1_437"/>
            <p:cNvGrpSpPr/>
            <p:nvPr/>
          </p:nvGrpSpPr>
          <p:grpSpPr>
            <a:xfrm>
              <a:off x="6941183" y="5029825"/>
              <a:ext cx="803677" cy="68550"/>
              <a:chOff x="6860150" y="4910450"/>
              <a:chExt cx="1607250" cy="137100"/>
            </a:xfrm>
          </p:grpSpPr>
          <p:cxnSp>
            <p:nvCxnSpPr>
              <p:cNvPr id="300" name="Google Shape;300;g97196330dd_1_437"/>
              <p:cNvCxnSpPr/>
              <p:nvPr/>
            </p:nvCxnSpPr>
            <p:spPr>
              <a:xfrm>
                <a:off x="6860150" y="4979000"/>
                <a:ext cx="1572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01" name="Google Shape;301;g97196330dd_1_437"/>
              <p:cNvSpPr/>
              <p:nvPr/>
            </p:nvSpPr>
            <p:spPr>
              <a:xfrm>
                <a:off x="8330300" y="4910450"/>
                <a:ext cx="137100" cy="137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02" name="Google Shape;302;g97196330dd_1_437"/>
              <p:cNvSpPr/>
              <p:nvPr/>
            </p:nvSpPr>
            <p:spPr>
              <a:xfrm>
                <a:off x="6875475" y="4910450"/>
                <a:ext cx="137100" cy="137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303" name="Google Shape;303;g97196330dd_1_437"/>
            <p:cNvSpPr/>
            <p:nvPr/>
          </p:nvSpPr>
          <p:spPr>
            <a:xfrm>
              <a:off x="3204046" y="2066862"/>
              <a:ext cx="395126" cy="395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endParaRPr/>
            </a:p>
          </p:txBody>
        </p:sp>
        <p:pic>
          <p:nvPicPr>
            <p:cNvPr id="304" name="Google Shape;304;g97196330dd_1_43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80251" y="2145525"/>
              <a:ext cx="244078" cy="2440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Google Shape;305;g97196330dd_1_437"/>
            <p:cNvSpPr/>
            <p:nvPr/>
          </p:nvSpPr>
          <p:spPr>
            <a:xfrm>
              <a:off x="6690635" y="2066862"/>
              <a:ext cx="395126" cy="395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endParaRPr/>
            </a:p>
          </p:txBody>
        </p:sp>
        <p:pic>
          <p:nvPicPr>
            <p:cNvPr id="306" name="Google Shape;306;g97196330dd_1_43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766841" y="2145525"/>
              <a:ext cx="244078" cy="2440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" name="Google Shape;307;g97196330dd_1_437"/>
            <p:cNvSpPr/>
            <p:nvPr/>
          </p:nvSpPr>
          <p:spPr>
            <a:xfrm>
              <a:off x="10252067" y="2066862"/>
              <a:ext cx="395126" cy="395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endParaRPr/>
            </a:p>
          </p:txBody>
        </p:sp>
        <p:pic>
          <p:nvPicPr>
            <p:cNvPr id="308" name="Google Shape;308;g97196330dd_1_43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328273" y="2145525"/>
              <a:ext cx="244078" cy="2440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9" name="Google Shape;309;g97196330dd_1_437"/>
            <p:cNvSpPr/>
            <p:nvPr/>
          </p:nvSpPr>
          <p:spPr>
            <a:xfrm>
              <a:off x="3204046" y="4173400"/>
              <a:ext cx="395126" cy="395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endParaRPr/>
            </a:p>
          </p:txBody>
        </p:sp>
        <p:pic>
          <p:nvPicPr>
            <p:cNvPr id="310" name="Google Shape;310;g97196330dd_1_43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80251" y="4252063"/>
              <a:ext cx="244078" cy="2440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1" name="Google Shape;311;g97196330dd_1_437"/>
            <p:cNvSpPr/>
            <p:nvPr/>
          </p:nvSpPr>
          <p:spPr>
            <a:xfrm>
              <a:off x="6690635" y="4173400"/>
              <a:ext cx="395126" cy="395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endParaRPr/>
            </a:p>
          </p:txBody>
        </p:sp>
        <p:pic>
          <p:nvPicPr>
            <p:cNvPr id="312" name="Google Shape;312;g97196330dd_1_43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766841" y="4252063"/>
              <a:ext cx="244078" cy="2440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3" name="Google Shape;313;g97196330dd_1_437"/>
            <p:cNvSpPr/>
            <p:nvPr/>
          </p:nvSpPr>
          <p:spPr>
            <a:xfrm>
              <a:off x="10252067" y="4173400"/>
              <a:ext cx="395126" cy="395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endParaRPr/>
            </a:p>
          </p:txBody>
        </p:sp>
        <p:pic>
          <p:nvPicPr>
            <p:cNvPr id="314" name="Google Shape;314;g97196330dd_1_43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328273" y="4252063"/>
              <a:ext cx="244078" cy="24406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5" name="Google Shape;315;g97196330dd_1_437"/>
            <p:cNvGrpSpPr/>
            <p:nvPr/>
          </p:nvGrpSpPr>
          <p:grpSpPr>
            <a:xfrm rot="-5400000">
              <a:off x="8671560" y="3902486"/>
              <a:ext cx="803625" cy="68554"/>
              <a:chOff x="6860150" y="4910450"/>
              <a:chExt cx="1607250" cy="137100"/>
            </a:xfrm>
          </p:grpSpPr>
          <p:cxnSp>
            <p:nvCxnSpPr>
              <p:cNvPr id="316" name="Google Shape;316;g97196330dd_1_437"/>
              <p:cNvCxnSpPr/>
              <p:nvPr/>
            </p:nvCxnSpPr>
            <p:spPr>
              <a:xfrm>
                <a:off x="6860150" y="4979000"/>
                <a:ext cx="1572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17" name="Google Shape;317;g97196330dd_1_437"/>
              <p:cNvSpPr/>
              <p:nvPr/>
            </p:nvSpPr>
            <p:spPr>
              <a:xfrm>
                <a:off x="8330300" y="4910450"/>
                <a:ext cx="137100" cy="137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18" name="Google Shape;318;g97196330dd_1_437"/>
              <p:cNvSpPr/>
              <p:nvPr/>
            </p:nvSpPr>
            <p:spPr>
              <a:xfrm>
                <a:off x="6875475" y="4910450"/>
                <a:ext cx="137100" cy="137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473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5">
            <a:extLst>
              <a:ext uri="{FF2B5EF4-FFF2-40B4-BE49-F238E27FC236}">
                <a16:creationId xmlns:a16="http://schemas.microsoft.com/office/drawing/2014/main" xmlns="" id="{768FB9FD-508C-45FB-B9A4-5A199142D858}"/>
              </a:ext>
            </a:extLst>
          </p:cNvPr>
          <p:cNvSpPr>
            <a:spLocks/>
          </p:cNvSpPr>
          <p:nvPr/>
        </p:nvSpPr>
        <p:spPr bwMode="auto">
          <a:xfrm rot="16200000">
            <a:off x="-1086751" y="3393824"/>
            <a:ext cx="4207960" cy="1586703"/>
          </a:xfrm>
          <a:custGeom>
            <a:avLst/>
            <a:gdLst>
              <a:gd name="T0" fmla="*/ 2969 w 3735"/>
              <a:gd name="T1" fmla="*/ 207 h 1395"/>
              <a:gd name="T2" fmla="*/ 2969 w 3735"/>
              <a:gd name="T3" fmla="*/ 206 h 1395"/>
              <a:gd name="T4" fmla="*/ 2969 w 3735"/>
              <a:gd name="T5" fmla="*/ 206 h 1395"/>
              <a:gd name="T6" fmla="*/ 3317 w 3735"/>
              <a:gd name="T7" fmla="*/ 350 h 1395"/>
              <a:gd name="T8" fmla="*/ 3317 w 3735"/>
              <a:gd name="T9" fmla="*/ 1045 h 1395"/>
              <a:gd name="T10" fmla="*/ 2969 w 3735"/>
              <a:gd name="T11" fmla="*/ 1189 h 1395"/>
              <a:gd name="T12" fmla="*/ 2622 w 3735"/>
              <a:gd name="T13" fmla="*/ 1045 h 1395"/>
              <a:gd name="T14" fmla="*/ 2476 w 3735"/>
              <a:gd name="T15" fmla="*/ 1191 h 1395"/>
              <a:gd name="T16" fmla="*/ 2969 w 3735"/>
              <a:gd name="T17" fmla="*/ 1395 h 1395"/>
              <a:gd name="T18" fmla="*/ 3462 w 3735"/>
              <a:gd name="T19" fmla="*/ 1191 h 1395"/>
              <a:gd name="T20" fmla="*/ 3462 w 3735"/>
              <a:gd name="T21" fmla="*/ 204 h 1395"/>
              <a:gd name="T22" fmla="*/ 2969 w 3735"/>
              <a:gd name="T23" fmla="*/ 0 h 1395"/>
              <a:gd name="T24" fmla="*/ 2969 w 3735"/>
              <a:gd name="T25" fmla="*/ 0 h 1395"/>
              <a:gd name="T26" fmla="*/ 2969 w 3735"/>
              <a:gd name="T27" fmla="*/ 0 h 1395"/>
              <a:gd name="T28" fmla="*/ 0 w 3735"/>
              <a:gd name="T29" fmla="*/ 0 h 1395"/>
              <a:gd name="T30" fmla="*/ 0 w 3735"/>
              <a:gd name="T31" fmla="*/ 207 h 1395"/>
              <a:gd name="T32" fmla="*/ 2969 w 3735"/>
              <a:gd name="T33" fmla="*/ 207 h 1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735" h="1395">
                <a:moveTo>
                  <a:pt x="2969" y="207"/>
                </a:moveTo>
                <a:cubicBezTo>
                  <a:pt x="2969" y="206"/>
                  <a:pt x="2969" y="206"/>
                  <a:pt x="2969" y="206"/>
                </a:cubicBezTo>
                <a:cubicBezTo>
                  <a:pt x="2969" y="206"/>
                  <a:pt x="2969" y="206"/>
                  <a:pt x="2969" y="206"/>
                </a:cubicBezTo>
                <a:cubicBezTo>
                  <a:pt x="3095" y="206"/>
                  <a:pt x="3221" y="254"/>
                  <a:pt x="3317" y="350"/>
                </a:cubicBezTo>
                <a:cubicBezTo>
                  <a:pt x="3508" y="542"/>
                  <a:pt x="3508" y="853"/>
                  <a:pt x="3317" y="1045"/>
                </a:cubicBezTo>
                <a:cubicBezTo>
                  <a:pt x="3221" y="1141"/>
                  <a:pt x="3095" y="1188"/>
                  <a:pt x="2969" y="1189"/>
                </a:cubicBezTo>
                <a:cubicBezTo>
                  <a:pt x="2844" y="1189"/>
                  <a:pt x="2718" y="1141"/>
                  <a:pt x="2622" y="1045"/>
                </a:cubicBezTo>
                <a:cubicBezTo>
                  <a:pt x="2476" y="1191"/>
                  <a:pt x="2476" y="1191"/>
                  <a:pt x="2476" y="1191"/>
                </a:cubicBezTo>
                <a:cubicBezTo>
                  <a:pt x="2612" y="1327"/>
                  <a:pt x="2791" y="1395"/>
                  <a:pt x="2969" y="1395"/>
                </a:cubicBezTo>
                <a:cubicBezTo>
                  <a:pt x="3148" y="1395"/>
                  <a:pt x="3326" y="1327"/>
                  <a:pt x="3462" y="1191"/>
                </a:cubicBezTo>
                <a:cubicBezTo>
                  <a:pt x="3735" y="918"/>
                  <a:pt x="3735" y="477"/>
                  <a:pt x="3462" y="204"/>
                </a:cubicBezTo>
                <a:cubicBezTo>
                  <a:pt x="3326" y="68"/>
                  <a:pt x="3148" y="0"/>
                  <a:pt x="2969" y="0"/>
                </a:cubicBezTo>
                <a:cubicBezTo>
                  <a:pt x="2969" y="0"/>
                  <a:pt x="2969" y="0"/>
                  <a:pt x="2969" y="0"/>
                </a:cubicBezTo>
                <a:cubicBezTo>
                  <a:pt x="2969" y="0"/>
                  <a:pt x="2969" y="0"/>
                  <a:pt x="296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07"/>
                  <a:pt x="0" y="207"/>
                  <a:pt x="0" y="207"/>
                </a:cubicBezTo>
                <a:lnTo>
                  <a:pt x="2969" y="207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 9">
            <a:extLst>
              <a:ext uri="{FF2B5EF4-FFF2-40B4-BE49-F238E27FC236}">
                <a16:creationId xmlns:a16="http://schemas.microsoft.com/office/drawing/2014/main" xmlns="" id="{AD7D17C0-A22A-4CE5-84C6-BED275614EBE}"/>
              </a:ext>
            </a:extLst>
          </p:cNvPr>
          <p:cNvSpPr>
            <a:spLocks/>
          </p:cNvSpPr>
          <p:nvPr/>
        </p:nvSpPr>
        <p:spPr bwMode="auto">
          <a:xfrm rot="16200000">
            <a:off x="1262898" y="3177611"/>
            <a:ext cx="1419316" cy="1740142"/>
          </a:xfrm>
          <a:custGeom>
            <a:avLst/>
            <a:gdLst>
              <a:gd name="T0" fmla="*/ 1113 w 1258"/>
              <a:gd name="T1" fmla="*/ 1112 h 1530"/>
              <a:gd name="T2" fmla="*/ 418 w 1258"/>
              <a:gd name="T3" fmla="*/ 1112 h 1530"/>
              <a:gd name="T4" fmla="*/ 418 w 1258"/>
              <a:gd name="T5" fmla="*/ 418 h 1530"/>
              <a:gd name="T6" fmla="*/ 1113 w 1258"/>
              <a:gd name="T7" fmla="*/ 418 h 1530"/>
              <a:gd name="T8" fmla="*/ 1258 w 1258"/>
              <a:gd name="T9" fmla="*/ 272 h 1530"/>
              <a:gd name="T10" fmla="*/ 272 w 1258"/>
              <a:gd name="T11" fmla="*/ 272 h 1530"/>
              <a:gd name="T12" fmla="*/ 272 w 1258"/>
              <a:gd name="T13" fmla="*/ 1258 h 1530"/>
              <a:gd name="T14" fmla="*/ 1258 w 1258"/>
              <a:gd name="T15" fmla="*/ 1258 h 1530"/>
              <a:gd name="T16" fmla="*/ 1258 w 1258"/>
              <a:gd name="T17" fmla="*/ 1258 h 1530"/>
              <a:gd name="T18" fmla="*/ 1113 w 1258"/>
              <a:gd name="T19" fmla="*/ 1112 h 1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58" h="1530">
                <a:moveTo>
                  <a:pt x="1113" y="1112"/>
                </a:moveTo>
                <a:cubicBezTo>
                  <a:pt x="921" y="1304"/>
                  <a:pt x="610" y="1304"/>
                  <a:pt x="418" y="1112"/>
                </a:cubicBezTo>
                <a:cubicBezTo>
                  <a:pt x="226" y="920"/>
                  <a:pt x="226" y="609"/>
                  <a:pt x="418" y="418"/>
                </a:cubicBezTo>
                <a:cubicBezTo>
                  <a:pt x="610" y="226"/>
                  <a:pt x="921" y="226"/>
                  <a:pt x="1113" y="418"/>
                </a:cubicBezTo>
                <a:cubicBezTo>
                  <a:pt x="1258" y="272"/>
                  <a:pt x="1258" y="272"/>
                  <a:pt x="1258" y="272"/>
                </a:cubicBezTo>
                <a:cubicBezTo>
                  <a:pt x="986" y="0"/>
                  <a:pt x="545" y="0"/>
                  <a:pt x="272" y="272"/>
                </a:cubicBezTo>
                <a:cubicBezTo>
                  <a:pt x="0" y="544"/>
                  <a:pt x="0" y="986"/>
                  <a:pt x="272" y="1258"/>
                </a:cubicBezTo>
                <a:cubicBezTo>
                  <a:pt x="545" y="1530"/>
                  <a:pt x="986" y="1530"/>
                  <a:pt x="1258" y="1258"/>
                </a:cubicBezTo>
                <a:cubicBezTo>
                  <a:pt x="1258" y="1258"/>
                  <a:pt x="1258" y="1258"/>
                  <a:pt x="1258" y="1258"/>
                </a:cubicBezTo>
                <a:cubicBezTo>
                  <a:pt x="1113" y="1112"/>
                  <a:pt x="1113" y="1112"/>
                  <a:pt x="1113" y="1112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 9">
            <a:extLst>
              <a:ext uri="{FF2B5EF4-FFF2-40B4-BE49-F238E27FC236}">
                <a16:creationId xmlns:a16="http://schemas.microsoft.com/office/drawing/2014/main" xmlns="" id="{3B8477D8-C61C-4124-90F8-8E57DF85ABA7}"/>
              </a:ext>
            </a:extLst>
          </p:cNvPr>
          <p:cNvSpPr>
            <a:spLocks/>
          </p:cNvSpPr>
          <p:nvPr/>
        </p:nvSpPr>
        <p:spPr bwMode="auto">
          <a:xfrm rot="5400000">
            <a:off x="2218233" y="1922783"/>
            <a:ext cx="1419316" cy="1740142"/>
          </a:xfrm>
          <a:custGeom>
            <a:avLst/>
            <a:gdLst>
              <a:gd name="T0" fmla="*/ 1113 w 1258"/>
              <a:gd name="T1" fmla="*/ 1112 h 1530"/>
              <a:gd name="T2" fmla="*/ 418 w 1258"/>
              <a:gd name="T3" fmla="*/ 1112 h 1530"/>
              <a:gd name="T4" fmla="*/ 418 w 1258"/>
              <a:gd name="T5" fmla="*/ 418 h 1530"/>
              <a:gd name="T6" fmla="*/ 1113 w 1258"/>
              <a:gd name="T7" fmla="*/ 418 h 1530"/>
              <a:gd name="T8" fmla="*/ 1258 w 1258"/>
              <a:gd name="T9" fmla="*/ 272 h 1530"/>
              <a:gd name="T10" fmla="*/ 272 w 1258"/>
              <a:gd name="T11" fmla="*/ 272 h 1530"/>
              <a:gd name="T12" fmla="*/ 272 w 1258"/>
              <a:gd name="T13" fmla="*/ 1258 h 1530"/>
              <a:gd name="T14" fmla="*/ 1258 w 1258"/>
              <a:gd name="T15" fmla="*/ 1258 h 1530"/>
              <a:gd name="T16" fmla="*/ 1258 w 1258"/>
              <a:gd name="T17" fmla="*/ 1258 h 1530"/>
              <a:gd name="T18" fmla="*/ 1113 w 1258"/>
              <a:gd name="T19" fmla="*/ 1112 h 1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58" h="1530">
                <a:moveTo>
                  <a:pt x="1113" y="1112"/>
                </a:moveTo>
                <a:cubicBezTo>
                  <a:pt x="921" y="1304"/>
                  <a:pt x="610" y="1304"/>
                  <a:pt x="418" y="1112"/>
                </a:cubicBezTo>
                <a:cubicBezTo>
                  <a:pt x="226" y="920"/>
                  <a:pt x="226" y="609"/>
                  <a:pt x="418" y="418"/>
                </a:cubicBezTo>
                <a:cubicBezTo>
                  <a:pt x="610" y="226"/>
                  <a:pt x="921" y="226"/>
                  <a:pt x="1113" y="418"/>
                </a:cubicBezTo>
                <a:cubicBezTo>
                  <a:pt x="1258" y="272"/>
                  <a:pt x="1258" y="272"/>
                  <a:pt x="1258" y="272"/>
                </a:cubicBezTo>
                <a:cubicBezTo>
                  <a:pt x="986" y="0"/>
                  <a:pt x="545" y="0"/>
                  <a:pt x="272" y="272"/>
                </a:cubicBezTo>
                <a:cubicBezTo>
                  <a:pt x="0" y="544"/>
                  <a:pt x="0" y="986"/>
                  <a:pt x="272" y="1258"/>
                </a:cubicBezTo>
                <a:cubicBezTo>
                  <a:pt x="545" y="1530"/>
                  <a:pt x="986" y="1530"/>
                  <a:pt x="1258" y="1258"/>
                </a:cubicBezTo>
                <a:cubicBezTo>
                  <a:pt x="1258" y="1258"/>
                  <a:pt x="1258" y="1258"/>
                  <a:pt x="1258" y="1258"/>
                </a:cubicBezTo>
                <a:cubicBezTo>
                  <a:pt x="1113" y="1112"/>
                  <a:pt x="1113" y="1112"/>
                  <a:pt x="1113" y="111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xmlns="" id="{67F0108F-9039-4399-9773-91DE2C3041A0}"/>
              </a:ext>
            </a:extLst>
          </p:cNvPr>
          <p:cNvSpPr>
            <a:spLocks/>
          </p:cNvSpPr>
          <p:nvPr/>
        </p:nvSpPr>
        <p:spPr bwMode="auto">
          <a:xfrm rot="5400000">
            <a:off x="5603691" y="1858425"/>
            <a:ext cx="4207960" cy="1586703"/>
          </a:xfrm>
          <a:custGeom>
            <a:avLst/>
            <a:gdLst>
              <a:gd name="T0" fmla="*/ 2969 w 3735"/>
              <a:gd name="T1" fmla="*/ 207 h 1395"/>
              <a:gd name="T2" fmla="*/ 2969 w 3735"/>
              <a:gd name="T3" fmla="*/ 206 h 1395"/>
              <a:gd name="T4" fmla="*/ 2969 w 3735"/>
              <a:gd name="T5" fmla="*/ 206 h 1395"/>
              <a:gd name="T6" fmla="*/ 3317 w 3735"/>
              <a:gd name="T7" fmla="*/ 350 h 1395"/>
              <a:gd name="T8" fmla="*/ 3317 w 3735"/>
              <a:gd name="T9" fmla="*/ 1045 h 1395"/>
              <a:gd name="T10" fmla="*/ 2969 w 3735"/>
              <a:gd name="T11" fmla="*/ 1189 h 1395"/>
              <a:gd name="T12" fmla="*/ 2622 w 3735"/>
              <a:gd name="T13" fmla="*/ 1045 h 1395"/>
              <a:gd name="T14" fmla="*/ 2476 w 3735"/>
              <a:gd name="T15" fmla="*/ 1191 h 1395"/>
              <a:gd name="T16" fmla="*/ 2969 w 3735"/>
              <a:gd name="T17" fmla="*/ 1395 h 1395"/>
              <a:gd name="T18" fmla="*/ 3462 w 3735"/>
              <a:gd name="T19" fmla="*/ 1191 h 1395"/>
              <a:gd name="T20" fmla="*/ 3462 w 3735"/>
              <a:gd name="T21" fmla="*/ 204 h 1395"/>
              <a:gd name="T22" fmla="*/ 2969 w 3735"/>
              <a:gd name="T23" fmla="*/ 0 h 1395"/>
              <a:gd name="T24" fmla="*/ 2969 w 3735"/>
              <a:gd name="T25" fmla="*/ 0 h 1395"/>
              <a:gd name="T26" fmla="*/ 2969 w 3735"/>
              <a:gd name="T27" fmla="*/ 0 h 1395"/>
              <a:gd name="T28" fmla="*/ 0 w 3735"/>
              <a:gd name="T29" fmla="*/ 0 h 1395"/>
              <a:gd name="T30" fmla="*/ 0 w 3735"/>
              <a:gd name="T31" fmla="*/ 207 h 1395"/>
              <a:gd name="T32" fmla="*/ 2969 w 3735"/>
              <a:gd name="T33" fmla="*/ 207 h 1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735" h="1395">
                <a:moveTo>
                  <a:pt x="2969" y="207"/>
                </a:moveTo>
                <a:cubicBezTo>
                  <a:pt x="2969" y="206"/>
                  <a:pt x="2969" y="206"/>
                  <a:pt x="2969" y="206"/>
                </a:cubicBezTo>
                <a:cubicBezTo>
                  <a:pt x="2969" y="206"/>
                  <a:pt x="2969" y="206"/>
                  <a:pt x="2969" y="206"/>
                </a:cubicBezTo>
                <a:cubicBezTo>
                  <a:pt x="3095" y="206"/>
                  <a:pt x="3221" y="254"/>
                  <a:pt x="3317" y="350"/>
                </a:cubicBezTo>
                <a:cubicBezTo>
                  <a:pt x="3508" y="542"/>
                  <a:pt x="3508" y="853"/>
                  <a:pt x="3317" y="1045"/>
                </a:cubicBezTo>
                <a:cubicBezTo>
                  <a:pt x="3221" y="1141"/>
                  <a:pt x="3095" y="1188"/>
                  <a:pt x="2969" y="1189"/>
                </a:cubicBezTo>
                <a:cubicBezTo>
                  <a:pt x="2844" y="1189"/>
                  <a:pt x="2718" y="1141"/>
                  <a:pt x="2622" y="1045"/>
                </a:cubicBezTo>
                <a:cubicBezTo>
                  <a:pt x="2476" y="1191"/>
                  <a:pt x="2476" y="1191"/>
                  <a:pt x="2476" y="1191"/>
                </a:cubicBezTo>
                <a:cubicBezTo>
                  <a:pt x="2612" y="1327"/>
                  <a:pt x="2791" y="1395"/>
                  <a:pt x="2969" y="1395"/>
                </a:cubicBezTo>
                <a:cubicBezTo>
                  <a:pt x="3148" y="1395"/>
                  <a:pt x="3326" y="1327"/>
                  <a:pt x="3462" y="1191"/>
                </a:cubicBezTo>
                <a:cubicBezTo>
                  <a:pt x="3735" y="918"/>
                  <a:pt x="3735" y="477"/>
                  <a:pt x="3462" y="204"/>
                </a:cubicBezTo>
                <a:cubicBezTo>
                  <a:pt x="3326" y="68"/>
                  <a:pt x="3148" y="0"/>
                  <a:pt x="2969" y="0"/>
                </a:cubicBezTo>
                <a:cubicBezTo>
                  <a:pt x="2969" y="0"/>
                  <a:pt x="2969" y="0"/>
                  <a:pt x="2969" y="0"/>
                </a:cubicBezTo>
                <a:cubicBezTo>
                  <a:pt x="2969" y="0"/>
                  <a:pt x="2969" y="0"/>
                  <a:pt x="296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07"/>
                  <a:pt x="0" y="207"/>
                  <a:pt x="0" y="207"/>
                </a:cubicBezTo>
                <a:lnTo>
                  <a:pt x="2969" y="207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xmlns="" id="{320A28BC-AE81-4C0B-AB73-E7F89498D279}"/>
              </a:ext>
            </a:extLst>
          </p:cNvPr>
          <p:cNvSpPr>
            <a:spLocks/>
          </p:cNvSpPr>
          <p:nvPr/>
        </p:nvSpPr>
        <p:spPr bwMode="auto">
          <a:xfrm rot="16200000">
            <a:off x="3174945" y="3177611"/>
            <a:ext cx="1419316" cy="1740142"/>
          </a:xfrm>
          <a:custGeom>
            <a:avLst/>
            <a:gdLst>
              <a:gd name="T0" fmla="*/ 1113 w 1258"/>
              <a:gd name="T1" fmla="*/ 1112 h 1530"/>
              <a:gd name="T2" fmla="*/ 418 w 1258"/>
              <a:gd name="T3" fmla="*/ 1112 h 1530"/>
              <a:gd name="T4" fmla="*/ 418 w 1258"/>
              <a:gd name="T5" fmla="*/ 418 h 1530"/>
              <a:gd name="T6" fmla="*/ 1113 w 1258"/>
              <a:gd name="T7" fmla="*/ 418 h 1530"/>
              <a:gd name="T8" fmla="*/ 1258 w 1258"/>
              <a:gd name="T9" fmla="*/ 272 h 1530"/>
              <a:gd name="T10" fmla="*/ 272 w 1258"/>
              <a:gd name="T11" fmla="*/ 272 h 1530"/>
              <a:gd name="T12" fmla="*/ 272 w 1258"/>
              <a:gd name="T13" fmla="*/ 1258 h 1530"/>
              <a:gd name="T14" fmla="*/ 1258 w 1258"/>
              <a:gd name="T15" fmla="*/ 1258 h 1530"/>
              <a:gd name="T16" fmla="*/ 1258 w 1258"/>
              <a:gd name="T17" fmla="*/ 1258 h 1530"/>
              <a:gd name="T18" fmla="*/ 1113 w 1258"/>
              <a:gd name="T19" fmla="*/ 1112 h 1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58" h="1530">
                <a:moveTo>
                  <a:pt x="1113" y="1112"/>
                </a:moveTo>
                <a:cubicBezTo>
                  <a:pt x="921" y="1304"/>
                  <a:pt x="610" y="1304"/>
                  <a:pt x="418" y="1112"/>
                </a:cubicBezTo>
                <a:cubicBezTo>
                  <a:pt x="226" y="920"/>
                  <a:pt x="226" y="609"/>
                  <a:pt x="418" y="418"/>
                </a:cubicBezTo>
                <a:cubicBezTo>
                  <a:pt x="610" y="226"/>
                  <a:pt x="921" y="226"/>
                  <a:pt x="1113" y="418"/>
                </a:cubicBezTo>
                <a:cubicBezTo>
                  <a:pt x="1258" y="272"/>
                  <a:pt x="1258" y="272"/>
                  <a:pt x="1258" y="272"/>
                </a:cubicBezTo>
                <a:cubicBezTo>
                  <a:pt x="986" y="0"/>
                  <a:pt x="545" y="0"/>
                  <a:pt x="272" y="272"/>
                </a:cubicBezTo>
                <a:cubicBezTo>
                  <a:pt x="0" y="544"/>
                  <a:pt x="0" y="986"/>
                  <a:pt x="272" y="1258"/>
                </a:cubicBezTo>
                <a:cubicBezTo>
                  <a:pt x="545" y="1530"/>
                  <a:pt x="986" y="1530"/>
                  <a:pt x="1258" y="1258"/>
                </a:cubicBezTo>
                <a:cubicBezTo>
                  <a:pt x="1258" y="1258"/>
                  <a:pt x="1258" y="1258"/>
                  <a:pt x="1258" y="1258"/>
                </a:cubicBezTo>
                <a:cubicBezTo>
                  <a:pt x="1113" y="1112"/>
                  <a:pt x="1113" y="1112"/>
                  <a:pt x="1113" y="1112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xmlns="" id="{C3A22756-C715-4C00-916F-5C1529273802}"/>
              </a:ext>
            </a:extLst>
          </p:cNvPr>
          <p:cNvSpPr>
            <a:spLocks/>
          </p:cNvSpPr>
          <p:nvPr/>
        </p:nvSpPr>
        <p:spPr bwMode="auto">
          <a:xfrm rot="5400000">
            <a:off x="4131657" y="1922783"/>
            <a:ext cx="1419316" cy="1740142"/>
          </a:xfrm>
          <a:custGeom>
            <a:avLst/>
            <a:gdLst>
              <a:gd name="T0" fmla="*/ 1113 w 1258"/>
              <a:gd name="T1" fmla="*/ 1112 h 1530"/>
              <a:gd name="T2" fmla="*/ 418 w 1258"/>
              <a:gd name="T3" fmla="*/ 1112 h 1530"/>
              <a:gd name="T4" fmla="*/ 418 w 1258"/>
              <a:gd name="T5" fmla="*/ 418 h 1530"/>
              <a:gd name="T6" fmla="*/ 1113 w 1258"/>
              <a:gd name="T7" fmla="*/ 418 h 1530"/>
              <a:gd name="T8" fmla="*/ 1258 w 1258"/>
              <a:gd name="T9" fmla="*/ 272 h 1530"/>
              <a:gd name="T10" fmla="*/ 272 w 1258"/>
              <a:gd name="T11" fmla="*/ 272 h 1530"/>
              <a:gd name="T12" fmla="*/ 272 w 1258"/>
              <a:gd name="T13" fmla="*/ 1258 h 1530"/>
              <a:gd name="T14" fmla="*/ 1258 w 1258"/>
              <a:gd name="T15" fmla="*/ 1258 h 1530"/>
              <a:gd name="T16" fmla="*/ 1258 w 1258"/>
              <a:gd name="T17" fmla="*/ 1258 h 1530"/>
              <a:gd name="T18" fmla="*/ 1113 w 1258"/>
              <a:gd name="T19" fmla="*/ 1112 h 1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58" h="1530">
                <a:moveTo>
                  <a:pt x="1113" y="1112"/>
                </a:moveTo>
                <a:cubicBezTo>
                  <a:pt x="921" y="1304"/>
                  <a:pt x="610" y="1304"/>
                  <a:pt x="418" y="1112"/>
                </a:cubicBezTo>
                <a:cubicBezTo>
                  <a:pt x="226" y="920"/>
                  <a:pt x="226" y="609"/>
                  <a:pt x="418" y="418"/>
                </a:cubicBezTo>
                <a:cubicBezTo>
                  <a:pt x="610" y="226"/>
                  <a:pt x="921" y="226"/>
                  <a:pt x="1113" y="418"/>
                </a:cubicBezTo>
                <a:cubicBezTo>
                  <a:pt x="1258" y="272"/>
                  <a:pt x="1258" y="272"/>
                  <a:pt x="1258" y="272"/>
                </a:cubicBezTo>
                <a:cubicBezTo>
                  <a:pt x="986" y="0"/>
                  <a:pt x="545" y="0"/>
                  <a:pt x="272" y="272"/>
                </a:cubicBezTo>
                <a:cubicBezTo>
                  <a:pt x="0" y="544"/>
                  <a:pt x="0" y="986"/>
                  <a:pt x="272" y="1258"/>
                </a:cubicBezTo>
                <a:cubicBezTo>
                  <a:pt x="545" y="1530"/>
                  <a:pt x="986" y="1530"/>
                  <a:pt x="1258" y="1258"/>
                </a:cubicBezTo>
                <a:cubicBezTo>
                  <a:pt x="1258" y="1258"/>
                  <a:pt x="1258" y="1258"/>
                  <a:pt x="1258" y="1258"/>
                </a:cubicBezTo>
                <a:cubicBezTo>
                  <a:pt x="1113" y="1112"/>
                  <a:pt x="1113" y="1112"/>
                  <a:pt x="1113" y="111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xmlns="" id="{A29FB220-28A5-4D27-ADA3-21E1B897EF58}"/>
              </a:ext>
            </a:extLst>
          </p:cNvPr>
          <p:cNvSpPr>
            <a:spLocks/>
          </p:cNvSpPr>
          <p:nvPr/>
        </p:nvSpPr>
        <p:spPr bwMode="auto">
          <a:xfrm rot="16200000">
            <a:off x="5084933" y="3177611"/>
            <a:ext cx="1419316" cy="1740142"/>
          </a:xfrm>
          <a:custGeom>
            <a:avLst/>
            <a:gdLst>
              <a:gd name="T0" fmla="*/ 1113 w 1258"/>
              <a:gd name="T1" fmla="*/ 1112 h 1530"/>
              <a:gd name="T2" fmla="*/ 418 w 1258"/>
              <a:gd name="T3" fmla="*/ 1112 h 1530"/>
              <a:gd name="T4" fmla="*/ 418 w 1258"/>
              <a:gd name="T5" fmla="*/ 418 h 1530"/>
              <a:gd name="T6" fmla="*/ 1113 w 1258"/>
              <a:gd name="T7" fmla="*/ 418 h 1530"/>
              <a:gd name="T8" fmla="*/ 1258 w 1258"/>
              <a:gd name="T9" fmla="*/ 272 h 1530"/>
              <a:gd name="T10" fmla="*/ 272 w 1258"/>
              <a:gd name="T11" fmla="*/ 272 h 1530"/>
              <a:gd name="T12" fmla="*/ 272 w 1258"/>
              <a:gd name="T13" fmla="*/ 1258 h 1530"/>
              <a:gd name="T14" fmla="*/ 1258 w 1258"/>
              <a:gd name="T15" fmla="*/ 1258 h 1530"/>
              <a:gd name="T16" fmla="*/ 1258 w 1258"/>
              <a:gd name="T17" fmla="*/ 1258 h 1530"/>
              <a:gd name="T18" fmla="*/ 1113 w 1258"/>
              <a:gd name="T19" fmla="*/ 1112 h 1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58" h="1530">
                <a:moveTo>
                  <a:pt x="1113" y="1112"/>
                </a:moveTo>
                <a:cubicBezTo>
                  <a:pt x="921" y="1304"/>
                  <a:pt x="610" y="1304"/>
                  <a:pt x="418" y="1112"/>
                </a:cubicBezTo>
                <a:cubicBezTo>
                  <a:pt x="226" y="920"/>
                  <a:pt x="226" y="609"/>
                  <a:pt x="418" y="418"/>
                </a:cubicBezTo>
                <a:cubicBezTo>
                  <a:pt x="610" y="226"/>
                  <a:pt x="921" y="226"/>
                  <a:pt x="1113" y="418"/>
                </a:cubicBezTo>
                <a:cubicBezTo>
                  <a:pt x="1258" y="272"/>
                  <a:pt x="1258" y="272"/>
                  <a:pt x="1258" y="272"/>
                </a:cubicBezTo>
                <a:cubicBezTo>
                  <a:pt x="986" y="0"/>
                  <a:pt x="545" y="0"/>
                  <a:pt x="272" y="272"/>
                </a:cubicBezTo>
                <a:cubicBezTo>
                  <a:pt x="0" y="544"/>
                  <a:pt x="0" y="986"/>
                  <a:pt x="272" y="1258"/>
                </a:cubicBezTo>
                <a:cubicBezTo>
                  <a:pt x="545" y="1530"/>
                  <a:pt x="986" y="1530"/>
                  <a:pt x="1258" y="1258"/>
                </a:cubicBezTo>
                <a:cubicBezTo>
                  <a:pt x="1258" y="1258"/>
                  <a:pt x="1258" y="1258"/>
                  <a:pt x="1258" y="1258"/>
                </a:cubicBezTo>
                <a:cubicBezTo>
                  <a:pt x="1113" y="1112"/>
                  <a:pt x="1113" y="1112"/>
                  <a:pt x="1113" y="111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 9">
            <a:extLst>
              <a:ext uri="{FF2B5EF4-FFF2-40B4-BE49-F238E27FC236}">
                <a16:creationId xmlns:a16="http://schemas.microsoft.com/office/drawing/2014/main" xmlns="" id="{BC83BD00-A1EF-4D37-AAC7-5990B201595C}"/>
              </a:ext>
            </a:extLst>
          </p:cNvPr>
          <p:cNvSpPr>
            <a:spLocks/>
          </p:cNvSpPr>
          <p:nvPr/>
        </p:nvSpPr>
        <p:spPr bwMode="auto">
          <a:xfrm rot="5400000">
            <a:off x="6041645" y="1922783"/>
            <a:ext cx="1419316" cy="1740142"/>
          </a:xfrm>
          <a:custGeom>
            <a:avLst/>
            <a:gdLst>
              <a:gd name="T0" fmla="*/ 1113 w 1258"/>
              <a:gd name="T1" fmla="*/ 1112 h 1530"/>
              <a:gd name="T2" fmla="*/ 418 w 1258"/>
              <a:gd name="T3" fmla="*/ 1112 h 1530"/>
              <a:gd name="T4" fmla="*/ 418 w 1258"/>
              <a:gd name="T5" fmla="*/ 418 h 1530"/>
              <a:gd name="T6" fmla="*/ 1113 w 1258"/>
              <a:gd name="T7" fmla="*/ 418 h 1530"/>
              <a:gd name="T8" fmla="*/ 1258 w 1258"/>
              <a:gd name="T9" fmla="*/ 272 h 1530"/>
              <a:gd name="T10" fmla="*/ 272 w 1258"/>
              <a:gd name="T11" fmla="*/ 272 h 1530"/>
              <a:gd name="T12" fmla="*/ 272 w 1258"/>
              <a:gd name="T13" fmla="*/ 1258 h 1530"/>
              <a:gd name="T14" fmla="*/ 1258 w 1258"/>
              <a:gd name="T15" fmla="*/ 1258 h 1530"/>
              <a:gd name="T16" fmla="*/ 1258 w 1258"/>
              <a:gd name="T17" fmla="*/ 1258 h 1530"/>
              <a:gd name="T18" fmla="*/ 1113 w 1258"/>
              <a:gd name="T19" fmla="*/ 1112 h 1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58" h="1530">
                <a:moveTo>
                  <a:pt x="1113" y="1112"/>
                </a:moveTo>
                <a:cubicBezTo>
                  <a:pt x="921" y="1304"/>
                  <a:pt x="610" y="1304"/>
                  <a:pt x="418" y="1112"/>
                </a:cubicBezTo>
                <a:cubicBezTo>
                  <a:pt x="226" y="920"/>
                  <a:pt x="226" y="609"/>
                  <a:pt x="418" y="418"/>
                </a:cubicBezTo>
                <a:cubicBezTo>
                  <a:pt x="610" y="226"/>
                  <a:pt x="921" y="226"/>
                  <a:pt x="1113" y="418"/>
                </a:cubicBezTo>
                <a:cubicBezTo>
                  <a:pt x="1258" y="272"/>
                  <a:pt x="1258" y="272"/>
                  <a:pt x="1258" y="272"/>
                </a:cubicBezTo>
                <a:cubicBezTo>
                  <a:pt x="986" y="0"/>
                  <a:pt x="545" y="0"/>
                  <a:pt x="272" y="272"/>
                </a:cubicBezTo>
                <a:cubicBezTo>
                  <a:pt x="0" y="544"/>
                  <a:pt x="0" y="986"/>
                  <a:pt x="272" y="1258"/>
                </a:cubicBezTo>
                <a:cubicBezTo>
                  <a:pt x="545" y="1530"/>
                  <a:pt x="986" y="1530"/>
                  <a:pt x="1258" y="1258"/>
                </a:cubicBezTo>
                <a:cubicBezTo>
                  <a:pt x="1258" y="1258"/>
                  <a:pt x="1258" y="1258"/>
                  <a:pt x="1258" y="1258"/>
                </a:cubicBezTo>
                <a:cubicBezTo>
                  <a:pt x="1113" y="1112"/>
                  <a:pt x="1113" y="1112"/>
                  <a:pt x="1113" y="111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5971B85-2B08-46DE-8806-5342A3B63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57" y="2490589"/>
            <a:ext cx="690395" cy="690395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xmlns="" id="{FC59C0B6-755B-480E-B76D-01E595890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9437" y="2465382"/>
            <a:ext cx="623755" cy="65494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1EBB729D-3372-4EFC-AB29-7A8D9CD2EF9A}"/>
              </a:ext>
            </a:extLst>
          </p:cNvPr>
          <p:cNvSpPr txBox="1"/>
          <p:nvPr/>
        </p:nvSpPr>
        <p:spPr>
          <a:xfrm>
            <a:off x="427902" y="5921824"/>
            <a:ext cx="89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/>
              <a:t>Inicio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F0E270DD-5ED2-481E-BDAE-ABAE8705599C}"/>
              </a:ext>
            </a:extLst>
          </p:cNvPr>
          <p:cNvSpPr txBox="1"/>
          <p:nvPr/>
        </p:nvSpPr>
        <p:spPr>
          <a:xfrm>
            <a:off x="223877" y="1713863"/>
            <a:ext cx="13888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b="1">
                <a:latin typeface="Lato"/>
              </a:rPr>
              <a:t>1 Comprensión </a:t>
            </a:r>
          </a:p>
          <a:p>
            <a:pPr algn="ctr"/>
            <a:r>
              <a:rPr lang="es-MX" sz="1100" b="1">
                <a:latin typeface="Lato"/>
              </a:rPr>
              <a:t>de negocio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B8DA1ADF-AB9F-436C-A353-6717ADB3CEA9}"/>
              </a:ext>
            </a:extLst>
          </p:cNvPr>
          <p:cNvSpPr txBox="1"/>
          <p:nvPr/>
        </p:nvSpPr>
        <p:spPr>
          <a:xfrm>
            <a:off x="2381550" y="1381387"/>
            <a:ext cx="11568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b="1" dirty="0">
                <a:latin typeface="Lato"/>
              </a:rPr>
              <a:t>3 </a:t>
            </a:r>
            <a:r>
              <a:rPr lang="es-MX" sz="1100" b="1" dirty="0" smtClean="0">
                <a:latin typeface="Lato"/>
              </a:rPr>
              <a:t>Adquisición  &amp; Entendimiento de los datos</a:t>
            </a:r>
            <a:endParaRPr lang="es-MX" sz="1100" b="1" dirty="0">
              <a:latin typeface="Lato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E3269CAC-66EF-47CC-9444-B5DF0C0D8766}"/>
              </a:ext>
            </a:extLst>
          </p:cNvPr>
          <p:cNvSpPr txBox="1"/>
          <p:nvPr/>
        </p:nvSpPr>
        <p:spPr>
          <a:xfrm>
            <a:off x="3388090" y="4661568"/>
            <a:ext cx="8953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b="1" dirty="0">
                <a:latin typeface="Lato"/>
              </a:rPr>
              <a:t>4 </a:t>
            </a:r>
            <a:r>
              <a:rPr lang="es-MX" sz="1100" b="1" dirty="0" smtClean="0">
                <a:latin typeface="Lato"/>
              </a:rPr>
              <a:t>Estrategia de solución</a:t>
            </a:r>
            <a:endParaRPr lang="es-MX" sz="1100" b="1" dirty="0">
              <a:latin typeface="Lato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8914F3E7-3759-43CC-98A9-B4093AC5D21A}"/>
              </a:ext>
            </a:extLst>
          </p:cNvPr>
          <p:cNvSpPr txBox="1"/>
          <p:nvPr/>
        </p:nvSpPr>
        <p:spPr>
          <a:xfrm>
            <a:off x="4295088" y="1710034"/>
            <a:ext cx="1053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b="1" dirty="0">
                <a:latin typeface="Lato"/>
              </a:rPr>
              <a:t>5 </a:t>
            </a:r>
            <a:r>
              <a:rPr lang="es-MX" sz="1100" b="1" dirty="0" smtClean="0">
                <a:latin typeface="Lato"/>
              </a:rPr>
              <a:t>Desarrollo</a:t>
            </a:r>
            <a:endParaRPr lang="es-MX" sz="1100" b="1" dirty="0">
              <a:latin typeface="Lato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199CE72A-7165-45C2-886E-780A64382AA2}"/>
              </a:ext>
            </a:extLst>
          </p:cNvPr>
          <p:cNvSpPr txBox="1"/>
          <p:nvPr/>
        </p:nvSpPr>
        <p:spPr>
          <a:xfrm>
            <a:off x="5302438" y="4660368"/>
            <a:ext cx="1215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b="1" dirty="0">
                <a:latin typeface="Lato"/>
              </a:rPr>
              <a:t>6 </a:t>
            </a:r>
            <a:r>
              <a:rPr lang="es-MX" sz="1100" b="1" dirty="0" smtClean="0">
                <a:latin typeface="Lato"/>
              </a:rPr>
              <a:t>Evaluación</a:t>
            </a:r>
            <a:endParaRPr lang="es-MX" sz="1100" b="1" dirty="0">
              <a:latin typeface="Lato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7C69548B-2484-4BBE-B07F-9B54B6D8AE48}"/>
              </a:ext>
            </a:extLst>
          </p:cNvPr>
          <p:cNvSpPr txBox="1"/>
          <p:nvPr/>
        </p:nvSpPr>
        <p:spPr>
          <a:xfrm>
            <a:off x="6048361" y="1693345"/>
            <a:ext cx="14487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b="1">
                <a:latin typeface="Lato"/>
              </a:rPr>
              <a:t>7 Valor del dato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229C162-C18C-4E3F-9466-A86931B68E8E}"/>
              </a:ext>
            </a:extLst>
          </p:cNvPr>
          <p:cNvSpPr txBox="1"/>
          <p:nvPr/>
        </p:nvSpPr>
        <p:spPr>
          <a:xfrm>
            <a:off x="6858944" y="4660368"/>
            <a:ext cx="1586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b="1">
                <a:latin typeface="Lato"/>
              </a:rPr>
              <a:t>8 Retroalimentación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613FDEA-314B-425D-8B81-B583A5C2E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560" y="3684277"/>
            <a:ext cx="985028" cy="5867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7011E1C-8997-49A8-9992-C7C06F8F7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1438" y="2560668"/>
            <a:ext cx="916652" cy="615122"/>
          </a:xfrm>
          <a:prstGeom prst="rect">
            <a:avLst/>
          </a:prstGeom>
        </p:spPr>
      </p:pic>
      <p:pic>
        <p:nvPicPr>
          <p:cNvPr id="13" name="Picture 12" descr="A close-up of a magnifying glass&#10;&#10;Description automatically generated with medium confidence">
            <a:extLst>
              <a:ext uri="{FF2B5EF4-FFF2-40B4-BE49-F238E27FC236}">
                <a16:creationId xmlns:a16="http://schemas.microsoft.com/office/drawing/2014/main" xmlns="" id="{565C87A1-6D12-4B82-A50A-9B8E9D6039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5074" y="3694641"/>
            <a:ext cx="619057" cy="557320"/>
          </a:xfrm>
          <a:prstGeom prst="rect">
            <a:avLst/>
          </a:prstGeom>
        </p:spPr>
      </p:pic>
      <p:sp>
        <p:nvSpPr>
          <p:cNvPr id="45" name="Arrow: Curved Left 44">
            <a:extLst>
              <a:ext uri="{FF2B5EF4-FFF2-40B4-BE49-F238E27FC236}">
                <a16:creationId xmlns:a16="http://schemas.microsoft.com/office/drawing/2014/main" xmlns="" id="{C017E042-310B-4DBD-A860-50AFF0E98A5A}"/>
              </a:ext>
            </a:extLst>
          </p:cNvPr>
          <p:cNvSpPr/>
          <p:nvPr/>
        </p:nvSpPr>
        <p:spPr>
          <a:xfrm rot="5400000">
            <a:off x="2725769" y="4207317"/>
            <a:ext cx="343609" cy="1032047"/>
          </a:xfrm>
          <a:prstGeom prst="curvedLeftArrow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AE6C8F78-0644-4591-96E2-371FA407D9B4}"/>
              </a:ext>
            </a:extLst>
          </p:cNvPr>
          <p:cNvSpPr txBox="1"/>
          <p:nvPr/>
        </p:nvSpPr>
        <p:spPr>
          <a:xfrm>
            <a:off x="8596933" y="547796"/>
            <a:ext cx="1700740" cy="601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b="1" dirty="0">
                <a:latin typeface="Lato"/>
              </a:rPr>
              <a:t>1 Comprensión de negocio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100" dirty="0">
                <a:latin typeface="Lato"/>
              </a:rPr>
              <a:t>Definir segmentos de cliente.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100" dirty="0">
                <a:latin typeface="Lato"/>
              </a:rPr>
              <a:t>Crear casos de uso.</a:t>
            </a:r>
          </a:p>
          <a:p>
            <a:endParaRPr lang="es-MX" sz="1100" dirty="0">
              <a:latin typeface="Lato"/>
            </a:endParaRPr>
          </a:p>
          <a:p>
            <a:r>
              <a:rPr lang="es-MX" sz="1100" b="1" dirty="0" smtClean="0">
                <a:latin typeface="Lato"/>
              </a:rPr>
              <a:t>2.Definición de objetivos y alcance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s-ES" sz="1100" dirty="0">
                <a:latin typeface="Lato"/>
              </a:rPr>
              <a:t>Recoger </a:t>
            </a:r>
            <a:r>
              <a:rPr lang="es-ES" sz="1100" dirty="0" err="1">
                <a:latin typeface="Lato"/>
              </a:rPr>
              <a:t>insights</a:t>
            </a:r>
            <a:endParaRPr lang="es-ES" sz="1100" dirty="0">
              <a:latin typeface="Lato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s-ES" sz="1100" dirty="0">
                <a:latin typeface="Lato"/>
              </a:rPr>
              <a:t>Dar forma al concepto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s-ES" sz="1100" dirty="0">
                <a:latin typeface="Lato"/>
              </a:rPr>
              <a:t>Definir  los roles </a:t>
            </a:r>
            <a:r>
              <a:rPr lang="es-ES" sz="1100" dirty="0" smtClean="0">
                <a:latin typeface="Lato"/>
              </a:rPr>
              <a:t>necesarios</a:t>
            </a:r>
          </a:p>
          <a:p>
            <a:pPr marL="171450" indent="-171450">
              <a:buFont typeface="Arial" pitchFamily="34" charset="0"/>
              <a:buChar char="•"/>
            </a:pPr>
            <a:endParaRPr lang="es-MX" sz="1100" dirty="0">
              <a:latin typeface="Lato"/>
            </a:endParaRPr>
          </a:p>
          <a:p>
            <a:r>
              <a:rPr lang="es-MX" sz="1100" b="1" dirty="0" smtClean="0">
                <a:latin typeface="Lato"/>
              </a:rPr>
              <a:t>3 Adquisición &amp; Comprensión </a:t>
            </a:r>
            <a:r>
              <a:rPr lang="es-MX" sz="1100" b="1" dirty="0">
                <a:latin typeface="Lato"/>
              </a:rPr>
              <a:t>de datos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100" dirty="0">
                <a:latin typeface="Lato"/>
              </a:rPr>
              <a:t>Identificar las fuentes de datos, internas y externas.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100" dirty="0" smtClean="0">
                <a:latin typeface="Lato"/>
              </a:rPr>
              <a:t>Realizar </a:t>
            </a:r>
            <a:r>
              <a:rPr lang="es-MX" sz="1100" dirty="0">
                <a:latin typeface="Lato"/>
              </a:rPr>
              <a:t>transformación y homologación de datos.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100" dirty="0" err="1">
                <a:latin typeface="Lato"/>
              </a:rPr>
              <a:t>Disponibilizar</a:t>
            </a:r>
            <a:r>
              <a:rPr lang="es-MX" sz="1100" dirty="0">
                <a:latin typeface="Lato"/>
              </a:rPr>
              <a:t> los datos.</a:t>
            </a:r>
          </a:p>
          <a:p>
            <a:endParaRPr lang="es-MX" sz="1100" dirty="0">
              <a:latin typeface="Lato"/>
            </a:endParaRPr>
          </a:p>
          <a:p>
            <a:r>
              <a:rPr lang="es-MX" sz="1100" b="1" dirty="0">
                <a:latin typeface="Lato"/>
              </a:rPr>
              <a:t>4 </a:t>
            </a:r>
            <a:r>
              <a:rPr lang="es-MX" sz="1100" b="1" dirty="0" smtClean="0">
                <a:latin typeface="Lato"/>
              </a:rPr>
              <a:t>Estrategia de solución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s-MX" sz="1100" dirty="0" smtClean="0">
                <a:latin typeface="Lato"/>
              </a:rPr>
              <a:t>Arquitectura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s-MX" sz="1100" dirty="0" smtClean="0">
                <a:latin typeface="Lato"/>
              </a:rPr>
              <a:t>Algoritmo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s-MX" sz="1100" dirty="0" smtClean="0">
                <a:latin typeface="Lato"/>
              </a:rPr>
              <a:t>Paradigma de aprendizaje</a:t>
            </a:r>
          </a:p>
          <a:p>
            <a:endParaRPr lang="es-MX" sz="1100" b="1" dirty="0">
              <a:latin typeface="Lato"/>
            </a:endParaRPr>
          </a:p>
          <a:p>
            <a:endParaRPr lang="es-MX" sz="1100" dirty="0">
              <a:latin typeface="Lato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63782735-645D-4556-901A-DA3BF9F81EB9}"/>
              </a:ext>
            </a:extLst>
          </p:cNvPr>
          <p:cNvSpPr txBox="1"/>
          <p:nvPr/>
        </p:nvSpPr>
        <p:spPr>
          <a:xfrm>
            <a:off x="10297673" y="1494161"/>
            <a:ext cx="1700741" cy="483209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MX" sz="1100" b="1" dirty="0" smtClean="0">
                <a:latin typeface="Lato"/>
              </a:rPr>
              <a:t>5.- Desarrollo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s-MX" sz="1100" dirty="0">
                <a:latin typeface="Lato"/>
              </a:rPr>
              <a:t> </a:t>
            </a:r>
            <a:r>
              <a:rPr lang="es-MX" sz="1100" dirty="0" smtClean="0">
                <a:latin typeface="Lato"/>
              </a:rPr>
              <a:t>Modelado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s-MX" sz="1100" dirty="0" smtClean="0">
                <a:latin typeface="Lato"/>
              </a:rPr>
              <a:t>Visualización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s-MX" sz="1100" dirty="0" smtClean="0">
                <a:latin typeface="Lato"/>
              </a:rPr>
              <a:t>Rendimiento</a:t>
            </a:r>
          </a:p>
          <a:p>
            <a:endParaRPr lang="es-MX" sz="1100" b="1" dirty="0" smtClean="0">
              <a:latin typeface="Lato"/>
            </a:endParaRPr>
          </a:p>
          <a:p>
            <a:r>
              <a:rPr lang="es-MX" sz="1100" b="1" dirty="0" smtClean="0">
                <a:latin typeface="Lato"/>
              </a:rPr>
              <a:t>6 </a:t>
            </a:r>
            <a:r>
              <a:rPr lang="es-MX" sz="1100" b="1" dirty="0">
                <a:latin typeface="Lato"/>
              </a:rPr>
              <a:t>Evaluación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100" dirty="0">
                <a:latin typeface="Lato"/>
              </a:rPr>
              <a:t>Revisar las </a:t>
            </a:r>
            <a:r>
              <a:rPr lang="es-MX" sz="1100" dirty="0" smtClean="0">
                <a:latin typeface="Lato"/>
              </a:rPr>
              <a:t>métricas del negocio </a:t>
            </a:r>
            <a:r>
              <a:rPr lang="es-MX" sz="1100" dirty="0">
                <a:latin typeface="Lato"/>
              </a:rPr>
              <a:t>para cada caso de uso.</a:t>
            </a:r>
          </a:p>
          <a:p>
            <a:endParaRPr lang="es-MX" sz="1100" b="1" dirty="0">
              <a:latin typeface="Lato"/>
            </a:endParaRPr>
          </a:p>
          <a:p>
            <a:r>
              <a:rPr lang="es-MX" sz="1100" b="1" dirty="0">
                <a:latin typeface="Lato"/>
              </a:rPr>
              <a:t>7 Valor del dato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100" dirty="0">
                <a:latin typeface="Lato"/>
              </a:rPr>
              <a:t>Tomar decisiones con los resultados obtenidos.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100" dirty="0">
                <a:latin typeface="Lato"/>
              </a:rPr>
              <a:t>Generar procesos para aplicar las decisiones.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MX" sz="1100" dirty="0">
              <a:latin typeface="Lato"/>
            </a:endParaRPr>
          </a:p>
          <a:p>
            <a:endParaRPr lang="es-MX" sz="1100" dirty="0">
              <a:latin typeface="Lato"/>
            </a:endParaRPr>
          </a:p>
          <a:p>
            <a:r>
              <a:rPr lang="es-MX" sz="1100" b="1" dirty="0">
                <a:latin typeface="Lato"/>
              </a:rPr>
              <a:t>8 Retroalimentación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100" b="0" dirty="0">
                <a:latin typeface="Lato"/>
              </a:rPr>
              <a:t>Verificar los resultados de las decisiones tomadas e implementar ajustes a los modelos, en caso de ser necesario.</a:t>
            </a:r>
          </a:p>
          <a:p>
            <a:endParaRPr lang="es-MX" sz="1100" dirty="0">
              <a:latin typeface="Lato"/>
            </a:endParaRPr>
          </a:p>
        </p:txBody>
      </p:sp>
      <p:sp>
        <p:nvSpPr>
          <p:cNvPr id="72" name="Arrow: Curved Left 71">
            <a:extLst>
              <a:ext uri="{FF2B5EF4-FFF2-40B4-BE49-F238E27FC236}">
                <a16:creationId xmlns:a16="http://schemas.microsoft.com/office/drawing/2014/main" xmlns="" id="{653D62BC-F24D-4F4E-9647-F71646D22001}"/>
              </a:ext>
            </a:extLst>
          </p:cNvPr>
          <p:cNvSpPr/>
          <p:nvPr/>
        </p:nvSpPr>
        <p:spPr>
          <a:xfrm rot="5400000">
            <a:off x="4659589" y="4231746"/>
            <a:ext cx="343609" cy="1032047"/>
          </a:xfrm>
          <a:prstGeom prst="curvedLeftArrow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51" name="Picture 50" descr="Icon&#10;&#10;Description automatically generated">
            <a:extLst>
              <a:ext uri="{FF2B5EF4-FFF2-40B4-BE49-F238E27FC236}">
                <a16:creationId xmlns:a16="http://schemas.microsoft.com/office/drawing/2014/main" xmlns="" id="{E7BA8238-E8A4-4587-9045-116FC317CC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68945" y="3684277"/>
            <a:ext cx="527055" cy="527055"/>
          </a:xfrm>
          <a:prstGeom prst="rect">
            <a:avLst/>
          </a:prstGeom>
        </p:spPr>
      </p:pic>
      <p:pic>
        <p:nvPicPr>
          <p:cNvPr id="62" name="Picture 61" descr="Icon&#10;&#10;Description automatically generated">
            <a:extLst>
              <a:ext uri="{FF2B5EF4-FFF2-40B4-BE49-F238E27FC236}">
                <a16:creationId xmlns:a16="http://schemas.microsoft.com/office/drawing/2014/main" xmlns="" id="{9A6F319E-29A7-4EA8-9022-1AFD063E52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9800" y="2582368"/>
            <a:ext cx="623005" cy="623005"/>
          </a:xfrm>
          <a:prstGeom prst="rect">
            <a:avLst/>
          </a:prstGeom>
        </p:spPr>
      </p:pic>
      <p:pic>
        <p:nvPicPr>
          <p:cNvPr id="66" name="Picture 65" descr="Icon&#10;&#10;Description automatically generated">
            <a:extLst>
              <a:ext uri="{FF2B5EF4-FFF2-40B4-BE49-F238E27FC236}">
                <a16:creationId xmlns:a16="http://schemas.microsoft.com/office/drawing/2014/main" xmlns="" id="{C00AE549-1B28-4998-8CBA-F8D33C6448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5079" y="3627537"/>
            <a:ext cx="565340" cy="565340"/>
          </a:xfrm>
          <a:prstGeom prst="rect">
            <a:avLst/>
          </a:prstGeom>
        </p:spPr>
      </p:pic>
      <p:sp>
        <p:nvSpPr>
          <p:cNvPr id="33" name="Título 4">
            <a:extLst>
              <a:ext uri="{FF2B5EF4-FFF2-40B4-BE49-F238E27FC236}">
                <a16:creationId xmlns:a16="http://schemas.microsoft.com/office/drawing/2014/main" xmlns="" id="{04C3ADE0-19E4-44EA-AB52-040B2C24263C}"/>
              </a:ext>
            </a:extLst>
          </p:cNvPr>
          <p:cNvSpPr txBox="1">
            <a:spLocks/>
          </p:cNvSpPr>
          <p:nvPr/>
        </p:nvSpPr>
        <p:spPr>
          <a:xfrm>
            <a:off x="315035" y="360000"/>
            <a:ext cx="10648589" cy="5380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62626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r>
              <a:rPr lang="es-MX" sz="3000" dirty="0" smtClean="0"/>
              <a:t> </a:t>
            </a:r>
            <a:r>
              <a:rPr lang="es-MX" sz="3000" dirty="0"/>
              <a:t>Campañas data </a:t>
            </a:r>
            <a:r>
              <a:rPr lang="es-MX" sz="3000" dirty="0" err="1"/>
              <a:t>driven</a:t>
            </a:r>
            <a:endParaRPr lang="es-MX" sz="3000" dirty="0"/>
          </a:p>
          <a:p>
            <a:endParaRPr lang="es-MX" sz="3000" dirty="0"/>
          </a:p>
        </p:txBody>
      </p:sp>
      <p:sp>
        <p:nvSpPr>
          <p:cNvPr id="34" name="88 CuadroTexto">
            <a:extLst>
              <a:ext uri="{FF2B5EF4-FFF2-40B4-BE49-F238E27FC236}">
                <a16:creationId xmlns:a16="http://schemas.microsoft.com/office/drawing/2014/main" xmlns="" id="{86CB792C-BE7E-4EA4-A5C9-53B40AEE7B97}"/>
              </a:ext>
            </a:extLst>
          </p:cNvPr>
          <p:cNvSpPr txBox="1"/>
          <p:nvPr/>
        </p:nvSpPr>
        <p:spPr>
          <a:xfrm>
            <a:off x="654058" y="853962"/>
            <a:ext cx="3875379" cy="5208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s-MX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bg2">
                    <a:lumMod val="10000"/>
                  </a:schemeClr>
                </a:solidFill>
                <a:latin typeface="Lato" panose="020F0502020204030203" pitchFamily="34" charset="77"/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rgbClr val="393939"/>
                </a:solidFill>
                <a:latin typeface="Lato" panose="020F0502020204030203" pitchFamily="34" charset="77"/>
              </a:defRPr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rgbClr val="393939"/>
                </a:solidFill>
                <a:latin typeface="Lato" panose="020F0502020204030203" pitchFamily="34" charset="77"/>
              </a:defRPr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rgbClr val="393939"/>
                </a:solidFill>
                <a:latin typeface="Lato" panose="020F0502020204030203" pitchFamily="34" charset="77"/>
              </a:defRPr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rgbClr val="393939"/>
                </a:solidFill>
                <a:latin typeface="Lato" panose="020F0502020204030203" pitchFamily="34" charset="77"/>
              </a:defRPr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es-MX" b="1" dirty="0"/>
              <a:t>Ciclo de vida - </a:t>
            </a:r>
            <a:r>
              <a:rPr lang="es-MX" b="1" dirty="0" err="1"/>
              <a:t>Advanced</a:t>
            </a:r>
            <a:r>
              <a:rPr lang="es-MX" b="1" dirty="0"/>
              <a:t> Analytics</a:t>
            </a:r>
          </a:p>
          <a:p>
            <a:endParaRPr lang="es-MX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AB13634D-9B60-4604-9804-BBE0A55E2336}"/>
              </a:ext>
            </a:extLst>
          </p:cNvPr>
          <p:cNvSpPr txBox="1"/>
          <p:nvPr/>
        </p:nvSpPr>
        <p:spPr>
          <a:xfrm>
            <a:off x="1323252" y="5083666"/>
            <a:ext cx="12605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b="1" dirty="0">
                <a:latin typeface="Lato"/>
              </a:rPr>
              <a:t>2 </a:t>
            </a:r>
            <a:r>
              <a:rPr lang="es-MX" sz="1100" b="1" dirty="0" smtClean="0">
                <a:latin typeface="Lato"/>
              </a:rPr>
              <a:t>Definición de objetivos y alcance</a:t>
            </a:r>
            <a:endParaRPr lang="es-MX" sz="1100" b="1" dirty="0">
              <a:latin typeface="Lato"/>
            </a:endParaRPr>
          </a:p>
          <a:p>
            <a:pPr algn="ctr"/>
            <a:endParaRPr lang="es-MX" sz="1100" b="1" dirty="0"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0384003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8"/>
          <p:cNvSpPr txBox="1"/>
          <p:nvPr/>
        </p:nvSpPr>
        <p:spPr>
          <a:xfrm>
            <a:off x="873700" y="1533867"/>
            <a:ext cx="9558000" cy="8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marL="457189">
              <a:lnSpc>
                <a:spcPct val="115000"/>
              </a:lnSpc>
            </a:pPr>
            <a:endParaRPr sz="1200" dirty="0">
              <a:solidFill>
                <a:srgbClr val="333333"/>
              </a:solidFill>
              <a:latin typeface="Lato" panose="020F0502020204030203" pitchFamily="34" charset="77"/>
              <a:ea typeface="Calibri"/>
              <a:cs typeface="Calibri"/>
              <a:sym typeface="Calibri"/>
            </a:endParaRPr>
          </a:p>
          <a:p>
            <a:pPr marL="143930">
              <a:lnSpc>
                <a:spcPct val="115000"/>
              </a:lnSpc>
              <a:buClr>
                <a:srgbClr val="333333"/>
              </a:buClr>
              <a:buSzPts val="900"/>
            </a:pPr>
            <a:r>
              <a:rPr lang="es" sz="1333" dirty="0">
                <a:latin typeface="Lato" panose="020F0502020204030203" pitchFamily="34" charset="77"/>
                <a:ea typeface="Calibri"/>
                <a:cs typeface="Calibri"/>
                <a:sym typeface="Calibri"/>
              </a:rPr>
              <a:t>La forma de trabajar en esta </a:t>
            </a:r>
            <a:r>
              <a:rPr lang="es" sz="1333" dirty="0" smtClean="0">
                <a:latin typeface="Lato" panose="020F0502020204030203" pitchFamily="34" charset="77"/>
                <a:ea typeface="Calibri"/>
                <a:cs typeface="Calibri"/>
                <a:sym typeface="Calibri"/>
              </a:rPr>
              <a:t>etapa estará </a:t>
            </a:r>
            <a:r>
              <a:rPr lang="es" sz="1333" dirty="0">
                <a:latin typeface="Lato" panose="020F0502020204030203" pitchFamily="34" charset="77"/>
                <a:ea typeface="Calibri"/>
                <a:cs typeface="Calibri"/>
                <a:sym typeface="Calibri"/>
              </a:rPr>
              <a:t>basada en el siguiente cronograma de ejemplo:</a:t>
            </a:r>
            <a:endParaRPr sz="1200" dirty="0">
              <a:solidFill>
                <a:srgbClr val="333333"/>
              </a:solidFill>
              <a:latin typeface="Lato" panose="020F05020202040302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40" name="88 CuadroTexto">
            <a:extLst>
              <a:ext uri="{FF2B5EF4-FFF2-40B4-BE49-F238E27FC236}">
                <a16:creationId xmlns:a16="http://schemas.microsoft.com/office/drawing/2014/main" xmlns="" id="{86CB792C-BE7E-4EA4-A5C9-53B40AEE7B97}"/>
              </a:ext>
            </a:extLst>
          </p:cNvPr>
          <p:cNvSpPr txBox="1"/>
          <p:nvPr/>
        </p:nvSpPr>
        <p:spPr>
          <a:xfrm>
            <a:off x="324000" y="1014820"/>
            <a:ext cx="9543137" cy="5208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s-MX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bg2">
                    <a:lumMod val="10000"/>
                  </a:schemeClr>
                </a:solidFill>
                <a:latin typeface="Lato" panose="020F0502020204030203" pitchFamily="34" charset="77"/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rgbClr val="393939"/>
                </a:solidFill>
                <a:latin typeface="Lato" panose="020F0502020204030203" pitchFamily="34" charset="77"/>
              </a:defRPr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rgbClr val="393939"/>
                </a:solidFill>
                <a:latin typeface="Lato" panose="020F0502020204030203" pitchFamily="34" charset="77"/>
              </a:defRPr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rgbClr val="393939"/>
                </a:solidFill>
                <a:latin typeface="Lato" panose="020F0502020204030203" pitchFamily="34" charset="77"/>
              </a:defRPr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rgbClr val="393939"/>
                </a:solidFill>
                <a:latin typeface="Lato" panose="020F0502020204030203" pitchFamily="34" charset="77"/>
              </a:defRPr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es-ES" b="1" dirty="0">
                <a:solidFill>
                  <a:schemeClr val="tx1"/>
                </a:solidFill>
              </a:rPr>
              <a:t>Acción clave:</a:t>
            </a:r>
            <a:r>
              <a:rPr lang="es-ES" dirty="0">
                <a:solidFill>
                  <a:schemeClr val="tx1"/>
                </a:solidFill>
              </a:rPr>
              <a:t> comience a crear una estrategia de datos para su negocio que satisfaga las necesidades más urgentes de su organización</a:t>
            </a:r>
          </a:p>
        </p:txBody>
      </p:sp>
      <p:sp>
        <p:nvSpPr>
          <p:cNvPr id="41" name="Título 4">
            <a:extLst>
              <a:ext uri="{FF2B5EF4-FFF2-40B4-BE49-F238E27FC236}">
                <a16:creationId xmlns:a16="http://schemas.microsoft.com/office/drawing/2014/main" xmlns="" id="{384D8344-B253-934E-91E8-DE2A84521C86}"/>
              </a:ext>
            </a:extLst>
          </p:cNvPr>
          <p:cNvSpPr txBox="1">
            <a:spLocks/>
          </p:cNvSpPr>
          <p:nvPr/>
        </p:nvSpPr>
        <p:spPr>
          <a:xfrm>
            <a:off x="324000" y="360000"/>
            <a:ext cx="10648589" cy="5380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62626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r>
              <a:rPr lang="es-MX" sz="3200" dirty="0" smtClean="0">
                <a:latin typeface="Montserrat"/>
              </a:rPr>
              <a:t>Primeros pasos</a:t>
            </a:r>
            <a:endParaRPr lang="es-MX" sz="3000" dirty="0"/>
          </a:p>
        </p:txBody>
      </p:sp>
      <p:grpSp>
        <p:nvGrpSpPr>
          <p:cNvPr id="7" name="Group 6"/>
          <p:cNvGrpSpPr/>
          <p:nvPr/>
        </p:nvGrpSpPr>
        <p:grpSpPr>
          <a:xfrm>
            <a:off x="873700" y="3011416"/>
            <a:ext cx="11023025" cy="1914501"/>
            <a:chOff x="190500" y="3011416"/>
            <a:chExt cx="11023025" cy="1914501"/>
          </a:xfrm>
        </p:grpSpPr>
        <p:grpSp>
          <p:nvGrpSpPr>
            <p:cNvPr id="6" name="Group 5"/>
            <p:cNvGrpSpPr/>
            <p:nvPr/>
          </p:nvGrpSpPr>
          <p:grpSpPr>
            <a:xfrm>
              <a:off x="190500" y="3011416"/>
              <a:ext cx="9650102" cy="1914501"/>
              <a:chOff x="190500" y="3011416"/>
              <a:chExt cx="12164916" cy="1914501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1519026" y="3015230"/>
                <a:ext cx="10822877" cy="1910687"/>
                <a:chOff x="2842422" y="2912153"/>
                <a:chExt cx="10822877" cy="1910687"/>
              </a:xfrm>
            </p:grpSpPr>
            <p:sp>
              <p:nvSpPr>
                <p:cNvPr id="783" name="Google Shape;783;p48"/>
                <p:cNvSpPr txBox="1"/>
                <p:nvPr/>
              </p:nvSpPr>
              <p:spPr>
                <a:xfrm>
                  <a:off x="9642573" y="3805379"/>
                  <a:ext cx="1484241" cy="70970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>
                    <a:lnSpc>
                      <a:spcPct val="115000"/>
                    </a:lnSpc>
                    <a:buClr>
                      <a:srgbClr val="000000"/>
                    </a:buClr>
                    <a:buSzPts val="900"/>
                  </a:pPr>
                  <a:r>
                    <a:rPr lang="es-MX" sz="800" b="1" dirty="0" smtClean="0">
                      <a:solidFill>
                        <a:srgbClr val="858585"/>
                      </a:solidFill>
                      <a:latin typeface="Lato" panose="020F0502020204030203" pitchFamily="34" charset="77"/>
                      <a:ea typeface="Calibri"/>
                      <a:cs typeface="Calibri"/>
                      <a:sym typeface="Calibri"/>
                    </a:rPr>
                    <a:t>Evaluación de caso de negocio</a:t>
                  </a:r>
                  <a:endParaRPr sz="800" b="1" dirty="0">
                    <a:solidFill>
                      <a:srgbClr val="858585"/>
                    </a:solidFill>
                    <a:latin typeface="Lato" panose="020F0502020204030203" pitchFamily="34" charset="77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8" name="Google Shape;788;p48"/>
                <p:cNvSpPr txBox="1"/>
                <p:nvPr/>
              </p:nvSpPr>
              <p:spPr>
                <a:xfrm>
                  <a:off x="5826816" y="3798198"/>
                  <a:ext cx="1497582" cy="89540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00" tIns="121900" rIns="121900" bIns="121900" anchor="b" anchorCtr="0">
                  <a:noAutofit/>
                </a:bodyPr>
                <a:lstStyle/>
                <a:p>
                  <a:pPr>
                    <a:lnSpc>
                      <a:spcPct val="115000"/>
                    </a:lnSpc>
                    <a:buClr>
                      <a:srgbClr val="000000"/>
                    </a:buClr>
                    <a:buSzPts val="900"/>
                  </a:pPr>
                  <a:r>
                    <a:rPr lang="es-ES" sz="800" b="1" dirty="0">
                      <a:solidFill>
                        <a:srgbClr val="858585"/>
                      </a:solidFill>
                      <a:latin typeface="Lato" panose="020F0502020204030203" pitchFamily="34" charset="77"/>
                      <a:ea typeface="Calibri"/>
                      <a:cs typeface="Calibri"/>
                      <a:sym typeface="Calibri"/>
                    </a:rPr>
                    <a:t>Definición de los objetivos y el alcance</a:t>
                  </a:r>
                </a:p>
                <a:p>
                  <a:pPr>
                    <a:lnSpc>
                      <a:spcPct val="115000"/>
                    </a:lnSpc>
                    <a:buClr>
                      <a:srgbClr val="000000"/>
                    </a:buClr>
                    <a:buSzPts val="900"/>
                  </a:pPr>
                  <a:endParaRPr sz="800" b="1" dirty="0">
                    <a:solidFill>
                      <a:srgbClr val="858585"/>
                    </a:solidFill>
                    <a:latin typeface="Lato" panose="020F0502020204030203" pitchFamily="34" charset="77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" name="Group 2"/>
                <p:cNvGrpSpPr/>
                <p:nvPr/>
              </p:nvGrpSpPr>
              <p:grpSpPr>
                <a:xfrm>
                  <a:off x="2842422" y="2912153"/>
                  <a:ext cx="8284392" cy="1781454"/>
                  <a:chOff x="48860" y="2691098"/>
                  <a:chExt cx="11327614" cy="2755828"/>
                </a:xfrm>
              </p:grpSpPr>
              <p:cxnSp>
                <p:nvCxnSpPr>
                  <p:cNvPr id="765" name="Google Shape;765;p48"/>
                  <p:cNvCxnSpPr/>
                  <p:nvPr/>
                </p:nvCxnSpPr>
                <p:spPr>
                  <a:xfrm>
                    <a:off x="1733344" y="2852963"/>
                    <a:ext cx="958000" cy="989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1264C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sp>
                <p:nvSpPr>
                  <p:cNvPr id="766" name="Google Shape;766;p48"/>
                  <p:cNvSpPr/>
                  <p:nvPr/>
                </p:nvSpPr>
                <p:spPr>
                  <a:xfrm flipH="1">
                    <a:off x="825945" y="3667880"/>
                    <a:ext cx="1890800" cy="191200"/>
                  </a:xfrm>
                  <a:prstGeom prst="parallelogram">
                    <a:avLst>
                      <a:gd name="adj" fmla="val 96952"/>
                    </a:avLst>
                  </a:prstGeom>
                  <a:solidFill>
                    <a:srgbClr val="1264C3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r>
                      <a:rPr lang="es" sz="800">
                        <a:solidFill>
                          <a:srgbClr val="000000"/>
                        </a:solidFill>
                        <a:latin typeface="Lato" panose="020F0502020204030203" pitchFamily="34" charset="77"/>
                        <a:ea typeface="Arial"/>
                        <a:cs typeface="Arial"/>
                        <a:sym typeface="Arial"/>
                      </a:rPr>
                      <a:t>  </a:t>
                    </a:r>
                    <a:endParaRPr sz="800">
                      <a:solidFill>
                        <a:srgbClr val="000000"/>
                      </a:solidFill>
                      <a:latin typeface="Lato" panose="020F0502020204030203" pitchFamily="34" charset="77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67" name="Google Shape;767;p48"/>
                  <p:cNvSpPr/>
                  <p:nvPr/>
                </p:nvSpPr>
                <p:spPr>
                  <a:xfrm>
                    <a:off x="826492" y="3872973"/>
                    <a:ext cx="1890800" cy="191200"/>
                  </a:xfrm>
                  <a:prstGeom prst="parallelogram">
                    <a:avLst>
                      <a:gd name="adj" fmla="val 96952"/>
                    </a:avLst>
                  </a:prstGeom>
                  <a:solidFill>
                    <a:srgbClr val="1F4E79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000"/>
                    </a:pPr>
                    <a:endParaRPr sz="800">
                      <a:solidFill>
                        <a:srgbClr val="000000"/>
                      </a:solidFill>
                      <a:latin typeface="Lato" panose="020F0502020204030203" pitchFamily="34" charset="77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68" name="Google Shape;768;p48"/>
                  <p:cNvSpPr txBox="1"/>
                  <p:nvPr/>
                </p:nvSpPr>
                <p:spPr>
                  <a:xfrm>
                    <a:off x="743326" y="4064175"/>
                    <a:ext cx="1786278" cy="138274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lnSpc>
                        <a:spcPct val="115000"/>
                      </a:lnSpc>
                      <a:buClr>
                        <a:srgbClr val="000000"/>
                      </a:buClr>
                      <a:buSzPts val="900"/>
                    </a:pPr>
                    <a:r>
                      <a:rPr lang="es" sz="800" b="1" dirty="0">
                        <a:solidFill>
                          <a:srgbClr val="858585"/>
                        </a:solidFill>
                        <a:latin typeface="Lato" panose="020F0502020204030203" pitchFamily="34" charset="77"/>
                        <a:ea typeface="Calibri"/>
                        <a:cs typeface="Calibri"/>
                        <a:sym typeface="Calibri"/>
                      </a:rPr>
                      <a:t>Entendimiento del contexto </a:t>
                    </a:r>
                    <a:r>
                      <a:rPr lang="es" sz="800" b="1" dirty="0" smtClean="0">
                        <a:solidFill>
                          <a:srgbClr val="858585"/>
                        </a:solidFill>
                        <a:latin typeface="Lato" panose="020F0502020204030203" pitchFamily="34" charset="77"/>
                        <a:ea typeface="Calibri"/>
                        <a:cs typeface="Calibri"/>
                        <a:sym typeface="Calibri"/>
                      </a:rPr>
                      <a:t>y research del estado del arte</a:t>
                    </a:r>
                    <a:endParaRPr lang="es" sz="800" b="1" dirty="0">
                      <a:solidFill>
                        <a:srgbClr val="858585"/>
                      </a:solidFill>
                      <a:latin typeface="Lato" panose="020F0502020204030203" pitchFamily="34" charset="77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9" name="Google Shape;769;p48"/>
                  <p:cNvSpPr txBox="1"/>
                  <p:nvPr/>
                </p:nvSpPr>
                <p:spPr>
                  <a:xfrm>
                    <a:off x="48860" y="2691100"/>
                    <a:ext cx="1812872" cy="31569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t" anchorCtr="0">
                    <a:noAutofit/>
                  </a:bodyPr>
                  <a:lstStyle/>
                  <a:p>
                    <a:pPr algn="r">
                      <a:lnSpc>
                        <a:spcPct val="115000"/>
                      </a:lnSpc>
                      <a:spcAft>
                        <a:spcPts val="2133"/>
                      </a:spcAft>
                      <a:buClr>
                        <a:srgbClr val="000000"/>
                      </a:buClr>
                      <a:buSzPts val="1000"/>
                    </a:pPr>
                    <a:r>
                      <a:rPr lang="es" sz="800" dirty="0">
                        <a:solidFill>
                          <a:srgbClr val="1264C3"/>
                        </a:solidFill>
                        <a:latin typeface="Lato" panose="020F0502020204030203" pitchFamily="34" charset="77"/>
                        <a:ea typeface="Calibri"/>
                        <a:cs typeface="Calibri"/>
                        <a:sym typeface="Calibri"/>
                      </a:rPr>
                      <a:t>Semana </a:t>
                    </a:r>
                    <a:r>
                      <a:rPr lang="es" sz="800" dirty="0" smtClean="0">
                        <a:solidFill>
                          <a:srgbClr val="1264C3"/>
                        </a:solidFill>
                        <a:latin typeface="Lato" panose="020F0502020204030203" pitchFamily="34" charset="77"/>
                        <a:ea typeface="Calibri"/>
                        <a:cs typeface="Calibri"/>
                        <a:sym typeface="Calibri"/>
                      </a:rPr>
                      <a:t>5</a:t>
                    </a:r>
                    <a:endParaRPr sz="800" dirty="0">
                      <a:solidFill>
                        <a:srgbClr val="1264C3"/>
                      </a:solidFill>
                      <a:latin typeface="Lato" panose="020F0502020204030203" pitchFamily="34" charset="77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770" name="Google Shape;770;p48"/>
                  <p:cNvCxnSpPr/>
                  <p:nvPr/>
                </p:nvCxnSpPr>
                <p:spPr>
                  <a:xfrm>
                    <a:off x="6923001" y="2850555"/>
                    <a:ext cx="958000" cy="989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C2C2C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sp>
                <p:nvSpPr>
                  <p:cNvPr id="771" name="Google Shape;771;p48"/>
                  <p:cNvSpPr/>
                  <p:nvPr/>
                </p:nvSpPr>
                <p:spPr>
                  <a:xfrm flipH="1">
                    <a:off x="6015604" y="3665473"/>
                    <a:ext cx="1890800" cy="191200"/>
                  </a:xfrm>
                  <a:prstGeom prst="parallelogram">
                    <a:avLst>
                      <a:gd name="adj" fmla="val 96952"/>
                    </a:avLst>
                  </a:prstGeom>
                  <a:solidFill>
                    <a:srgbClr val="C2C2C2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r>
                      <a:rPr lang="es" sz="8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  </a:t>
                    </a:r>
                    <a:endParaRPr sz="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72" name="Google Shape;772;p48"/>
                  <p:cNvSpPr/>
                  <p:nvPr/>
                </p:nvSpPr>
                <p:spPr>
                  <a:xfrm>
                    <a:off x="6016151" y="3870567"/>
                    <a:ext cx="1890800" cy="191200"/>
                  </a:xfrm>
                  <a:prstGeom prst="parallelogram">
                    <a:avLst>
                      <a:gd name="adj" fmla="val 96952"/>
                    </a:avLst>
                  </a:prstGeom>
                  <a:solidFill>
                    <a:srgbClr val="858585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000"/>
                    </a:pPr>
                    <a:endParaRPr sz="800">
                      <a:solidFill>
                        <a:srgbClr val="000000"/>
                      </a:solidFill>
                      <a:latin typeface="Lato" panose="020F0502020204030203" pitchFamily="34" charset="77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73" name="Google Shape;773;p48"/>
                  <p:cNvSpPr txBox="1"/>
                  <p:nvPr/>
                </p:nvSpPr>
                <p:spPr>
                  <a:xfrm>
                    <a:off x="6141345" y="4064175"/>
                    <a:ext cx="1642800" cy="138275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lnSpc>
                        <a:spcPct val="115000"/>
                      </a:lnSpc>
                      <a:buClr>
                        <a:srgbClr val="000000"/>
                      </a:buClr>
                      <a:buSzPts val="900"/>
                    </a:pPr>
                    <a:r>
                      <a:rPr lang="es" sz="800" b="1" dirty="0">
                        <a:solidFill>
                          <a:srgbClr val="858585"/>
                        </a:solidFill>
                        <a:latin typeface="Lato" panose="020F0502020204030203" pitchFamily="34" charset="77"/>
                        <a:ea typeface="Calibri"/>
                        <a:cs typeface="Calibri"/>
                        <a:sym typeface="Calibri"/>
                      </a:rPr>
                      <a:t>Estrategía de solución</a:t>
                    </a:r>
                  </a:p>
                </p:txBody>
              </p:sp>
              <p:sp>
                <p:nvSpPr>
                  <p:cNvPr id="774" name="Google Shape;774;p48"/>
                  <p:cNvSpPr txBox="1"/>
                  <p:nvPr/>
                </p:nvSpPr>
                <p:spPr>
                  <a:xfrm>
                    <a:off x="5231863" y="2691100"/>
                    <a:ext cx="1750194" cy="3215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t" anchorCtr="0">
                    <a:noAutofit/>
                  </a:bodyPr>
                  <a:lstStyle/>
                  <a:p>
                    <a:pPr algn="r">
                      <a:lnSpc>
                        <a:spcPct val="115000"/>
                      </a:lnSpc>
                      <a:spcAft>
                        <a:spcPts val="2133"/>
                      </a:spcAft>
                      <a:buClr>
                        <a:srgbClr val="000000"/>
                      </a:buClr>
                      <a:buSzPts val="1000"/>
                    </a:pPr>
                    <a:r>
                      <a:rPr lang="es" sz="800" dirty="0">
                        <a:solidFill>
                          <a:srgbClr val="858585"/>
                        </a:solidFill>
                        <a:latin typeface="Lato" panose="020F0502020204030203" pitchFamily="34" charset="77"/>
                        <a:ea typeface="Calibri"/>
                        <a:cs typeface="Calibri"/>
                        <a:sym typeface="Calibri"/>
                      </a:rPr>
                      <a:t>Semana 9</a:t>
                    </a:r>
                    <a:r>
                      <a:rPr lang="es" sz="800" dirty="0" smtClean="0">
                        <a:solidFill>
                          <a:srgbClr val="858585"/>
                        </a:solidFill>
                        <a:latin typeface="Lato" panose="020F0502020204030203" pitchFamily="34" charset="77"/>
                        <a:ea typeface="Calibri"/>
                        <a:cs typeface="Calibri"/>
                        <a:sym typeface="Calibri"/>
                      </a:rPr>
                      <a:t> </a:t>
                    </a:r>
                    <a:endParaRPr sz="800" dirty="0">
                      <a:solidFill>
                        <a:srgbClr val="858585"/>
                      </a:solidFill>
                      <a:latin typeface="Lato" panose="020F0502020204030203" pitchFamily="34" charset="77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775" name="Google Shape;775;p48"/>
                  <p:cNvCxnSpPr/>
                  <p:nvPr/>
                </p:nvCxnSpPr>
                <p:spPr>
                  <a:xfrm>
                    <a:off x="8652417" y="2850555"/>
                    <a:ext cx="958000" cy="989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C2C2C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sp>
                <p:nvSpPr>
                  <p:cNvPr id="776" name="Google Shape;776;p48"/>
                  <p:cNvSpPr/>
                  <p:nvPr/>
                </p:nvSpPr>
                <p:spPr>
                  <a:xfrm flipH="1">
                    <a:off x="7745020" y="3665473"/>
                    <a:ext cx="1890800" cy="191200"/>
                  </a:xfrm>
                  <a:prstGeom prst="parallelogram">
                    <a:avLst>
                      <a:gd name="adj" fmla="val 96952"/>
                    </a:avLst>
                  </a:prstGeom>
                  <a:solidFill>
                    <a:srgbClr val="C2C2C2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r>
                      <a:rPr lang="es" sz="8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  </a:t>
                    </a:r>
                    <a:endParaRPr sz="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77" name="Google Shape;777;p48"/>
                  <p:cNvSpPr/>
                  <p:nvPr/>
                </p:nvSpPr>
                <p:spPr>
                  <a:xfrm>
                    <a:off x="7755984" y="3870567"/>
                    <a:ext cx="1890800" cy="191200"/>
                  </a:xfrm>
                  <a:prstGeom prst="parallelogram">
                    <a:avLst>
                      <a:gd name="adj" fmla="val 96952"/>
                    </a:avLst>
                  </a:prstGeom>
                  <a:solidFill>
                    <a:srgbClr val="858585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000"/>
                    </a:pPr>
                    <a:endParaRPr sz="800">
                      <a:solidFill>
                        <a:srgbClr val="000000"/>
                      </a:solidFill>
                      <a:latin typeface="Lato" panose="020F0502020204030203" pitchFamily="34" charset="77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78" name="Google Shape;778;p48"/>
                  <p:cNvSpPr txBox="1"/>
                  <p:nvPr/>
                </p:nvSpPr>
                <p:spPr>
                  <a:xfrm>
                    <a:off x="7892972" y="4061768"/>
                    <a:ext cx="1556400" cy="12612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lnSpc>
                        <a:spcPct val="115000"/>
                      </a:lnSpc>
                      <a:buClr>
                        <a:srgbClr val="000000"/>
                      </a:buClr>
                      <a:buSzPts val="900"/>
                    </a:pPr>
                    <a:r>
                      <a:rPr lang="es" sz="800" b="1" dirty="0" smtClean="0">
                        <a:solidFill>
                          <a:srgbClr val="858585"/>
                        </a:solidFill>
                        <a:latin typeface="Lato" panose="020F0502020204030203" pitchFamily="34" charset="77"/>
                        <a:ea typeface="Calibri"/>
                        <a:cs typeface="Calibri"/>
                        <a:sym typeface="Calibri"/>
                      </a:rPr>
                      <a:t>Construcción MVP</a:t>
                    </a:r>
                  </a:p>
                  <a:p>
                    <a:pPr>
                      <a:lnSpc>
                        <a:spcPct val="115000"/>
                      </a:lnSpc>
                      <a:buClr>
                        <a:srgbClr val="000000"/>
                      </a:buClr>
                      <a:buSzPts val="900"/>
                    </a:pPr>
                    <a:endParaRPr sz="800" b="1" dirty="0">
                      <a:solidFill>
                        <a:srgbClr val="858585"/>
                      </a:solidFill>
                      <a:latin typeface="Lato" panose="020F0502020204030203" pitchFamily="34" charset="77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9" name="Google Shape;779;p48"/>
                  <p:cNvSpPr txBox="1"/>
                  <p:nvPr/>
                </p:nvSpPr>
                <p:spPr>
                  <a:xfrm>
                    <a:off x="6962745" y="2692163"/>
                    <a:ext cx="1689672" cy="3215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t" anchorCtr="0">
                    <a:noAutofit/>
                  </a:bodyPr>
                  <a:lstStyle/>
                  <a:p>
                    <a:pPr algn="r">
                      <a:lnSpc>
                        <a:spcPct val="115000"/>
                      </a:lnSpc>
                      <a:spcAft>
                        <a:spcPts val="2133"/>
                      </a:spcAft>
                      <a:buClr>
                        <a:srgbClr val="000000"/>
                      </a:buClr>
                      <a:buSzPts val="1000"/>
                    </a:pPr>
                    <a:r>
                      <a:rPr lang="es" sz="800" dirty="0">
                        <a:solidFill>
                          <a:srgbClr val="858585"/>
                        </a:solidFill>
                        <a:latin typeface="Lato" panose="020F0502020204030203" pitchFamily="34" charset="77"/>
                        <a:ea typeface="Calibri"/>
                        <a:cs typeface="Calibri"/>
                        <a:sym typeface="Calibri"/>
                      </a:rPr>
                      <a:t>Semana </a:t>
                    </a:r>
                    <a:r>
                      <a:rPr lang="es" sz="800" dirty="0" smtClean="0">
                        <a:solidFill>
                          <a:srgbClr val="858585"/>
                        </a:solidFill>
                        <a:latin typeface="Lato" panose="020F0502020204030203" pitchFamily="34" charset="77"/>
                        <a:ea typeface="Calibri"/>
                        <a:cs typeface="Calibri"/>
                        <a:sym typeface="Calibri"/>
                      </a:rPr>
                      <a:t>10-12</a:t>
                    </a:r>
                    <a:endParaRPr sz="800" dirty="0">
                      <a:solidFill>
                        <a:srgbClr val="858585"/>
                      </a:solidFill>
                      <a:latin typeface="Lato" panose="020F0502020204030203" pitchFamily="34" charset="77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780" name="Google Shape;780;p48"/>
                  <p:cNvCxnSpPr/>
                  <p:nvPr/>
                </p:nvCxnSpPr>
                <p:spPr>
                  <a:xfrm>
                    <a:off x="10382107" y="2850555"/>
                    <a:ext cx="958000" cy="989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C2C2C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sp>
                <p:nvSpPr>
                  <p:cNvPr id="781" name="Google Shape;781;p48"/>
                  <p:cNvSpPr/>
                  <p:nvPr/>
                </p:nvSpPr>
                <p:spPr>
                  <a:xfrm flipH="1">
                    <a:off x="9474709" y="3665473"/>
                    <a:ext cx="1890800" cy="191200"/>
                  </a:xfrm>
                  <a:prstGeom prst="parallelogram">
                    <a:avLst>
                      <a:gd name="adj" fmla="val 96952"/>
                    </a:avLst>
                  </a:prstGeom>
                  <a:solidFill>
                    <a:srgbClr val="C2C2C2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r>
                      <a:rPr lang="es" sz="8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  </a:t>
                    </a:r>
                    <a:endParaRPr sz="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82" name="Google Shape;782;p48"/>
                  <p:cNvSpPr/>
                  <p:nvPr/>
                </p:nvSpPr>
                <p:spPr>
                  <a:xfrm>
                    <a:off x="9485674" y="3870567"/>
                    <a:ext cx="1890800" cy="191200"/>
                  </a:xfrm>
                  <a:prstGeom prst="parallelogram">
                    <a:avLst>
                      <a:gd name="adj" fmla="val 96952"/>
                    </a:avLst>
                  </a:prstGeom>
                  <a:solidFill>
                    <a:srgbClr val="858585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000"/>
                    </a:pPr>
                    <a:endParaRPr sz="800">
                      <a:solidFill>
                        <a:srgbClr val="000000"/>
                      </a:solidFill>
                      <a:latin typeface="Lato" panose="020F0502020204030203" pitchFamily="34" charset="77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84" name="Google Shape;784;p48"/>
                  <p:cNvSpPr txBox="1"/>
                  <p:nvPr/>
                </p:nvSpPr>
                <p:spPr>
                  <a:xfrm>
                    <a:off x="8652419" y="2691100"/>
                    <a:ext cx="1788752" cy="31569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t" anchorCtr="0">
                    <a:noAutofit/>
                  </a:bodyPr>
                  <a:lstStyle/>
                  <a:p>
                    <a:pPr algn="r">
                      <a:lnSpc>
                        <a:spcPct val="115000"/>
                      </a:lnSpc>
                      <a:spcAft>
                        <a:spcPts val="2133"/>
                      </a:spcAft>
                      <a:buClr>
                        <a:srgbClr val="000000"/>
                      </a:buClr>
                      <a:buSzPts val="1000"/>
                    </a:pPr>
                    <a:r>
                      <a:rPr lang="es" sz="800" dirty="0">
                        <a:solidFill>
                          <a:srgbClr val="858585"/>
                        </a:solidFill>
                        <a:latin typeface="Lato" panose="020F0502020204030203" pitchFamily="34" charset="77"/>
                        <a:ea typeface="Calibri"/>
                        <a:cs typeface="Calibri"/>
                        <a:sym typeface="Calibri"/>
                      </a:rPr>
                      <a:t>Semana </a:t>
                    </a:r>
                    <a:r>
                      <a:rPr lang="es" sz="800" dirty="0" smtClean="0">
                        <a:solidFill>
                          <a:srgbClr val="858585"/>
                        </a:solidFill>
                        <a:latin typeface="Lato" panose="020F0502020204030203" pitchFamily="34" charset="77"/>
                        <a:ea typeface="Calibri"/>
                        <a:cs typeface="Calibri"/>
                        <a:sym typeface="Calibri"/>
                      </a:rPr>
                      <a:t>13</a:t>
                    </a:r>
                    <a:endParaRPr sz="800" dirty="0">
                      <a:solidFill>
                        <a:srgbClr val="858585"/>
                      </a:solidFill>
                      <a:latin typeface="Lato" panose="020F0502020204030203" pitchFamily="34" charset="77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785" name="Google Shape;785;p48"/>
                  <p:cNvCxnSpPr/>
                  <p:nvPr/>
                </p:nvCxnSpPr>
                <p:spPr>
                  <a:xfrm>
                    <a:off x="3463908" y="2850555"/>
                    <a:ext cx="958000" cy="989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C2C2C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sp>
                <p:nvSpPr>
                  <p:cNvPr id="786" name="Google Shape;786;p48"/>
                  <p:cNvSpPr/>
                  <p:nvPr/>
                </p:nvSpPr>
                <p:spPr>
                  <a:xfrm flipH="1">
                    <a:off x="2556511" y="3665473"/>
                    <a:ext cx="1890800" cy="191200"/>
                  </a:xfrm>
                  <a:prstGeom prst="parallelogram">
                    <a:avLst>
                      <a:gd name="adj" fmla="val 96952"/>
                    </a:avLst>
                  </a:prstGeom>
                  <a:solidFill>
                    <a:srgbClr val="C2C2C2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r>
                      <a:rPr lang="es" sz="8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  </a:t>
                    </a:r>
                    <a:endParaRPr sz="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87" name="Google Shape;787;p48"/>
                  <p:cNvSpPr/>
                  <p:nvPr/>
                </p:nvSpPr>
                <p:spPr>
                  <a:xfrm>
                    <a:off x="2557057" y="3870567"/>
                    <a:ext cx="1890800" cy="191200"/>
                  </a:xfrm>
                  <a:prstGeom prst="parallelogram">
                    <a:avLst>
                      <a:gd name="adj" fmla="val 96952"/>
                    </a:avLst>
                  </a:prstGeom>
                  <a:solidFill>
                    <a:srgbClr val="858585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000"/>
                    </a:pPr>
                    <a:endParaRPr sz="800">
                      <a:solidFill>
                        <a:srgbClr val="000000"/>
                      </a:solidFill>
                      <a:latin typeface="Lato" panose="020F0502020204030203" pitchFamily="34" charset="77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89" name="Google Shape;789;p48"/>
                  <p:cNvSpPr txBox="1"/>
                  <p:nvPr/>
                </p:nvSpPr>
                <p:spPr>
                  <a:xfrm>
                    <a:off x="1771891" y="2691098"/>
                    <a:ext cx="1754757" cy="32266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t" anchorCtr="0">
                    <a:noAutofit/>
                  </a:bodyPr>
                  <a:lstStyle/>
                  <a:p>
                    <a:pPr algn="r">
                      <a:lnSpc>
                        <a:spcPct val="115000"/>
                      </a:lnSpc>
                      <a:spcAft>
                        <a:spcPts val="2133"/>
                      </a:spcAft>
                      <a:buClr>
                        <a:srgbClr val="000000"/>
                      </a:buClr>
                      <a:buSzPts val="1000"/>
                    </a:pPr>
                    <a:r>
                      <a:rPr lang="es" sz="800" dirty="0">
                        <a:solidFill>
                          <a:srgbClr val="858585"/>
                        </a:solidFill>
                        <a:latin typeface="Lato" panose="020F0502020204030203" pitchFamily="34" charset="77"/>
                        <a:ea typeface="Calibri"/>
                        <a:cs typeface="Calibri"/>
                        <a:sym typeface="Calibri"/>
                      </a:rPr>
                      <a:t>Semana </a:t>
                    </a:r>
                    <a:r>
                      <a:rPr lang="es" sz="800" dirty="0" smtClean="0">
                        <a:solidFill>
                          <a:srgbClr val="858585"/>
                        </a:solidFill>
                        <a:latin typeface="Lato" panose="020F0502020204030203" pitchFamily="34" charset="77"/>
                        <a:ea typeface="Calibri"/>
                        <a:cs typeface="Calibri"/>
                        <a:sym typeface="Calibri"/>
                      </a:rPr>
                      <a:t>6</a:t>
                    </a:r>
                    <a:endParaRPr sz="800" dirty="0">
                      <a:solidFill>
                        <a:srgbClr val="858585"/>
                      </a:solidFill>
                      <a:latin typeface="Lato" panose="020F0502020204030203" pitchFamily="34" charset="77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790" name="Google Shape;790;p48"/>
                  <p:cNvCxnSpPr/>
                  <p:nvPr/>
                </p:nvCxnSpPr>
                <p:spPr>
                  <a:xfrm>
                    <a:off x="5193313" y="2850555"/>
                    <a:ext cx="958000" cy="989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C2C2C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sp>
                <p:nvSpPr>
                  <p:cNvPr id="791" name="Google Shape;791;p48"/>
                  <p:cNvSpPr/>
                  <p:nvPr/>
                </p:nvSpPr>
                <p:spPr>
                  <a:xfrm flipH="1">
                    <a:off x="4285916" y="3665473"/>
                    <a:ext cx="1890800" cy="191200"/>
                  </a:xfrm>
                  <a:prstGeom prst="parallelogram">
                    <a:avLst>
                      <a:gd name="adj" fmla="val 96952"/>
                    </a:avLst>
                  </a:prstGeom>
                  <a:solidFill>
                    <a:srgbClr val="C2C2C2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r>
                      <a:rPr lang="es" sz="8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  </a:t>
                    </a:r>
                    <a:endParaRPr sz="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92" name="Google Shape;792;p48"/>
                  <p:cNvSpPr/>
                  <p:nvPr/>
                </p:nvSpPr>
                <p:spPr>
                  <a:xfrm>
                    <a:off x="4286463" y="3870567"/>
                    <a:ext cx="1890800" cy="191200"/>
                  </a:xfrm>
                  <a:prstGeom prst="parallelogram">
                    <a:avLst>
                      <a:gd name="adj" fmla="val 96952"/>
                    </a:avLst>
                  </a:prstGeom>
                  <a:solidFill>
                    <a:srgbClr val="858585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000"/>
                    </a:pPr>
                    <a:endParaRPr sz="800">
                      <a:solidFill>
                        <a:srgbClr val="000000"/>
                      </a:solidFill>
                      <a:latin typeface="Lato" panose="020F0502020204030203" pitchFamily="34" charset="77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93" name="Google Shape;793;p48"/>
                  <p:cNvSpPr txBox="1"/>
                  <p:nvPr/>
                </p:nvSpPr>
                <p:spPr>
                  <a:xfrm>
                    <a:off x="3463907" y="2691100"/>
                    <a:ext cx="1729407" cy="31569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t" anchorCtr="0">
                    <a:noAutofit/>
                  </a:bodyPr>
                  <a:lstStyle/>
                  <a:p>
                    <a:pPr algn="r">
                      <a:lnSpc>
                        <a:spcPct val="115000"/>
                      </a:lnSpc>
                      <a:spcAft>
                        <a:spcPts val="2133"/>
                      </a:spcAft>
                      <a:buClr>
                        <a:srgbClr val="000000"/>
                      </a:buClr>
                      <a:buSzPts val="1000"/>
                    </a:pPr>
                    <a:r>
                      <a:rPr lang="es" sz="800" dirty="0">
                        <a:solidFill>
                          <a:srgbClr val="858585"/>
                        </a:solidFill>
                        <a:latin typeface="Lato" panose="020F0502020204030203" pitchFamily="34" charset="77"/>
                        <a:ea typeface="Calibri"/>
                        <a:cs typeface="Calibri"/>
                        <a:sym typeface="Calibri"/>
                      </a:rPr>
                      <a:t>Semana </a:t>
                    </a:r>
                    <a:r>
                      <a:rPr lang="es" sz="800" dirty="0" smtClean="0">
                        <a:solidFill>
                          <a:srgbClr val="858585"/>
                        </a:solidFill>
                        <a:latin typeface="Lato" panose="020F0502020204030203" pitchFamily="34" charset="77"/>
                        <a:ea typeface="Calibri"/>
                        <a:cs typeface="Calibri"/>
                        <a:sym typeface="Calibri"/>
                      </a:rPr>
                      <a:t>7-8</a:t>
                    </a:r>
                    <a:endParaRPr sz="800" dirty="0">
                      <a:solidFill>
                        <a:srgbClr val="858585"/>
                      </a:solidFill>
                      <a:latin typeface="Lato" panose="020F0502020204030203" pitchFamily="34" charset="77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794" name="Google Shape;794;p48"/>
                <p:cNvSpPr txBox="1"/>
                <p:nvPr/>
              </p:nvSpPr>
              <p:spPr>
                <a:xfrm>
                  <a:off x="4630476" y="3798199"/>
                  <a:ext cx="1310415" cy="709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00" tIns="121900" rIns="121900" bIns="121900" anchor="b" anchorCtr="0">
                  <a:noAutofit/>
                </a:bodyPr>
                <a:lstStyle/>
                <a:p>
                  <a:pPr>
                    <a:lnSpc>
                      <a:spcPct val="115000"/>
                    </a:lnSpc>
                    <a:buClr>
                      <a:srgbClr val="000000"/>
                    </a:buClr>
                    <a:buSzPts val="900"/>
                  </a:pPr>
                  <a:r>
                    <a:rPr lang="es-ES" sz="800" b="1" dirty="0">
                      <a:solidFill>
                        <a:srgbClr val="858585"/>
                      </a:solidFill>
                      <a:latin typeface="Lato" panose="020F0502020204030203" pitchFamily="34" charset="77"/>
                      <a:ea typeface="Calibri"/>
                      <a:cs typeface="Calibri"/>
                      <a:sym typeface="Calibri"/>
                    </a:rPr>
                    <a:t>Adquisición y entendimiento de datos</a:t>
                  </a:r>
                </a:p>
              </p:txBody>
            </p:sp>
            <p:sp>
              <p:nvSpPr>
                <p:cNvPr id="42" name="Google Shape;366;p25"/>
                <p:cNvSpPr/>
                <p:nvPr/>
              </p:nvSpPr>
              <p:spPr>
                <a:xfrm>
                  <a:off x="4793966" y="4507898"/>
                  <a:ext cx="8871333" cy="314941"/>
                </a:xfrm>
                <a:prstGeom prst="rect">
                  <a:avLst/>
                </a:prstGeom>
                <a:solidFill>
                  <a:srgbClr val="005CFF"/>
                </a:solidFill>
                <a:ln w="12700" cap="flat">
                  <a:solidFill>
                    <a:schemeClr val="bg1">
                      <a:lumMod val="85000"/>
                    </a:schemeClr>
                  </a:solidFill>
                  <a:miter lim="400000"/>
                </a:ln>
                <a:effectLst/>
              </p:spPr>
              <p:txBody>
                <a:bodyPr wrap="square" lIns="22860" tIns="22860" rIns="22860" bIns="22860" numCol="1" anchor="ctr">
                  <a:noAutofit/>
                </a:bodyPr>
                <a:lstStyle/>
                <a:p>
                  <a:pPr algn="ctr">
                    <a:defRPr>
                      <a:latin typeface="+mn-lt"/>
                      <a:ea typeface="+mn-ea"/>
                      <a:cs typeface="+mn-cs"/>
                      <a:sym typeface="Arial"/>
                    </a:defRPr>
                  </a:pPr>
                  <a:endParaRPr lang="es-ES" sz="900" dirty="0">
                    <a:solidFill>
                      <a:schemeClr val="bg2"/>
                    </a:solidFill>
                    <a:latin typeface="Lato Regular"/>
                  </a:endParaRPr>
                </a:p>
              </p:txBody>
            </p:sp>
            <p:sp>
              <p:nvSpPr>
                <p:cNvPr id="43" name="Google Shape;367;p25"/>
                <p:cNvSpPr txBox="1"/>
                <p:nvPr/>
              </p:nvSpPr>
              <p:spPr>
                <a:xfrm>
                  <a:off x="6492907" y="4515080"/>
                  <a:ext cx="2238479" cy="3077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2" tIns="45712" rIns="45712" bIns="45712" numCol="1" anchor="t">
                  <a:spAutoFit/>
                </a:bodyPr>
                <a:lstStyle>
                  <a:lvl1pPr algn="ctr">
                    <a:defRPr sz="2800" b="1"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r>
                    <a:rPr lang="es-ES" sz="1400" dirty="0">
                      <a:solidFill>
                        <a:schemeClr val="bg2"/>
                      </a:solidFill>
                      <a:latin typeface="Lato Regular"/>
                    </a:rPr>
                    <a:t>Control y Monitoreo</a:t>
                  </a:r>
                </a:p>
              </p:txBody>
            </p:sp>
          </p:grpSp>
          <p:cxnSp>
            <p:nvCxnSpPr>
              <p:cNvPr id="44" name="Google Shape;780;p48"/>
              <p:cNvCxnSpPr/>
              <p:nvPr/>
            </p:nvCxnSpPr>
            <p:spPr>
              <a:xfrm>
                <a:off x="10327308" y="3114493"/>
                <a:ext cx="700628" cy="63945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2C2C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" name="Google Shape;781;p48"/>
              <p:cNvSpPr/>
              <p:nvPr/>
            </p:nvSpPr>
            <p:spPr>
              <a:xfrm flipH="1">
                <a:off x="9688929" y="3643662"/>
                <a:ext cx="1382827" cy="123598"/>
              </a:xfrm>
              <a:prstGeom prst="parallelogram">
                <a:avLst>
                  <a:gd name="adj" fmla="val 96952"/>
                </a:avLst>
              </a:prstGeom>
              <a:solidFill>
                <a:srgbClr val="C2C2C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400"/>
                </a:pPr>
                <a:r>
                  <a:rPr lang="es" sz="80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 </a:t>
                </a:r>
                <a:endParaRPr sz="8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782;p48"/>
              <p:cNvSpPr/>
              <p:nvPr/>
            </p:nvSpPr>
            <p:spPr>
              <a:xfrm>
                <a:off x="9689804" y="3776719"/>
                <a:ext cx="1382827" cy="123598"/>
              </a:xfrm>
              <a:prstGeom prst="parallelogram">
                <a:avLst>
                  <a:gd name="adj" fmla="val 96952"/>
                </a:avLst>
              </a:pr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000"/>
                </a:pPr>
                <a:endParaRPr sz="800">
                  <a:solidFill>
                    <a:srgbClr val="000000"/>
                  </a:solidFill>
                  <a:latin typeface="Lato" panose="020F0502020204030203" pitchFamily="34" charset="77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784;p48"/>
              <p:cNvSpPr txBox="1"/>
              <p:nvPr/>
            </p:nvSpPr>
            <p:spPr>
              <a:xfrm>
                <a:off x="9119390" y="3011416"/>
                <a:ext cx="1251111" cy="2078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r">
                  <a:lnSpc>
                    <a:spcPct val="115000"/>
                  </a:lnSpc>
                  <a:spcAft>
                    <a:spcPts val="2133"/>
                  </a:spcAft>
                  <a:buClr>
                    <a:srgbClr val="000000"/>
                  </a:buClr>
                  <a:buSzPts val="1000"/>
                </a:pPr>
                <a:r>
                  <a:rPr lang="es" sz="800" dirty="0">
                    <a:solidFill>
                      <a:srgbClr val="858585"/>
                    </a:solidFill>
                    <a:latin typeface="Lato" panose="020F0502020204030203" pitchFamily="34" charset="77"/>
                    <a:ea typeface="Calibri"/>
                    <a:cs typeface="Calibri"/>
                    <a:sym typeface="Calibri"/>
                  </a:rPr>
                  <a:t>Semana </a:t>
                </a:r>
                <a:r>
                  <a:rPr lang="es" sz="800" dirty="0" smtClean="0">
                    <a:solidFill>
                      <a:srgbClr val="858585"/>
                    </a:solidFill>
                    <a:latin typeface="Lato" panose="020F0502020204030203" pitchFamily="34" charset="77"/>
                    <a:ea typeface="Calibri"/>
                    <a:cs typeface="Calibri"/>
                    <a:sym typeface="Calibri"/>
                  </a:rPr>
                  <a:t>14</a:t>
                </a:r>
                <a:endParaRPr sz="800" dirty="0">
                  <a:solidFill>
                    <a:srgbClr val="858585"/>
                  </a:solidFill>
                  <a:latin typeface="Lato" panose="020F0502020204030203" pitchFamily="34" charset="77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8" name="Google Shape;780;p48"/>
              <p:cNvCxnSpPr/>
              <p:nvPr/>
            </p:nvCxnSpPr>
            <p:spPr>
              <a:xfrm>
                <a:off x="1475834" y="3116257"/>
                <a:ext cx="700628" cy="63945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2C2C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5" name="Group 4"/>
              <p:cNvGrpSpPr/>
              <p:nvPr/>
            </p:nvGrpSpPr>
            <p:grpSpPr>
              <a:xfrm>
                <a:off x="190500" y="3643045"/>
                <a:ext cx="2004939" cy="256178"/>
                <a:chOff x="812213" y="3643045"/>
                <a:chExt cx="1383226" cy="256178"/>
              </a:xfrm>
            </p:grpSpPr>
            <p:sp>
              <p:nvSpPr>
                <p:cNvPr id="49" name="Google Shape;781;p48"/>
                <p:cNvSpPr/>
                <p:nvPr/>
              </p:nvSpPr>
              <p:spPr>
                <a:xfrm flipH="1">
                  <a:off x="812213" y="3643045"/>
                  <a:ext cx="1382827" cy="123598"/>
                </a:xfrm>
                <a:prstGeom prst="parallelogram">
                  <a:avLst>
                    <a:gd name="adj" fmla="val 96952"/>
                  </a:avLst>
                </a:prstGeom>
                <a:solidFill>
                  <a:srgbClr val="C2C2C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400"/>
                  </a:pPr>
                  <a:r>
                    <a:rPr lang="es" sz="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 </a:t>
                  </a:r>
                  <a:endParaRPr sz="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" name="Google Shape;782;p48"/>
                <p:cNvSpPr/>
                <p:nvPr/>
              </p:nvSpPr>
              <p:spPr>
                <a:xfrm>
                  <a:off x="812612" y="3775625"/>
                  <a:ext cx="1382827" cy="123598"/>
                </a:xfrm>
                <a:prstGeom prst="parallelogram">
                  <a:avLst>
                    <a:gd name="adj" fmla="val 96952"/>
                  </a:avLst>
                </a:prstGeom>
                <a:solidFill>
                  <a:srgbClr val="858585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000"/>
                  </a:pPr>
                  <a:endParaRPr sz="800">
                    <a:solidFill>
                      <a:srgbClr val="000000"/>
                    </a:solidFill>
                    <a:latin typeface="Lato" panose="020F0502020204030203" pitchFamily="34" charset="77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1" name="Google Shape;784;p48"/>
              <p:cNvSpPr txBox="1"/>
              <p:nvPr/>
            </p:nvSpPr>
            <p:spPr>
              <a:xfrm>
                <a:off x="191079" y="3013180"/>
                <a:ext cx="1327947" cy="4210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r">
                  <a:lnSpc>
                    <a:spcPct val="115000"/>
                  </a:lnSpc>
                  <a:spcAft>
                    <a:spcPts val="2133"/>
                  </a:spcAft>
                  <a:buClr>
                    <a:srgbClr val="000000"/>
                  </a:buClr>
                  <a:buSzPts val="1000"/>
                </a:pPr>
                <a:r>
                  <a:rPr lang="es" sz="800" dirty="0" smtClean="0">
                    <a:solidFill>
                      <a:srgbClr val="858585"/>
                    </a:solidFill>
                    <a:latin typeface="Lato" panose="020F0502020204030203" pitchFamily="34" charset="77"/>
                    <a:ea typeface="Calibri"/>
                    <a:cs typeface="Calibri"/>
                    <a:sym typeface="Calibri"/>
                  </a:rPr>
                  <a:t>Semana 1-4</a:t>
                </a:r>
                <a:endParaRPr sz="800" dirty="0">
                  <a:solidFill>
                    <a:srgbClr val="858585"/>
                  </a:solidFill>
                  <a:latin typeface="Lato" panose="020F0502020204030203" pitchFamily="34" charset="77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768;p48"/>
              <p:cNvSpPr txBox="1"/>
              <p:nvPr/>
            </p:nvSpPr>
            <p:spPr>
              <a:xfrm>
                <a:off x="191078" y="4004901"/>
                <a:ext cx="1835842" cy="8938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171450" indent="-171450">
                  <a:lnSpc>
                    <a:spcPct val="115000"/>
                  </a:lnSpc>
                  <a:buClr>
                    <a:srgbClr val="000000"/>
                  </a:buClr>
                  <a:buSzPts val="900"/>
                  <a:buFont typeface="Arial" pitchFamily="34" charset="0"/>
                  <a:buChar char="•"/>
                </a:pPr>
                <a:r>
                  <a:rPr lang="es" sz="800" b="1" dirty="0">
                    <a:solidFill>
                      <a:srgbClr val="858585"/>
                    </a:solidFill>
                    <a:latin typeface="Lato" panose="020F0502020204030203" pitchFamily="34" charset="77"/>
                    <a:ea typeface="Calibri"/>
                    <a:cs typeface="Calibri"/>
                    <a:sym typeface="Calibri"/>
                  </a:rPr>
                  <a:t>Entendimiento </a:t>
                </a:r>
                <a:r>
                  <a:rPr lang="es" sz="800" b="1" dirty="0" smtClean="0">
                    <a:solidFill>
                      <a:srgbClr val="858585"/>
                    </a:solidFill>
                    <a:latin typeface="Lato" panose="020F0502020204030203" pitchFamily="34" charset="77"/>
                    <a:ea typeface="Calibri"/>
                    <a:cs typeface="Calibri"/>
                    <a:sym typeface="Calibri"/>
                  </a:rPr>
                  <a:t>del negocio</a:t>
                </a:r>
              </a:p>
              <a:p>
                <a:pPr marL="171450" indent="-171450">
                  <a:lnSpc>
                    <a:spcPct val="115000"/>
                  </a:lnSpc>
                  <a:buClr>
                    <a:srgbClr val="000000"/>
                  </a:buClr>
                  <a:buSzPts val="900"/>
                  <a:buFont typeface="Arial" pitchFamily="34" charset="0"/>
                  <a:buChar char="•"/>
                </a:pPr>
                <a:r>
                  <a:rPr lang="es" sz="800" b="1" dirty="0" smtClean="0">
                    <a:solidFill>
                      <a:srgbClr val="858585"/>
                    </a:solidFill>
                    <a:latin typeface="Lato" panose="020F0502020204030203" pitchFamily="34" charset="77"/>
                    <a:ea typeface="Calibri"/>
                    <a:cs typeface="Calibri"/>
                    <a:sym typeface="Calibri"/>
                  </a:rPr>
                  <a:t>Entendimiento de los activos de datos y fuentes</a:t>
                </a:r>
              </a:p>
              <a:p>
                <a:pPr marL="171450" indent="-171450">
                  <a:lnSpc>
                    <a:spcPct val="115000"/>
                  </a:lnSpc>
                  <a:buClr>
                    <a:srgbClr val="000000"/>
                  </a:buClr>
                  <a:buSzPts val="900"/>
                  <a:buFont typeface="Arial" pitchFamily="34" charset="0"/>
                  <a:buChar char="•"/>
                </a:pPr>
                <a:r>
                  <a:rPr lang="es" sz="800" b="1" dirty="0" smtClean="0">
                    <a:solidFill>
                      <a:srgbClr val="858585"/>
                    </a:solidFill>
                    <a:latin typeface="Lato" panose="020F0502020204030203" pitchFamily="34" charset="77"/>
                    <a:ea typeface="Calibri"/>
                    <a:cs typeface="Calibri"/>
                    <a:sym typeface="Calibri"/>
                  </a:rPr>
                  <a:t>Necesidades clave</a:t>
                </a:r>
                <a:endParaRPr lang="es" sz="800" b="1" dirty="0">
                  <a:solidFill>
                    <a:srgbClr val="858585"/>
                  </a:solidFill>
                  <a:latin typeface="Lato" panose="020F0502020204030203" pitchFamily="34" charset="77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783;p48"/>
              <p:cNvSpPr txBox="1"/>
              <p:nvPr/>
            </p:nvSpPr>
            <p:spPr>
              <a:xfrm>
                <a:off x="9669873" y="3954064"/>
                <a:ext cx="1501379" cy="7097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lnSpc>
                    <a:spcPct val="115000"/>
                  </a:lnSpc>
                  <a:buClr>
                    <a:srgbClr val="000000"/>
                  </a:buClr>
                  <a:buSzPts val="900"/>
                </a:pPr>
                <a:r>
                  <a:rPr lang="es-MX" sz="800" b="1" dirty="0" smtClean="0">
                    <a:solidFill>
                      <a:srgbClr val="858585"/>
                    </a:solidFill>
                    <a:latin typeface="Lato" panose="020F0502020204030203" pitchFamily="34" charset="77"/>
                    <a:ea typeface="Calibri"/>
                    <a:cs typeface="Calibri"/>
                    <a:sym typeface="Calibri"/>
                  </a:rPr>
                  <a:t>Despliegue</a:t>
                </a:r>
              </a:p>
            </p:txBody>
          </p:sp>
          <p:sp>
            <p:nvSpPr>
              <p:cNvPr id="55" name="Google Shape;781;p48"/>
              <p:cNvSpPr/>
              <p:nvPr/>
            </p:nvSpPr>
            <p:spPr>
              <a:xfrm flipH="1">
                <a:off x="10971714" y="3643662"/>
                <a:ext cx="1382827" cy="123598"/>
              </a:xfrm>
              <a:prstGeom prst="parallelogram">
                <a:avLst>
                  <a:gd name="adj" fmla="val 96952"/>
                </a:avLst>
              </a:prstGeom>
              <a:solidFill>
                <a:srgbClr val="C2C2C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400"/>
                </a:pPr>
                <a:r>
                  <a:rPr lang="es" sz="80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 </a:t>
                </a:r>
                <a:endParaRPr sz="8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782;p48"/>
              <p:cNvSpPr/>
              <p:nvPr/>
            </p:nvSpPr>
            <p:spPr>
              <a:xfrm>
                <a:off x="10972589" y="3776719"/>
                <a:ext cx="1382827" cy="123598"/>
              </a:xfrm>
              <a:prstGeom prst="parallelogram">
                <a:avLst>
                  <a:gd name="adj" fmla="val 96952"/>
                </a:avLst>
              </a:pr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000"/>
                </a:pPr>
                <a:endParaRPr sz="800">
                  <a:solidFill>
                    <a:srgbClr val="000000"/>
                  </a:solidFill>
                  <a:latin typeface="Lato" panose="020F0502020204030203" pitchFamily="34" charset="77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784;p48"/>
              <p:cNvSpPr txBox="1"/>
              <p:nvPr/>
            </p:nvSpPr>
            <p:spPr>
              <a:xfrm>
                <a:off x="10327308" y="3011416"/>
                <a:ext cx="1325978" cy="2078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r">
                  <a:lnSpc>
                    <a:spcPct val="115000"/>
                  </a:lnSpc>
                  <a:spcAft>
                    <a:spcPts val="2133"/>
                  </a:spcAft>
                  <a:buClr>
                    <a:srgbClr val="000000"/>
                  </a:buClr>
                  <a:buSzPts val="1000"/>
                </a:pPr>
                <a:r>
                  <a:rPr lang="es" sz="800" dirty="0">
                    <a:solidFill>
                      <a:srgbClr val="858585"/>
                    </a:solidFill>
                    <a:latin typeface="Lato" panose="020F0502020204030203" pitchFamily="34" charset="77"/>
                    <a:ea typeface="Calibri"/>
                    <a:cs typeface="Calibri"/>
                    <a:sym typeface="Calibri"/>
                  </a:rPr>
                  <a:t>Semana </a:t>
                </a:r>
                <a:r>
                  <a:rPr lang="es" sz="800" dirty="0" smtClean="0">
                    <a:solidFill>
                      <a:srgbClr val="858585"/>
                    </a:solidFill>
                    <a:latin typeface="Lato" panose="020F0502020204030203" pitchFamily="34" charset="77"/>
                    <a:ea typeface="Calibri"/>
                    <a:cs typeface="Calibri"/>
                    <a:sym typeface="Calibri"/>
                  </a:rPr>
                  <a:t>15-18</a:t>
                </a:r>
                <a:endParaRPr sz="800" dirty="0">
                  <a:solidFill>
                    <a:srgbClr val="858585"/>
                  </a:solidFill>
                  <a:latin typeface="Lato" panose="020F0502020204030203" pitchFamily="34" charset="77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11" name="Google Shape;780;p48"/>
            <p:cNvCxnSpPr/>
            <p:nvPr/>
          </p:nvCxnSpPr>
          <p:spPr>
            <a:xfrm>
              <a:off x="9274095" y="3127193"/>
              <a:ext cx="555789" cy="639450"/>
            </a:xfrm>
            <a:prstGeom prst="straightConnector1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2" name="Google Shape;781;p48"/>
            <p:cNvSpPr/>
            <p:nvPr/>
          </p:nvSpPr>
          <p:spPr>
            <a:xfrm flipH="1">
              <a:off x="9738310" y="3646653"/>
              <a:ext cx="1096960" cy="123598"/>
            </a:xfrm>
            <a:prstGeom prst="parallelogram">
              <a:avLst>
                <a:gd name="adj" fmla="val 96952"/>
              </a:avLst>
            </a:prstGeom>
            <a:solidFill>
              <a:srgbClr val="C2C2C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r>
                <a:rPr lang="es" sz="8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endParaRPr sz="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782;p48"/>
            <p:cNvSpPr/>
            <p:nvPr/>
          </p:nvSpPr>
          <p:spPr>
            <a:xfrm>
              <a:off x="9739004" y="3779710"/>
              <a:ext cx="1096960" cy="123598"/>
            </a:xfrm>
            <a:prstGeom prst="parallelogram">
              <a:avLst>
                <a:gd name="adj" fmla="val 96952"/>
              </a:avLst>
            </a:prstGeom>
            <a:solidFill>
              <a:srgbClr val="8585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000"/>
              </a:pPr>
              <a:endParaRPr sz="800">
                <a:solidFill>
                  <a:srgbClr val="000000"/>
                </a:solidFill>
                <a:latin typeface="Lato" panose="020F0502020204030203" pitchFamily="34" charset="77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783;p48"/>
            <p:cNvSpPr txBox="1"/>
            <p:nvPr/>
          </p:nvSpPr>
          <p:spPr>
            <a:xfrm>
              <a:off x="8698018" y="3954064"/>
              <a:ext cx="1143154" cy="709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lnSpc>
                  <a:spcPct val="115000"/>
                </a:lnSpc>
                <a:buClr>
                  <a:srgbClr val="000000"/>
                </a:buClr>
                <a:buSzPts val="900"/>
              </a:pPr>
              <a:r>
                <a:rPr lang="es-MX" sz="800" b="1" dirty="0" smtClean="0">
                  <a:solidFill>
                    <a:srgbClr val="858585"/>
                  </a:solidFill>
                  <a:latin typeface="Lato" panose="020F0502020204030203" pitchFamily="34" charset="77"/>
                  <a:ea typeface="Calibri"/>
                  <a:cs typeface="Calibri"/>
                  <a:sym typeface="Calibri"/>
                </a:rPr>
                <a:t>Valor de dato</a:t>
              </a:r>
            </a:p>
          </p:txBody>
        </p:sp>
        <p:sp>
          <p:nvSpPr>
            <p:cNvPr id="117" name="Google Shape;783;p48"/>
            <p:cNvSpPr txBox="1"/>
            <p:nvPr/>
          </p:nvSpPr>
          <p:spPr>
            <a:xfrm>
              <a:off x="9870986" y="3954064"/>
              <a:ext cx="1342539" cy="709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lnSpc>
                  <a:spcPct val="115000"/>
                </a:lnSpc>
                <a:buClr>
                  <a:srgbClr val="000000"/>
                </a:buClr>
                <a:buSzPts val="900"/>
              </a:pPr>
              <a:r>
                <a:rPr lang="es-MX" sz="800" b="1" dirty="0" smtClean="0">
                  <a:solidFill>
                    <a:srgbClr val="858585"/>
                  </a:solidFill>
                  <a:latin typeface="Lato" panose="020F0502020204030203" pitchFamily="34" charset="77"/>
                  <a:ea typeface="Calibri"/>
                  <a:cs typeface="Calibri"/>
                  <a:sym typeface="Calibri"/>
                </a:rPr>
                <a:t>Retroalimentación</a:t>
              </a:r>
            </a:p>
          </p:txBody>
        </p:sp>
      </p:grpSp>
      <p:sp>
        <p:nvSpPr>
          <p:cNvPr id="119" name="Google Shape;784;p48"/>
          <p:cNvSpPr txBox="1"/>
          <p:nvPr/>
        </p:nvSpPr>
        <p:spPr>
          <a:xfrm>
            <a:off x="10028254" y="3015736"/>
            <a:ext cx="1051863" cy="207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>
              <a:lnSpc>
                <a:spcPct val="115000"/>
              </a:lnSpc>
              <a:spcAft>
                <a:spcPts val="2133"/>
              </a:spcAft>
              <a:buClr>
                <a:srgbClr val="000000"/>
              </a:buClr>
              <a:buSzPts val="1000"/>
            </a:pPr>
            <a:r>
              <a:rPr lang="es" sz="800" dirty="0">
                <a:solidFill>
                  <a:srgbClr val="858585"/>
                </a:solidFill>
                <a:latin typeface="Lato" panose="020F0502020204030203" pitchFamily="34" charset="77"/>
                <a:ea typeface="Calibri"/>
                <a:cs typeface="Calibri"/>
                <a:sym typeface="Calibri"/>
              </a:rPr>
              <a:t>Semana </a:t>
            </a:r>
            <a:r>
              <a:rPr lang="es" sz="800" dirty="0" smtClean="0">
                <a:solidFill>
                  <a:srgbClr val="858585"/>
                </a:solidFill>
                <a:latin typeface="Lato" panose="020F0502020204030203" pitchFamily="34" charset="77"/>
                <a:ea typeface="Calibri"/>
                <a:cs typeface="Calibri"/>
                <a:sym typeface="Calibri"/>
              </a:rPr>
              <a:t>19-20</a:t>
            </a:r>
            <a:endParaRPr sz="800" dirty="0">
              <a:solidFill>
                <a:srgbClr val="858585"/>
              </a:solidFill>
              <a:latin typeface="Lato" panose="020F0502020204030203" pitchFamily="34" charset="77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078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="" xmlns:a16="http://schemas.microsoft.com/office/drawing/2014/main" id="{29FD46D4-0C70-4C14-9E2B-937AD7A27645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324001" y="2699983"/>
            <a:ext cx="2644052" cy="3965511"/>
          </a:xfrm>
        </p:spPr>
        <p:txBody>
          <a:bodyPr/>
          <a:lstStyle/>
          <a:p>
            <a:r>
              <a:rPr lang="es-MX" dirty="0" smtClean="0">
                <a:latin typeface="Lato"/>
              </a:rPr>
              <a:t>La perspectiva </a:t>
            </a:r>
            <a:r>
              <a:rPr lang="es-MX" dirty="0">
                <a:latin typeface="Lato"/>
              </a:rPr>
              <a:t>comercial y de TI unificadas en una alineación clara con los objetivos comerciales estratégicos de la organización.</a:t>
            </a:r>
            <a:endParaRPr lang="es-MX" dirty="0"/>
          </a:p>
          <a:p>
            <a:endParaRPr lang="es-MX" dirty="0"/>
          </a:p>
          <a:p>
            <a:r>
              <a:rPr lang="es-MX" dirty="0">
                <a:latin typeface="Lato"/>
              </a:rPr>
              <a:t>¿Cómo está cambiando los datos la industria? ¿Qué nuevas ofertas, modelos operativos y modelos comerciales puede habilitar? ¿Qué </a:t>
            </a:r>
            <a:r>
              <a:rPr lang="es-MX" dirty="0" smtClean="0">
                <a:latin typeface="Lato"/>
              </a:rPr>
              <a:t>líneas </a:t>
            </a:r>
            <a:r>
              <a:rPr lang="es-MX" dirty="0">
                <a:latin typeface="Lato"/>
              </a:rPr>
              <a:t>existentes puede potenciar?</a:t>
            </a:r>
          </a:p>
          <a:p>
            <a:r>
              <a:rPr lang="es-MX" dirty="0">
                <a:latin typeface="Lato"/>
              </a:rPr>
              <a:t>Definir el modelo de negocio con datos en el que se centrara la organización</a:t>
            </a:r>
            <a:endParaRPr lang="es-MX" dirty="0"/>
          </a:p>
        </p:txBody>
      </p:sp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F5C84BB7-0440-44BA-BB33-70F7CE68E4CB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s-MX" dirty="0" smtClean="0">
                <a:latin typeface="Lato"/>
              </a:rPr>
              <a:t>Visión, objetivos y alcance</a:t>
            </a:r>
            <a:endParaRPr lang="es-MX" dirty="0"/>
          </a:p>
        </p:txBody>
      </p:sp>
      <p:sp>
        <p:nvSpPr>
          <p:cNvPr id="6" name="Marcador de texto 5">
            <a:extLst>
              <a:ext uri="{FF2B5EF4-FFF2-40B4-BE49-F238E27FC236}">
                <a16:creationId xmlns="" xmlns:a16="http://schemas.microsoft.com/office/drawing/2014/main" id="{F4667493-08A8-4FA8-9BCD-642CFD30EC66}"/>
              </a:ext>
            </a:extLst>
          </p:cNvPr>
          <p:cNvSpPr>
            <a:spLocks noGrp="1"/>
          </p:cNvSpPr>
          <p:nvPr>
            <p:ph type="body" idx="29"/>
          </p:nvPr>
        </p:nvSpPr>
        <p:spPr/>
        <p:txBody>
          <a:bodyPr/>
          <a:lstStyle/>
          <a:p>
            <a:r>
              <a:rPr lang="es-MX">
                <a:latin typeface="Lato"/>
              </a:rPr>
              <a:t>Estado Actual</a:t>
            </a:r>
            <a:endParaRPr lang="es-MX"/>
          </a:p>
        </p:txBody>
      </p:sp>
      <p:sp>
        <p:nvSpPr>
          <p:cNvPr id="7" name="Marcador de texto 6">
            <a:extLst>
              <a:ext uri="{FF2B5EF4-FFF2-40B4-BE49-F238E27FC236}">
                <a16:creationId xmlns="" xmlns:a16="http://schemas.microsoft.com/office/drawing/2014/main" id="{06DD8185-786A-4094-AE02-88C8BF981542}"/>
              </a:ext>
            </a:extLst>
          </p:cNvPr>
          <p:cNvSpPr>
            <a:spLocks noGrp="1"/>
          </p:cNvSpPr>
          <p:nvPr>
            <p:ph type="body" idx="30"/>
          </p:nvPr>
        </p:nvSpPr>
        <p:spPr/>
        <p:txBody>
          <a:bodyPr/>
          <a:lstStyle/>
          <a:p>
            <a:r>
              <a:rPr lang="es-MX" dirty="0">
                <a:latin typeface="Lato"/>
              </a:rPr>
              <a:t>Priorizar iniciativas</a:t>
            </a:r>
            <a:endParaRPr lang="es-MX" dirty="0"/>
          </a:p>
        </p:txBody>
      </p:sp>
      <p:sp>
        <p:nvSpPr>
          <p:cNvPr id="8" name="Marcador de texto 7">
            <a:extLst>
              <a:ext uri="{FF2B5EF4-FFF2-40B4-BE49-F238E27FC236}">
                <a16:creationId xmlns="" xmlns:a16="http://schemas.microsoft.com/office/drawing/2014/main" id="{36364D16-78C5-4D42-AF79-5992C4AA373F}"/>
              </a:ext>
            </a:extLst>
          </p:cNvPr>
          <p:cNvSpPr>
            <a:spLocks noGrp="1"/>
          </p:cNvSpPr>
          <p:nvPr>
            <p:ph type="body" idx="31"/>
          </p:nvPr>
        </p:nvSpPr>
        <p:spPr/>
        <p:txBody>
          <a:bodyPr/>
          <a:lstStyle/>
          <a:p>
            <a:pPr algn="l"/>
            <a:r>
              <a:rPr lang="es-MX">
                <a:latin typeface="Lato"/>
              </a:rPr>
              <a:t>Principios estratégicos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="" xmlns:a16="http://schemas.microsoft.com/office/drawing/2014/main" id="{D35B2E0B-E25A-488A-85B2-FB21C80DD0C2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3356669" y="2699983"/>
            <a:ext cx="2588911" cy="4061763"/>
          </a:xfrm>
        </p:spPr>
        <p:txBody>
          <a:bodyPr/>
          <a:lstStyle/>
          <a:p>
            <a:r>
              <a:rPr lang="es-MX" dirty="0" smtClean="0">
                <a:latin typeface="Lato"/>
              </a:rPr>
              <a:t>Capture </a:t>
            </a:r>
            <a:r>
              <a:rPr lang="es-MX" dirty="0">
                <a:latin typeface="Lato"/>
              </a:rPr>
              <a:t>cómo funcionan las operaciones de datos de la organización en la actualidad.</a:t>
            </a:r>
          </a:p>
          <a:p>
            <a:r>
              <a:rPr lang="es-MX" dirty="0">
                <a:latin typeface="Lato"/>
              </a:rPr>
              <a:t>¿Cómo funciona el proceso / servicio / sistema hoy?¿Qué no está funcionando tan bien?¿Cómo queremos que esto funcione mejor?</a:t>
            </a:r>
          </a:p>
          <a:p>
            <a:r>
              <a:rPr lang="es-MX" dirty="0">
                <a:latin typeface="Lato"/>
              </a:rPr>
              <a:t>Análisis de las deficiencias y evaluación de las capacidades y su madurez en el contexto de la visión de la estrategia de datos</a:t>
            </a:r>
          </a:p>
          <a:p>
            <a:pPr marL="228600" indent="-228600">
              <a:buChar char="•"/>
            </a:pPr>
            <a:r>
              <a:rPr lang="es-MX" dirty="0">
                <a:latin typeface="Lato"/>
              </a:rPr>
              <a:t>Madurez de datos</a:t>
            </a:r>
          </a:p>
          <a:p>
            <a:pPr marL="228600" indent="-228600">
              <a:buChar char="•"/>
            </a:pPr>
            <a:r>
              <a:rPr lang="es-MX" dirty="0">
                <a:latin typeface="Lato"/>
              </a:rPr>
              <a:t>Madurez organizacional</a:t>
            </a:r>
            <a:endParaRPr lang="es-MX" dirty="0"/>
          </a:p>
          <a:p>
            <a:pPr marL="228600" indent="-228600">
              <a:buChar char="•"/>
            </a:pPr>
            <a:r>
              <a:rPr lang="es-MX" dirty="0">
                <a:latin typeface="Lato"/>
              </a:rPr>
              <a:t>Madurez de proyectos y equipos de datos</a:t>
            </a:r>
            <a:endParaRPr lang="es-MX" dirty="0"/>
          </a:p>
        </p:txBody>
      </p:sp>
      <p:sp>
        <p:nvSpPr>
          <p:cNvPr id="10" name="Marcador de texto 9">
            <a:extLst>
              <a:ext uri="{FF2B5EF4-FFF2-40B4-BE49-F238E27FC236}">
                <a16:creationId xmlns="" xmlns:a16="http://schemas.microsoft.com/office/drawing/2014/main" id="{D3F1BBFA-BB36-417C-859D-B01C0A8EC66E}"/>
              </a:ext>
            </a:extLst>
          </p:cNvPr>
          <p:cNvSpPr>
            <a:spLocks noGrp="1"/>
          </p:cNvSpPr>
          <p:nvPr>
            <p:ph type="body" idx="33"/>
          </p:nvPr>
        </p:nvSpPr>
        <p:spPr/>
        <p:txBody>
          <a:bodyPr/>
          <a:lstStyle/>
          <a:p>
            <a:r>
              <a:rPr lang="es-MX" dirty="0">
                <a:latin typeface="Lato"/>
              </a:rPr>
              <a:t>  </a:t>
            </a:r>
            <a:r>
              <a:rPr lang="es-MX" dirty="0" smtClean="0">
                <a:latin typeface="Lato"/>
              </a:rPr>
              <a:t>Basándose </a:t>
            </a:r>
            <a:r>
              <a:rPr lang="es-MX" dirty="0">
                <a:latin typeface="Lato"/>
              </a:rPr>
              <a:t>en potenciar el valor de los productos, </a:t>
            </a:r>
            <a:r>
              <a:rPr lang="es-MX" dirty="0" smtClean="0">
                <a:latin typeface="Lato"/>
              </a:rPr>
              <a:t> la transparencia, interoperabilidad, evaluación de políticas y desempeño. el </a:t>
            </a:r>
            <a:r>
              <a:rPr lang="es-MX" dirty="0">
                <a:latin typeface="Lato"/>
              </a:rPr>
              <a:t>retorno de la inversión y en </a:t>
            </a:r>
            <a:r>
              <a:rPr lang="es-MX" dirty="0" smtClean="0">
                <a:latin typeface="Lato"/>
              </a:rPr>
              <a:t>implicar </a:t>
            </a:r>
            <a:r>
              <a:rPr lang="es-MX" dirty="0">
                <a:latin typeface="Lato"/>
              </a:rPr>
              <a:t>las capacidades de la empresa</a:t>
            </a:r>
          </a:p>
          <a:p>
            <a:r>
              <a:rPr lang="es-MX" dirty="0"/>
              <a:t>  ¿Qué oportunidades digitales de datos son consistentes con su estrategia comercial? ¿En qué orden debe perseguirlos?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="" xmlns:a16="http://schemas.microsoft.com/office/drawing/2014/main" id="{3C85A60E-371E-4FD5-9D03-537DAA5FE10C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9282795" y="2699983"/>
            <a:ext cx="2588911" cy="3845195"/>
          </a:xfrm>
        </p:spPr>
        <p:txBody>
          <a:bodyPr/>
          <a:lstStyle/>
          <a:p>
            <a:r>
              <a:rPr lang="es-MX" dirty="0">
                <a:latin typeface="Lato"/>
              </a:rPr>
              <a:t>Definición y adopción de </a:t>
            </a:r>
            <a:r>
              <a:rPr lang="es-MX" dirty="0" smtClean="0">
                <a:latin typeface="Lato"/>
              </a:rPr>
              <a:t>estándares, </a:t>
            </a:r>
            <a:r>
              <a:rPr lang="es-MX" dirty="0">
                <a:latin typeface="Lato"/>
              </a:rPr>
              <a:t>metodologías, tecnologías y estrategias comunes que debe implementar la organización en todos sus esfuerzos de datos de acuerdo a su modelo de negocio de datos:</a:t>
            </a:r>
            <a:endParaRPr lang="es-MX" dirty="0"/>
          </a:p>
          <a:p>
            <a:pPr marL="228600" indent="-228600">
              <a:buChar char="•"/>
            </a:pPr>
            <a:r>
              <a:rPr lang="es-MX" b="1" dirty="0">
                <a:latin typeface="Lato"/>
              </a:rPr>
              <a:t>Arquitectura de referencia</a:t>
            </a:r>
          </a:p>
          <a:p>
            <a:pPr marL="228600" indent="-228600">
              <a:buChar char="•"/>
            </a:pPr>
            <a:r>
              <a:rPr lang="es-MX" dirty="0" smtClean="0">
                <a:latin typeface="Lato"/>
              </a:rPr>
              <a:t>Evangelización </a:t>
            </a:r>
            <a:r>
              <a:rPr lang="es-MX" dirty="0">
                <a:latin typeface="Lato"/>
              </a:rPr>
              <a:t>de datos</a:t>
            </a:r>
          </a:p>
          <a:p>
            <a:pPr marL="228600" indent="-228600">
              <a:buChar char="•"/>
            </a:pPr>
            <a:r>
              <a:rPr lang="es-MX" b="1" dirty="0">
                <a:latin typeface="Lato"/>
              </a:rPr>
              <a:t>Modelo de gobernanza</a:t>
            </a:r>
          </a:p>
          <a:p>
            <a:pPr marL="228600" indent="-228600">
              <a:buChar char="•"/>
            </a:pPr>
            <a:r>
              <a:rPr lang="es-MX" b="1" dirty="0">
                <a:latin typeface="Lato"/>
              </a:rPr>
              <a:t>Gestión de datos</a:t>
            </a:r>
          </a:p>
          <a:p>
            <a:pPr marL="228600" indent="-228600">
              <a:buChar char="•"/>
            </a:pPr>
            <a:r>
              <a:rPr lang="es-MX" dirty="0">
                <a:latin typeface="Lato"/>
              </a:rPr>
              <a:t>Automatización, </a:t>
            </a:r>
            <a:r>
              <a:rPr lang="es-MX" dirty="0" smtClean="0">
                <a:latin typeface="Lato"/>
              </a:rPr>
              <a:t>analítica </a:t>
            </a:r>
            <a:r>
              <a:rPr lang="es-MX" dirty="0">
                <a:latin typeface="Lato"/>
              </a:rPr>
              <a:t>y toma de decisiones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="" xmlns:a16="http://schemas.microsoft.com/office/drawing/2014/main" id="{C3772A68-CD46-4A54-AC3C-53168CA4B8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smtClean="0">
                <a:latin typeface="Montserrat"/>
              </a:rPr>
              <a:t>Plan director a medio y largo plazo</a:t>
            </a:r>
            <a:endParaRPr lang="es-MX" dirty="0"/>
          </a:p>
        </p:txBody>
      </p:sp>
      <p:sp>
        <p:nvSpPr>
          <p:cNvPr id="4" name="Subtítulo 3">
            <a:extLst>
              <a:ext uri="{FF2B5EF4-FFF2-40B4-BE49-F238E27FC236}">
                <a16:creationId xmlns="" xmlns:a16="http://schemas.microsoft.com/office/drawing/2014/main" id="{4C1AC06D-EDEE-4C91-BE53-E07E00C5DA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smtClean="0"/>
              <a:t>Elementos clave: Personas, procesos, tecnología y datos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118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="" xmlns:a16="http://schemas.microsoft.com/office/drawing/2014/main" id="{DFE591E6-F74C-4345-B0A7-DC5C66E97959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es-MX" dirty="0"/>
              <a:t>Una vez que haya establecido sus requisitos, objetivos e iniciativas, es hora de mapearlo</a:t>
            </a:r>
          </a:p>
          <a:p>
            <a:endParaRPr lang="es-MX" dirty="0"/>
          </a:p>
          <a:p>
            <a:r>
              <a:rPr lang="es-MX" dirty="0"/>
              <a:t> ¿Cuáles son los plazos, los objetivos y las responsabilidades de cada uno de sus programas? ¿Qué movimientos se necesitan para financiar el viaje?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D194CC87-E5FF-40BD-BEC6-151C2BDF0198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s-MX" dirty="0"/>
              <a:t>Creación de </a:t>
            </a:r>
            <a:r>
              <a:rPr lang="es-MX" dirty="0" err="1"/>
              <a:t>RoadMap</a:t>
            </a:r>
            <a:endParaRPr lang="es-MX" b="0" dirty="0"/>
          </a:p>
          <a:p>
            <a:endParaRPr lang="es-MX" dirty="0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2436BF63-2861-4225-8EA0-1FF101DDA82D}"/>
              </a:ext>
            </a:extLst>
          </p:cNvPr>
          <p:cNvSpPr>
            <a:spLocks noGrp="1"/>
          </p:cNvSpPr>
          <p:nvPr>
            <p:ph type="body" idx="29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78927B99-4997-4E76-AB13-4D9791924FFD}"/>
              </a:ext>
            </a:extLst>
          </p:cNvPr>
          <p:cNvSpPr>
            <a:spLocks noGrp="1"/>
          </p:cNvSpPr>
          <p:nvPr>
            <p:ph type="body" idx="3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texto 5">
            <a:extLst>
              <a:ext uri="{FF2B5EF4-FFF2-40B4-BE49-F238E27FC236}">
                <a16:creationId xmlns="" xmlns:a16="http://schemas.microsoft.com/office/drawing/2014/main" id="{E5C43619-2993-4C1C-AD1D-C3D819E5FA7B}"/>
              </a:ext>
            </a:extLst>
          </p:cNvPr>
          <p:cNvSpPr>
            <a:spLocks noGrp="1"/>
          </p:cNvSpPr>
          <p:nvPr>
            <p:ph type="body" idx="3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texto 6">
            <a:extLst>
              <a:ext uri="{FF2B5EF4-FFF2-40B4-BE49-F238E27FC236}">
                <a16:creationId xmlns="" xmlns:a16="http://schemas.microsoft.com/office/drawing/2014/main" id="{B7875062-CB08-477D-9C01-8E1C26E50514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8" name="Marcador de texto 7">
            <a:extLst>
              <a:ext uri="{FF2B5EF4-FFF2-40B4-BE49-F238E27FC236}">
                <a16:creationId xmlns="" xmlns:a16="http://schemas.microsoft.com/office/drawing/2014/main" id="{81154B3D-138A-4E6A-A3CA-E31902F9115F}"/>
              </a:ext>
            </a:extLst>
          </p:cNvPr>
          <p:cNvSpPr>
            <a:spLocks noGrp="1"/>
          </p:cNvSpPr>
          <p:nvPr>
            <p:ph type="body" idx="33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texto 8">
            <a:extLst>
              <a:ext uri="{FF2B5EF4-FFF2-40B4-BE49-F238E27FC236}">
                <a16:creationId xmlns="" xmlns:a16="http://schemas.microsoft.com/office/drawing/2014/main" id="{258B0B81-175A-443B-8539-C3C5E17D595C}"/>
              </a:ext>
            </a:extLst>
          </p:cNvPr>
          <p:cNvSpPr>
            <a:spLocks noGrp="1"/>
          </p:cNvSpPr>
          <p:nvPr>
            <p:ph type="body" idx="34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0" name="Título 9">
            <a:extLst>
              <a:ext uri="{FF2B5EF4-FFF2-40B4-BE49-F238E27FC236}">
                <a16:creationId xmlns="" xmlns:a16="http://schemas.microsoft.com/office/drawing/2014/main" id="{F33374C3-B349-4BA8-B262-45F7DFA306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err="1">
                <a:latin typeface="Montserrat"/>
              </a:rPr>
              <a:t>Roadmap</a:t>
            </a:r>
            <a:r>
              <a:rPr lang="es-MX" dirty="0">
                <a:latin typeface="Montserrat"/>
              </a:rPr>
              <a:t> digital de datos</a:t>
            </a:r>
            <a:endParaRPr lang="es-MX" dirty="0"/>
          </a:p>
        </p:txBody>
      </p:sp>
      <p:sp>
        <p:nvSpPr>
          <p:cNvPr id="11" name="Subtítulo 10">
            <a:extLst>
              <a:ext uri="{FF2B5EF4-FFF2-40B4-BE49-F238E27FC236}">
                <a16:creationId xmlns="" xmlns:a16="http://schemas.microsoft.com/office/drawing/2014/main" id="{960E00C6-3777-4648-9614-0D1F8DC67E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smtClean="0"/>
              <a:t>Resumen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2576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4000" y="360000"/>
            <a:ext cx="10305900" cy="623047"/>
          </a:xfrm>
        </p:spPr>
        <p:txBody>
          <a:bodyPr>
            <a:normAutofit/>
          </a:bodyPr>
          <a:lstStyle/>
          <a:p>
            <a:r>
              <a:rPr lang="es-ES" dirty="0" smtClean="0"/>
              <a:t>Capacidades de un ecosistema de datos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smtClean="0"/>
              <a:t>Creé un </a:t>
            </a:r>
            <a:r>
              <a:rPr lang="es-MX" i="1" dirty="0" err="1" smtClean="0"/>
              <a:t>checklist</a:t>
            </a:r>
            <a:r>
              <a:rPr lang="es-MX" dirty="0" smtClean="0"/>
              <a:t> con las capacidades que se requieren</a:t>
            </a:r>
            <a:endParaRPr lang="en-US" dirty="0"/>
          </a:p>
        </p:txBody>
      </p:sp>
      <p:pic>
        <p:nvPicPr>
          <p:cNvPr id="12290" name="Picture 2" descr="E:\Escritorio\CONACyT\Imagen\CC.Data_.Analytics.Ecosystem.large__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0"/>
          <a:stretch/>
        </p:blipFill>
        <p:spPr bwMode="auto">
          <a:xfrm>
            <a:off x="126980" y="1312036"/>
            <a:ext cx="12041754" cy="527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01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B7A39BE-D95F-46FD-97DB-C90A9FAA62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0" i="1" dirty="0" err="1" smtClean="0">
                <a:latin typeface="Montserrat"/>
              </a:rPr>
              <a:t>Repositorio</a:t>
            </a:r>
            <a:r>
              <a:rPr lang="en-US" b="0" i="1" dirty="0" smtClean="0">
                <a:latin typeface="Montserrat"/>
              </a:rPr>
              <a:t> </a:t>
            </a:r>
            <a:r>
              <a:rPr lang="es-MX" b="0" i="1" dirty="0" smtClean="0">
                <a:latin typeface="Montserrat"/>
              </a:rPr>
              <a:t>centralizado </a:t>
            </a:r>
            <a:endParaRPr lang="es-MX" dirty="0">
              <a:latin typeface="Montserra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D82E49A-E4DD-4CDB-B095-613810C3B7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45720" tIns="22860" rIns="45720" bIns="22860" rtlCol="0" anchor="t">
            <a:normAutofit/>
          </a:bodyPr>
          <a:lstStyle/>
          <a:p>
            <a:r>
              <a:rPr lang="en-US" dirty="0" smtClean="0">
                <a:latin typeface="Lato"/>
              </a:rPr>
              <a:t>Bach  and real time</a:t>
            </a:r>
            <a:endParaRPr lang="en-US" dirty="0">
              <a:latin typeface="Lato"/>
            </a:endParaRPr>
          </a:p>
          <a:p>
            <a:endParaRPr lang="en-US" dirty="0"/>
          </a:p>
        </p:txBody>
      </p:sp>
      <p:pic>
        <p:nvPicPr>
          <p:cNvPr id="13" name="Picture 13">
            <a:extLst>
              <a:ext uri="{FF2B5EF4-FFF2-40B4-BE49-F238E27FC236}">
                <a16:creationId xmlns="" xmlns:a16="http://schemas.microsoft.com/office/drawing/2014/main" id="{66F8ECB8-B789-4615-999E-26177F9180DD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3"/>
          <a:stretch>
            <a:fillRect/>
          </a:stretch>
        </p:blipFill>
        <p:spPr>
          <a:xfrm>
            <a:off x="1855257" y="1296000"/>
            <a:ext cx="9397999" cy="5493343"/>
          </a:xfrm>
        </p:spPr>
      </p:pic>
      <p:grpSp>
        <p:nvGrpSpPr>
          <p:cNvPr id="5" name="Group 3">
            <a:extLst>
              <a:ext uri="{FF2B5EF4-FFF2-40B4-BE49-F238E27FC236}">
                <a16:creationId xmlns:a16="http://schemas.microsoft.com/office/drawing/2014/main" xmlns="" id="{0307DD9A-2888-6545-BAB6-0D28E9E441C4}"/>
              </a:ext>
            </a:extLst>
          </p:cNvPr>
          <p:cNvGrpSpPr/>
          <p:nvPr/>
        </p:nvGrpSpPr>
        <p:grpSpPr>
          <a:xfrm>
            <a:off x="10625550" y="378658"/>
            <a:ext cx="1594426" cy="768091"/>
            <a:chOff x="-8860" y="35272"/>
            <a:chExt cx="1915299" cy="922666"/>
          </a:xfrm>
        </p:grpSpPr>
        <p:sp>
          <p:nvSpPr>
            <p:cNvPr id="6" name="Rectangle 19">
              <a:extLst>
                <a:ext uri="{FF2B5EF4-FFF2-40B4-BE49-F238E27FC236}">
                  <a16:creationId xmlns:a16="http://schemas.microsoft.com/office/drawing/2014/main" xmlns="" id="{B3520040-1AA0-FE45-9975-B5DBC5306B48}"/>
                </a:ext>
              </a:extLst>
            </p:cNvPr>
            <p:cNvSpPr/>
            <p:nvPr/>
          </p:nvSpPr>
          <p:spPr>
            <a:xfrm rot="1257727">
              <a:off x="-8860" y="395823"/>
              <a:ext cx="1915299" cy="26619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858837">
                <a:lnSpc>
                  <a:spcPct val="90000"/>
                </a:lnSpc>
                <a:defRPr sz="2000">
                  <a:solidFill>
                    <a:srgbClr val="535353"/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rPr sz="1600" dirty="0"/>
                <a:t>ILUSTRATIVO</a:t>
              </a:r>
              <a:endParaRPr dirty="0"/>
            </a:p>
          </p:txBody>
        </p:sp>
        <p:grpSp>
          <p:nvGrpSpPr>
            <p:cNvPr id="7" name="Group 21">
              <a:extLst>
                <a:ext uri="{FF2B5EF4-FFF2-40B4-BE49-F238E27FC236}">
                  <a16:creationId xmlns:a16="http://schemas.microsoft.com/office/drawing/2014/main" xmlns="" id="{E4A61B77-E48E-104B-963A-A9BB917398CF}"/>
                </a:ext>
              </a:extLst>
            </p:cNvPr>
            <p:cNvGrpSpPr/>
            <p:nvPr/>
          </p:nvGrpSpPr>
          <p:grpSpPr>
            <a:xfrm>
              <a:off x="175939" y="35272"/>
              <a:ext cx="1626814" cy="646077"/>
              <a:chOff x="-2" y="0"/>
              <a:chExt cx="1626813" cy="646076"/>
            </a:xfrm>
          </p:grpSpPr>
          <p:sp>
            <p:nvSpPr>
              <p:cNvPr id="11" name="Line 22">
                <a:extLst>
                  <a:ext uri="{FF2B5EF4-FFF2-40B4-BE49-F238E27FC236}">
                    <a16:creationId xmlns:a16="http://schemas.microsoft.com/office/drawing/2014/main" xmlns="" id="{26F2485E-EB0C-0F45-BA2F-56C87BB11110}"/>
                  </a:ext>
                </a:extLst>
              </p:cNvPr>
              <p:cNvSpPr/>
              <p:nvPr/>
            </p:nvSpPr>
            <p:spPr>
              <a:xfrm>
                <a:off x="-2" y="26763"/>
                <a:ext cx="1616559" cy="619313"/>
              </a:xfrm>
              <a:prstGeom prst="line">
                <a:avLst/>
              </a:prstGeom>
              <a:solidFill>
                <a:srgbClr val="FFFFFF"/>
              </a:solidFill>
              <a:ln w="12700" cap="flat">
                <a:solidFill>
                  <a:srgbClr val="535353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2" name="Line 23">
                <a:extLst>
                  <a:ext uri="{FF2B5EF4-FFF2-40B4-BE49-F238E27FC236}">
                    <a16:creationId xmlns:a16="http://schemas.microsoft.com/office/drawing/2014/main" xmlns="" id="{EF4F1285-A574-4B41-8180-E4A44AD0B104}"/>
                  </a:ext>
                </a:extLst>
              </p:cNvPr>
              <p:cNvSpPr/>
              <p:nvPr/>
            </p:nvSpPr>
            <p:spPr>
              <a:xfrm>
                <a:off x="10252" y="0"/>
                <a:ext cx="1616559" cy="619312"/>
              </a:xfrm>
              <a:prstGeom prst="line">
                <a:avLst/>
              </a:prstGeom>
              <a:solidFill>
                <a:srgbClr val="FFFFFF"/>
              </a:solidFill>
              <a:ln w="12700" cap="flat">
                <a:solidFill>
                  <a:srgbClr val="535353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B2F26440-032D-374E-A145-2EEAED9B16C6}"/>
                </a:ext>
              </a:extLst>
            </p:cNvPr>
            <p:cNvGrpSpPr/>
            <p:nvPr/>
          </p:nvGrpSpPr>
          <p:grpSpPr>
            <a:xfrm>
              <a:off x="63929" y="311863"/>
              <a:ext cx="1626810" cy="646075"/>
              <a:chOff x="0" y="0"/>
              <a:chExt cx="1626809" cy="646074"/>
            </a:xfrm>
          </p:grpSpPr>
          <p:sp>
            <p:nvSpPr>
              <p:cNvPr id="9" name="Line 25">
                <a:extLst>
                  <a:ext uri="{FF2B5EF4-FFF2-40B4-BE49-F238E27FC236}">
                    <a16:creationId xmlns:a16="http://schemas.microsoft.com/office/drawing/2014/main" xmlns="" id="{A9277D59-3007-524A-8D34-63DAD564349E}"/>
                  </a:ext>
                </a:extLst>
              </p:cNvPr>
              <p:cNvSpPr/>
              <p:nvPr/>
            </p:nvSpPr>
            <p:spPr>
              <a:xfrm>
                <a:off x="-1" y="26762"/>
                <a:ext cx="1616558" cy="619313"/>
              </a:xfrm>
              <a:prstGeom prst="line">
                <a:avLst/>
              </a:prstGeom>
              <a:solidFill>
                <a:srgbClr val="FFFFFF"/>
              </a:solidFill>
              <a:ln w="12700" cap="flat">
                <a:solidFill>
                  <a:srgbClr val="535353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" name="Line 26">
                <a:extLst>
                  <a:ext uri="{FF2B5EF4-FFF2-40B4-BE49-F238E27FC236}">
                    <a16:creationId xmlns:a16="http://schemas.microsoft.com/office/drawing/2014/main" xmlns="" id="{03C76E39-1D21-0A4C-998F-849BEFD14969}"/>
                  </a:ext>
                </a:extLst>
              </p:cNvPr>
              <p:cNvSpPr/>
              <p:nvPr/>
            </p:nvSpPr>
            <p:spPr>
              <a:xfrm>
                <a:off x="10252" y="0"/>
                <a:ext cx="1616558" cy="619312"/>
              </a:xfrm>
              <a:prstGeom prst="line">
                <a:avLst/>
              </a:prstGeom>
              <a:solidFill>
                <a:srgbClr val="FFFFFF"/>
              </a:solidFill>
              <a:ln w="12700" cap="flat">
                <a:solidFill>
                  <a:srgbClr val="535353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061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25">
            <a:extLst>
              <a:ext uri="{FF2B5EF4-FFF2-40B4-BE49-F238E27FC236}">
                <a16:creationId xmlns:a16="http://schemas.microsoft.com/office/drawing/2014/main" xmlns="" id="{8B4D6E97-1C14-7041-8DFA-9AA99214B91E}"/>
              </a:ext>
            </a:extLst>
          </p:cNvPr>
          <p:cNvSpPr txBox="1"/>
          <p:nvPr/>
        </p:nvSpPr>
        <p:spPr>
          <a:xfrm>
            <a:off x="5641815" y="5512024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s-MX"/>
          </a:p>
        </p:txBody>
      </p:sp>
      <p:pic>
        <p:nvPicPr>
          <p:cNvPr id="11" name="Imagen 20">
            <a:extLst>
              <a:ext uri="{FF2B5EF4-FFF2-40B4-BE49-F238E27FC236}">
                <a16:creationId xmlns:a16="http://schemas.microsoft.com/office/drawing/2014/main" xmlns="" id="{7ED48CD0-8769-2445-ABDD-93190DA6C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99" y="4513479"/>
            <a:ext cx="459388" cy="459388"/>
          </a:xfrm>
          <a:prstGeom prst="rect">
            <a:avLst/>
          </a:prstGeom>
        </p:spPr>
      </p:pic>
      <p:pic>
        <p:nvPicPr>
          <p:cNvPr id="12" name="Imagen 21">
            <a:extLst>
              <a:ext uri="{FF2B5EF4-FFF2-40B4-BE49-F238E27FC236}">
                <a16:creationId xmlns:a16="http://schemas.microsoft.com/office/drawing/2014/main" xmlns="" id="{73AC1C87-E366-5147-9042-4CD5D876F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07" y="2732050"/>
            <a:ext cx="386970" cy="386970"/>
          </a:xfrm>
          <a:prstGeom prst="rect">
            <a:avLst/>
          </a:prstGeom>
        </p:spPr>
      </p:pic>
      <p:pic>
        <p:nvPicPr>
          <p:cNvPr id="14" name="Imagen 23">
            <a:extLst>
              <a:ext uri="{FF2B5EF4-FFF2-40B4-BE49-F238E27FC236}">
                <a16:creationId xmlns:a16="http://schemas.microsoft.com/office/drawing/2014/main" xmlns="" id="{7AA65731-D32D-1248-AC60-AD65834222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265" y="1703783"/>
            <a:ext cx="501854" cy="501854"/>
          </a:xfrm>
          <a:prstGeom prst="rect">
            <a:avLst/>
          </a:prstGeom>
        </p:spPr>
      </p:pic>
      <p:pic>
        <p:nvPicPr>
          <p:cNvPr id="15" name="Imagen 24">
            <a:extLst>
              <a:ext uri="{FF2B5EF4-FFF2-40B4-BE49-F238E27FC236}">
                <a16:creationId xmlns:a16="http://schemas.microsoft.com/office/drawing/2014/main" xmlns="" id="{379E84E8-FB18-9349-B2FB-963CB9D7BC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486" y="5362085"/>
            <a:ext cx="478212" cy="478212"/>
          </a:xfrm>
          <a:prstGeom prst="rect">
            <a:avLst/>
          </a:prstGeom>
        </p:spPr>
      </p:pic>
      <p:sp>
        <p:nvSpPr>
          <p:cNvPr id="16" name="CuadroTexto 16">
            <a:extLst>
              <a:ext uri="{FF2B5EF4-FFF2-40B4-BE49-F238E27FC236}">
                <a16:creationId xmlns:a16="http://schemas.microsoft.com/office/drawing/2014/main" xmlns="" id="{971B84B2-E540-A748-A5E5-68FD663638BD}"/>
              </a:ext>
            </a:extLst>
          </p:cNvPr>
          <p:cNvSpPr txBox="1"/>
          <p:nvPr/>
        </p:nvSpPr>
        <p:spPr>
          <a:xfrm>
            <a:off x="5394308" y="374004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s-MX"/>
          </a:p>
        </p:txBody>
      </p:sp>
      <p:cxnSp>
        <p:nvCxnSpPr>
          <p:cNvPr id="17" name="Conector recto 26">
            <a:extLst>
              <a:ext uri="{FF2B5EF4-FFF2-40B4-BE49-F238E27FC236}">
                <a16:creationId xmlns:a16="http://schemas.microsoft.com/office/drawing/2014/main" xmlns="" id="{5A8F9892-E590-974F-B824-37072E5CBECC}"/>
              </a:ext>
            </a:extLst>
          </p:cNvPr>
          <p:cNvCxnSpPr>
            <a:cxnSpLocks/>
          </p:cNvCxnSpPr>
          <p:nvPr/>
        </p:nvCxnSpPr>
        <p:spPr>
          <a:xfrm>
            <a:off x="199511" y="5222327"/>
            <a:ext cx="10771467" cy="0"/>
          </a:xfrm>
          <a:prstGeom prst="line">
            <a:avLst/>
          </a:prstGeom>
          <a:ln w="19050">
            <a:solidFill>
              <a:srgbClr val="ECF1F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lataformas de desarrollo móvil y web, permiten desarrollo de soluciones omnicanal en velocidades al mercado mucho menores">
            <a:extLst>
              <a:ext uri="{FF2B5EF4-FFF2-40B4-BE49-F238E27FC236}">
                <a16:creationId xmlns:a16="http://schemas.microsoft.com/office/drawing/2014/main" xmlns="" id="{02EAED8B-56A5-EC4E-85E0-4AD8FF73231D}"/>
              </a:ext>
            </a:extLst>
          </p:cNvPr>
          <p:cNvSpPr txBox="1"/>
          <p:nvPr/>
        </p:nvSpPr>
        <p:spPr>
          <a:xfrm>
            <a:off x="1227665" y="5351273"/>
            <a:ext cx="4572283" cy="5710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t">
            <a:normAutofit/>
          </a:bodyPr>
          <a:lstStyle>
            <a:lvl1pPr defTabSz="602615">
              <a:defRPr sz="2200">
                <a:solidFill>
                  <a:srgbClr val="53585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 algn="just"/>
            <a:r>
              <a:rPr lang="es-ES" sz="1200">
                <a:solidFill>
                  <a:srgbClr val="323A3F"/>
                </a:solidFill>
                <a:latin typeface="Lato" panose="020F0502020204030203" pitchFamily="34" charset="77"/>
                <a:cs typeface="Calibri Light" panose="020F0302020204030204" pitchFamily="34" charset="0"/>
                <a:sym typeface="Lato"/>
              </a:rPr>
              <a:t>Terminando el Discovery se plantearán los tiempos del proyecto basados en el alcance definido para el MVP.</a:t>
            </a:r>
            <a:endParaRPr lang="en-US" sz="1200">
              <a:solidFill>
                <a:srgbClr val="323A3F"/>
              </a:solidFill>
              <a:latin typeface="Lato" panose="020F0502020204030203" pitchFamily="34" charset="77"/>
              <a:cs typeface="Calibri Light" panose="020F0302020204030204" pitchFamily="34" charset="0"/>
            </a:endParaRPr>
          </a:p>
        </p:txBody>
      </p:sp>
      <p:sp>
        <p:nvSpPr>
          <p:cNvPr id="19" name="Plataformas de desarrollo móvil y web, permiten desarrollo de soluciones omnicanal en velocidades al mercado mucho menores">
            <a:extLst>
              <a:ext uri="{FF2B5EF4-FFF2-40B4-BE49-F238E27FC236}">
                <a16:creationId xmlns:a16="http://schemas.microsoft.com/office/drawing/2014/main" xmlns="" id="{ACC29832-2D44-2645-A54A-9EDAFD475A37}"/>
              </a:ext>
            </a:extLst>
          </p:cNvPr>
          <p:cNvSpPr txBox="1"/>
          <p:nvPr/>
        </p:nvSpPr>
        <p:spPr>
          <a:xfrm>
            <a:off x="1227665" y="4429380"/>
            <a:ext cx="4572283" cy="5710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normAutofit lnSpcReduction="10000"/>
          </a:bodyPr>
          <a:lstStyle>
            <a:lvl1pPr defTabSz="602615">
              <a:defRPr sz="2200">
                <a:solidFill>
                  <a:srgbClr val="53585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 algn="just"/>
            <a:r>
              <a:rPr lang="es-ES" sz="1200">
                <a:solidFill>
                  <a:srgbClr val="323A3F"/>
                </a:solidFill>
                <a:latin typeface="Lato" panose="020F0502020204030203" pitchFamily="34" charset="77"/>
                <a:cs typeface="Calibri Light" panose="020F0302020204030204" pitchFamily="34" charset="0"/>
                <a:sym typeface="Lato"/>
              </a:rPr>
              <a:t>Se recomienda la participación activa de un miembro interno “</a:t>
            </a:r>
            <a:r>
              <a:rPr lang="es-ES" sz="1200" err="1">
                <a:solidFill>
                  <a:srgbClr val="323A3F"/>
                </a:solidFill>
                <a:latin typeface="Lato" panose="020F0502020204030203" pitchFamily="34" charset="77"/>
                <a:cs typeface="Calibri Light" panose="020F0302020204030204" pitchFamily="34" charset="0"/>
                <a:sym typeface="Lato"/>
              </a:rPr>
              <a:t>Product</a:t>
            </a:r>
            <a:r>
              <a:rPr lang="es-ES" sz="1200">
                <a:solidFill>
                  <a:srgbClr val="323A3F"/>
                </a:solidFill>
                <a:latin typeface="Lato" panose="020F0502020204030203" pitchFamily="34" charset="77"/>
                <a:cs typeface="Calibri Light" panose="020F0302020204030204" pitchFamily="34" charset="0"/>
                <a:sym typeface="Lato"/>
              </a:rPr>
              <a:t> </a:t>
            </a:r>
            <a:r>
              <a:rPr lang="es-ES" sz="1200" err="1">
                <a:solidFill>
                  <a:srgbClr val="323A3F"/>
                </a:solidFill>
                <a:latin typeface="Lato" panose="020F0502020204030203" pitchFamily="34" charset="77"/>
                <a:cs typeface="Calibri Light" panose="020F0302020204030204" pitchFamily="34" charset="0"/>
                <a:sym typeface="Lato"/>
              </a:rPr>
              <a:t>Owner</a:t>
            </a:r>
            <a:r>
              <a:rPr lang="es-ES" sz="1200">
                <a:solidFill>
                  <a:srgbClr val="323A3F"/>
                </a:solidFill>
                <a:latin typeface="Lato" panose="020F0502020204030203" pitchFamily="34" charset="77"/>
                <a:cs typeface="Calibri Light" panose="020F0302020204030204" pitchFamily="34" charset="0"/>
                <a:sym typeface="Lato"/>
              </a:rPr>
              <a:t>” para el control del </a:t>
            </a:r>
            <a:r>
              <a:rPr lang="es-ES" sz="1200" err="1">
                <a:solidFill>
                  <a:srgbClr val="323A3F"/>
                </a:solidFill>
                <a:latin typeface="Lato" panose="020F0502020204030203" pitchFamily="34" charset="77"/>
                <a:cs typeface="Calibri Light" panose="020F0302020204030204" pitchFamily="34" charset="0"/>
                <a:sym typeface="Lato"/>
              </a:rPr>
              <a:t>Backlog</a:t>
            </a:r>
            <a:r>
              <a:rPr lang="es-ES" sz="1200">
                <a:solidFill>
                  <a:srgbClr val="323A3F"/>
                </a:solidFill>
                <a:latin typeface="Lato" panose="020F0502020204030203" pitchFamily="34" charset="77"/>
                <a:cs typeface="Calibri Light" panose="020F0302020204030204" pitchFamily="34" charset="0"/>
                <a:sym typeface="Lato"/>
              </a:rPr>
              <a:t> y nuevos </a:t>
            </a:r>
            <a:r>
              <a:rPr lang="es-ES" sz="1200" err="1">
                <a:solidFill>
                  <a:srgbClr val="323A3F"/>
                </a:solidFill>
                <a:latin typeface="Lato" panose="020F0502020204030203" pitchFamily="34" charset="77"/>
                <a:cs typeface="Calibri Light" panose="020F0302020204030204" pitchFamily="34" charset="0"/>
                <a:sym typeface="Lato"/>
              </a:rPr>
              <a:t>features</a:t>
            </a:r>
            <a:r>
              <a:rPr lang="es-ES" sz="1200">
                <a:solidFill>
                  <a:srgbClr val="323A3F"/>
                </a:solidFill>
                <a:latin typeface="Lato" panose="020F0502020204030203" pitchFamily="34" charset="77"/>
                <a:cs typeface="Calibri Light" panose="020F0302020204030204" pitchFamily="34" charset="0"/>
                <a:sym typeface="Lato"/>
              </a:rPr>
              <a:t> que se requieran durante el proyecto.</a:t>
            </a:r>
            <a:endParaRPr lang="en-US" sz="1200">
              <a:solidFill>
                <a:srgbClr val="323A3F"/>
              </a:solidFill>
              <a:latin typeface="Lato" panose="020F0502020204030203" pitchFamily="34" charset="77"/>
              <a:cs typeface="Calibri Light" panose="020F0302020204030204" pitchFamily="34" charset="0"/>
            </a:endParaRPr>
          </a:p>
        </p:txBody>
      </p:sp>
      <p:cxnSp>
        <p:nvCxnSpPr>
          <p:cNvPr id="20" name="Conector recto 33">
            <a:extLst>
              <a:ext uri="{FF2B5EF4-FFF2-40B4-BE49-F238E27FC236}">
                <a16:creationId xmlns:a16="http://schemas.microsoft.com/office/drawing/2014/main" xmlns="" id="{D9B6D6E3-F4D0-B24E-92B1-27BF65D42017}"/>
              </a:ext>
            </a:extLst>
          </p:cNvPr>
          <p:cNvCxnSpPr>
            <a:cxnSpLocks/>
          </p:cNvCxnSpPr>
          <p:nvPr/>
        </p:nvCxnSpPr>
        <p:spPr>
          <a:xfrm>
            <a:off x="199511" y="4298086"/>
            <a:ext cx="10266609" cy="0"/>
          </a:xfrm>
          <a:prstGeom prst="line">
            <a:avLst/>
          </a:prstGeom>
          <a:ln w="19050">
            <a:solidFill>
              <a:srgbClr val="ECF1F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48">
            <a:extLst>
              <a:ext uri="{FF2B5EF4-FFF2-40B4-BE49-F238E27FC236}">
                <a16:creationId xmlns:a16="http://schemas.microsoft.com/office/drawing/2014/main" xmlns="" id="{92C35D33-DBDF-D54F-86D9-F5EBDC872E71}"/>
              </a:ext>
            </a:extLst>
          </p:cNvPr>
          <p:cNvCxnSpPr>
            <a:cxnSpLocks/>
          </p:cNvCxnSpPr>
          <p:nvPr/>
        </p:nvCxnSpPr>
        <p:spPr>
          <a:xfrm>
            <a:off x="199511" y="3404468"/>
            <a:ext cx="9720344" cy="0"/>
          </a:xfrm>
          <a:prstGeom prst="line">
            <a:avLst/>
          </a:prstGeom>
          <a:ln w="19050">
            <a:solidFill>
              <a:srgbClr val="ECF1F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50">
            <a:extLst>
              <a:ext uri="{FF2B5EF4-FFF2-40B4-BE49-F238E27FC236}">
                <a16:creationId xmlns:a16="http://schemas.microsoft.com/office/drawing/2014/main" xmlns="" id="{97946F43-0885-3C48-8C88-AF18BB29590D}"/>
              </a:ext>
            </a:extLst>
          </p:cNvPr>
          <p:cNvCxnSpPr>
            <a:cxnSpLocks/>
          </p:cNvCxnSpPr>
          <p:nvPr/>
        </p:nvCxnSpPr>
        <p:spPr>
          <a:xfrm>
            <a:off x="199511" y="2520137"/>
            <a:ext cx="9223671" cy="0"/>
          </a:xfrm>
          <a:prstGeom prst="line">
            <a:avLst/>
          </a:prstGeom>
          <a:ln w="19050">
            <a:solidFill>
              <a:srgbClr val="ECF1F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lataformas de desarrollo móvil y web, permiten desarrollo de soluciones omnicanal en velocidades al mercado mucho menores">
            <a:extLst>
              <a:ext uri="{FF2B5EF4-FFF2-40B4-BE49-F238E27FC236}">
                <a16:creationId xmlns:a16="http://schemas.microsoft.com/office/drawing/2014/main" xmlns="" id="{92976672-231B-A044-B1F9-7A5801646C55}"/>
              </a:ext>
            </a:extLst>
          </p:cNvPr>
          <p:cNvSpPr txBox="1"/>
          <p:nvPr/>
        </p:nvSpPr>
        <p:spPr>
          <a:xfrm>
            <a:off x="1227665" y="3581042"/>
            <a:ext cx="4572283" cy="5710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normAutofit lnSpcReduction="10000"/>
          </a:bodyPr>
          <a:lstStyle>
            <a:lvl1pPr defTabSz="602615">
              <a:defRPr sz="2200">
                <a:solidFill>
                  <a:srgbClr val="53585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 algn="just"/>
            <a:r>
              <a:rPr lang="es-ES" sz="1200">
                <a:solidFill>
                  <a:srgbClr val="323A3F"/>
                </a:solidFill>
                <a:latin typeface="Lato" panose="020F0502020204030203" pitchFamily="34" charset="77"/>
                <a:cs typeface="Calibri Light" panose="020F0302020204030204" pitchFamily="34" charset="0"/>
                <a:sym typeface="Lato"/>
              </a:rPr>
              <a:t>Este es el plan propuesto que puede ser modificado de acuerdo a la fase de Discovery del S0 y al equipo para cumplir las expectativas en tiempo y forma</a:t>
            </a:r>
            <a:r>
              <a:rPr lang="en-US" sz="1200">
                <a:solidFill>
                  <a:srgbClr val="323A3F"/>
                </a:solidFill>
                <a:latin typeface="Lato" panose="020F0502020204030203" pitchFamily="34" charset="77"/>
                <a:cs typeface="Calibri Light" panose="020F0302020204030204" pitchFamily="34" charset="0"/>
                <a:sym typeface="Lato"/>
              </a:rPr>
              <a:t>.</a:t>
            </a:r>
            <a:endParaRPr lang="en-US" sz="1200">
              <a:solidFill>
                <a:srgbClr val="323A3F"/>
              </a:solidFill>
              <a:latin typeface="Lato" panose="020F0502020204030203" pitchFamily="34" charset="77"/>
              <a:cs typeface="Calibri Light" panose="020F0302020204030204" pitchFamily="34" charset="0"/>
            </a:endParaRPr>
          </a:p>
        </p:txBody>
      </p:sp>
      <p:sp>
        <p:nvSpPr>
          <p:cNvPr id="24" name="Plataformas de desarrollo móvil y web, permiten desarrollo de soluciones omnicanal en velocidades al mercado mucho menores">
            <a:extLst>
              <a:ext uri="{FF2B5EF4-FFF2-40B4-BE49-F238E27FC236}">
                <a16:creationId xmlns:a16="http://schemas.microsoft.com/office/drawing/2014/main" xmlns="" id="{B55D9717-1949-154E-8A06-E9004D92E67C}"/>
              </a:ext>
            </a:extLst>
          </p:cNvPr>
          <p:cNvSpPr txBox="1"/>
          <p:nvPr/>
        </p:nvSpPr>
        <p:spPr>
          <a:xfrm>
            <a:off x="1227665" y="1727190"/>
            <a:ext cx="5772000" cy="5710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normAutofit/>
          </a:bodyPr>
          <a:lstStyle>
            <a:lvl1pPr defTabSz="602615">
              <a:defRPr sz="2200">
                <a:solidFill>
                  <a:srgbClr val="53585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 algn="just"/>
            <a:r>
              <a:rPr lang="es-ES" sz="1200">
                <a:solidFill>
                  <a:srgbClr val="323A3F"/>
                </a:solidFill>
                <a:latin typeface="Lato" panose="020F0502020204030203" pitchFamily="34" charset="77"/>
                <a:cs typeface="Calibri Light" panose="020F0302020204030204" pitchFamily="34" charset="0"/>
                <a:sym typeface="Lato"/>
              </a:rPr>
              <a:t>Metodología 100%  Agile</a:t>
            </a:r>
            <a:endParaRPr lang="en-US" sz="1200">
              <a:solidFill>
                <a:srgbClr val="323A3F"/>
              </a:solidFill>
              <a:latin typeface="Lato" panose="020F0502020204030203" pitchFamily="34" charset="77"/>
              <a:cs typeface="Calibri Light" panose="020F0302020204030204" pitchFamily="34" charset="0"/>
            </a:endParaRPr>
          </a:p>
        </p:txBody>
      </p:sp>
      <p:pic>
        <p:nvPicPr>
          <p:cNvPr id="25" name="Imagen 56">
            <a:extLst>
              <a:ext uri="{FF2B5EF4-FFF2-40B4-BE49-F238E27FC236}">
                <a16:creationId xmlns:a16="http://schemas.microsoft.com/office/drawing/2014/main" xmlns="" id="{90A6093B-1A0B-DA41-BDB1-82D16D18A8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589" y="3572237"/>
            <a:ext cx="378775" cy="497819"/>
          </a:xfrm>
          <a:prstGeom prst="rect">
            <a:avLst/>
          </a:prstGeom>
        </p:spPr>
      </p:pic>
      <p:sp>
        <p:nvSpPr>
          <p:cNvPr id="26" name="Plataformas de desarrollo móvil y web, permiten desarrollo de soluciones omnicanal en velocidades al mercado mucho menores">
            <a:extLst>
              <a:ext uri="{FF2B5EF4-FFF2-40B4-BE49-F238E27FC236}">
                <a16:creationId xmlns:a16="http://schemas.microsoft.com/office/drawing/2014/main" xmlns="" id="{0A4FA1A3-BFB3-BC45-BEA7-D2F4E5F443AB}"/>
              </a:ext>
            </a:extLst>
          </p:cNvPr>
          <p:cNvSpPr txBox="1"/>
          <p:nvPr/>
        </p:nvSpPr>
        <p:spPr>
          <a:xfrm>
            <a:off x="1227665" y="2705278"/>
            <a:ext cx="4572283" cy="5710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normAutofit/>
          </a:bodyPr>
          <a:lstStyle>
            <a:lvl1pPr defTabSz="602615">
              <a:defRPr sz="2200">
                <a:solidFill>
                  <a:srgbClr val="53585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 algn="just"/>
            <a:r>
              <a:rPr lang="en-US" sz="1200">
                <a:solidFill>
                  <a:srgbClr val="323A3F"/>
                </a:solidFill>
                <a:latin typeface="Lato" panose="020F0502020204030203" pitchFamily="34" charset="77"/>
                <a:cs typeface="Calibri Light" panose="020F0302020204030204" pitchFamily="34" charset="0"/>
              </a:rPr>
              <a:t>Se </a:t>
            </a:r>
            <a:r>
              <a:rPr lang="en-US" sz="1200" err="1">
                <a:solidFill>
                  <a:srgbClr val="323A3F"/>
                </a:solidFill>
                <a:latin typeface="Lato" panose="020F0502020204030203" pitchFamily="34" charset="77"/>
                <a:cs typeface="Calibri Light" panose="020F0302020204030204" pitchFamily="34" charset="0"/>
              </a:rPr>
              <a:t>recomienda</a:t>
            </a:r>
            <a:r>
              <a:rPr lang="en-US" sz="1200">
                <a:solidFill>
                  <a:srgbClr val="323A3F"/>
                </a:solidFill>
                <a:latin typeface="Lato" panose="020F0502020204030203" pitchFamily="34" charset="77"/>
                <a:cs typeface="Calibri Light" panose="020F0302020204030204" pitchFamily="34" charset="0"/>
              </a:rPr>
              <a:t> </a:t>
            </a:r>
            <a:r>
              <a:rPr lang="en-US" sz="1200" err="1">
                <a:solidFill>
                  <a:srgbClr val="323A3F"/>
                </a:solidFill>
                <a:latin typeface="Lato" panose="020F0502020204030203" pitchFamily="34" charset="77"/>
                <a:cs typeface="Calibri Light" panose="020F0302020204030204" pitchFamily="34" charset="0"/>
              </a:rPr>
              <a:t>comenzar</a:t>
            </a:r>
            <a:r>
              <a:rPr lang="en-US" sz="1200">
                <a:solidFill>
                  <a:srgbClr val="323A3F"/>
                </a:solidFill>
                <a:latin typeface="Lato" panose="020F0502020204030203" pitchFamily="34" charset="77"/>
                <a:cs typeface="Calibri Light" panose="020F0302020204030204" pitchFamily="34" charset="0"/>
              </a:rPr>
              <a:t> con la </a:t>
            </a:r>
            <a:r>
              <a:rPr lang="en-US" sz="1200" err="1">
                <a:solidFill>
                  <a:srgbClr val="323A3F"/>
                </a:solidFill>
                <a:latin typeface="Lato" panose="020F0502020204030203" pitchFamily="34" charset="77"/>
                <a:cs typeface="Calibri Light" panose="020F0302020204030204" pitchFamily="34" charset="0"/>
              </a:rPr>
              <a:t>fase</a:t>
            </a:r>
            <a:r>
              <a:rPr lang="en-US" sz="1200">
                <a:solidFill>
                  <a:srgbClr val="323A3F"/>
                </a:solidFill>
                <a:latin typeface="Lato" panose="020F0502020204030203" pitchFamily="34" charset="77"/>
                <a:cs typeface="Calibri Light" panose="020F0302020204030204" pitchFamily="34" charset="0"/>
              </a:rPr>
              <a:t> de Discovery para que el </a:t>
            </a:r>
            <a:r>
              <a:rPr lang="en-US" sz="1200" err="1">
                <a:solidFill>
                  <a:srgbClr val="323A3F"/>
                </a:solidFill>
                <a:latin typeface="Lato" panose="020F0502020204030203" pitchFamily="34" charset="77"/>
                <a:cs typeface="Calibri Light" panose="020F0302020204030204" pitchFamily="34" charset="0"/>
              </a:rPr>
              <a:t>equipo</a:t>
            </a:r>
            <a:r>
              <a:rPr lang="en-US" sz="1200">
                <a:solidFill>
                  <a:srgbClr val="323A3F"/>
                </a:solidFill>
                <a:latin typeface="Lato" panose="020F0502020204030203" pitchFamily="34" charset="77"/>
                <a:cs typeface="Calibri Light" panose="020F0302020204030204" pitchFamily="34" charset="0"/>
              </a:rPr>
              <a:t> y el Product Owner </a:t>
            </a:r>
            <a:r>
              <a:rPr lang="en-US" sz="1200" err="1">
                <a:solidFill>
                  <a:srgbClr val="323A3F"/>
                </a:solidFill>
                <a:latin typeface="Lato" panose="020F0502020204030203" pitchFamily="34" charset="77"/>
                <a:cs typeface="Calibri Light" panose="020F0302020204030204" pitchFamily="34" charset="0"/>
              </a:rPr>
              <a:t>definan</a:t>
            </a:r>
            <a:r>
              <a:rPr lang="en-US" sz="1200">
                <a:solidFill>
                  <a:srgbClr val="323A3F"/>
                </a:solidFill>
                <a:latin typeface="Lato" panose="020F0502020204030203" pitchFamily="34" charset="77"/>
                <a:cs typeface="Calibri Light" panose="020F0302020204030204" pitchFamily="34" charset="0"/>
              </a:rPr>
              <a:t> el </a:t>
            </a:r>
            <a:r>
              <a:rPr lang="en-US" sz="1200" err="1">
                <a:solidFill>
                  <a:srgbClr val="323A3F"/>
                </a:solidFill>
                <a:latin typeface="Lato" panose="020F0502020204030203" pitchFamily="34" charset="77"/>
                <a:cs typeface="Calibri Light" panose="020F0302020204030204" pitchFamily="34" charset="0"/>
              </a:rPr>
              <a:t>alcance</a:t>
            </a:r>
            <a:r>
              <a:rPr lang="en-US" sz="1200">
                <a:solidFill>
                  <a:srgbClr val="323A3F"/>
                </a:solidFill>
                <a:latin typeface="Lato" panose="020F0502020204030203" pitchFamily="34" charset="77"/>
                <a:cs typeface="Calibri Light" panose="020F0302020204030204" pitchFamily="34" charset="0"/>
              </a:rPr>
              <a:t> por </a:t>
            </a:r>
            <a:r>
              <a:rPr lang="en-US" sz="1200" err="1">
                <a:solidFill>
                  <a:srgbClr val="323A3F"/>
                </a:solidFill>
                <a:latin typeface="Lato" panose="020F0502020204030203" pitchFamily="34" charset="77"/>
                <a:cs typeface="Calibri Light" panose="020F0302020204030204" pitchFamily="34" charset="0"/>
              </a:rPr>
              <a:t>Fase</a:t>
            </a:r>
            <a:r>
              <a:rPr lang="en-US" sz="1200">
                <a:solidFill>
                  <a:srgbClr val="323A3F"/>
                </a:solidFill>
                <a:latin typeface="Lato" panose="020F0502020204030203" pitchFamily="34" charset="77"/>
                <a:cs typeface="Calibri Light" panose="020F0302020204030204" pitchFamily="34" charset="0"/>
              </a:rPr>
              <a:t> Sprint.</a:t>
            </a:r>
          </a:p>
        </p:txBody>
      </p:sp>
      <p:cxnSp>
        <p:nvCxnSpPr>
          <p:cNvPr id="27" name="Conector recto 66">
            <a:extLst>
              <a:ext uri="{FF2B5EF4-FFF2-40B4-BE49-F238E27FC236}">
                <a16:creationId xmlns:a16="http://schemas.microsoft.com/office/drawing/2014/main" xmlns="" id="{CE0379D6-B1C3-444E-B02D-E51D3CB52424}"/>
              </a:ext>
            </a:extLst>
          </p:cNvPr>
          <p:cNvCxnSpPr>
            <a:cxnSpLocks/>
          </p:cNvCxnSpPr>
          <p:nvPr/>
        </p:nvCxnSpPr>
        <p:spPr>
          <a:xfrm>
            <a:off x="199511" y="1528464"/>
            <a:ext cx="8720513" cy="17482"/>
          </a:xfrm>
          <a:prstGeom prst="line">
            <a:avLst/>
          </a:prstGeom>
          <a:ln w="19050">
            <a:solidFill>
              <a:srgbClr val="ECF1F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>
            <a:extLst>
              <a:ext uri="{FF2B5EF4-FFF2-40B4-BE49-F238E27FC236}">
                <a16:creationId xmlns:a16="http://schemas.microsoft.com/office/drawing/2014/main" xmlns="" id="{64E669E7-DA6C-6942-8906-ADE3DC03E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23" r="18140"/>
          <a:stretch/>
        </p:blipFill>
        <p:spPr bwMode="auto">
          <a:xfrm>
            <a:off x="6658036" y="0"/>
            <a:ext cx="55339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xmlns="" id="{D1F69425-A88F-E044-9773-E7FECCD869E0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60000"/>
          </a:blip>
          <a:stretch>
            <a:fillRect/>
          </a:stretch>
        </p:blipFill>
        <p:spPr>
          <a:xfrm>
            <a:off x="11147712" y="439908"/>
            <a:ext cx="949617" cy="820855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33F0A61D-DEC2-CE4A-9F8B-974BBFD496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3" y="527744"/>
            <a:ext cx="5371296" cy="565340"/>
          </a:xfrm>
        </p:spPr>
        <p:txBody>
          <a:bodyPr>
            <a:noAutofit/>
          </a:bodyPr>
          <a:lstStyle/>
          <a:p>
            <a:r>
              <a:rPr lang="es-MX" sz="2800" dirty="0">
                <a:solidFill>
                  <a:schemeClr val="bg2">
                    <a:lumMod val="10000"/>
                  </a:schemeClr>
                </a:solidFill>
              </a:rPr>
              <a:t>Desarrollamos bajo metodologías Agile_</a:t>
            </a:r>
          </a:p>
        </p:txBody>
      </p:sp>
      <p:sp>
        <p:nvSpPr>
          <p:cNvPr id="7" name="Rectángulo 26">
            <a:extLst>
              <a:ext uri="{FF2B5EF4-FFF2-40B4-BE49-F238E27FC236}">
                <a16:creationId xmlns:a16="http://schemas.microsoft.com/office/drawing/2014/main" xmlns="" id="{F3EBE461-4F7A-8542-82FA-080386AD1D41}"/>
              </a:ext>
            </a:extLst>
          </p:cNvPr>
          <p:cNvSpPr/>
          <p:nvPr/>
        </p:nvSpPr>
        <p:spPr>
          <a:xfrm>
            <a:off x="6658036" y="0"/>
            <a:ext cx="5533964" cy="6858000"/>
          </a:xfrm>
          <a:prstGeom prst="rect">
            <a:avLst/>
          </a:prstGeom>
          <a:solidFill>
            <a:schemeClr val="dk1">
              <a:alpha val="2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221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smtClean="0"/>
              <a:t>Metodología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smtClean="0"/>
              <a:t>Data </a:t>
            </a:r>
            <a:r>
              <a:rPr lang="es-MX" dirty="0" err="1" smtClean="0"/>
              <a:t>Thinking</a:t>
            </a:r>
            <a:endParaRPr lang="en-US" dirty="0"/>
          </a:p>
        </p:txBody>
      </p:sp>
      <p:pic>
        <p:nvPicPr>
          <p:cNvPr id="3074" name="Picture 2" descr="E:\Documentos\Vagrant\Trafico\images\Data_thinking_prototipado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73"/>
          <a:stretch/>
        </p:blipFill>
        <p:spPr bwMode="auto">
          <a:xfrm>
            <a:off x="158900" y="1477136"/>
            <a:ext cx="11350747" cy="48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88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ángulo redondeado">
            <a:extLst>
              <a:ext uri="{FF2B5EF4-FFF2-40B4-BE49-F238E27FC236}">
                <a16:creationId xmlns:a16="http://schemas.microsoft.com/office/drawing/2014/main" xmlns="" id="{1F048DD9-3F82-2D40-8208-ADBD7F8F4EBD}"/>
              </a:ext>
            </a:extLst>
          </p:cNvPr>
          <p:cNvSpPr/>
          <p:nvPr/>
        </p:nvSpPr>
        <p:spPr>
          <a:xfrm rot="5400000">
            <a:off x="4536198" y="2856802"/>
            <a:ext cx="1533328" cy="1643270"/>
          </a:xfrm>
          <a:prstGeom prst="roundRect">
            <a:avLst>
              <a:gd name="adj" fmla="val 6128"/>
            </a:avLst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22859" tIns="22859" rIns="22859" bIns="22859" numCol="1" anchor="ctr">
            <a:noAutofit/>
          </a:bodyPr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 dirty="0">
              <a:latin typeface="Lato Regular" panose="020B0604020202020204" charset="0"/>
              <a:cs typeface="Lato Regular" panose="020B0604020202020204" charset="0"/>
            </a:endParaRPr>
          </a:p>
        </p:txBody>
      </p:sp>
      <p:sp>
        <p:nvSpPr>
          <p:cNvPr id="6" name="Google Shape;181;p5">
            <a:extLst>
              <a:ext uri="{FF2B5EF4-FFF2-40B4-BE49-F238E27FC236}">
                <a16:creationId xmlns:a16="http://schemas.microsoft.com/office/drawing/2014/main" xmlns="" id="{902C4D89-F328-AE47-9358-7C7A1E6CDFB8}"/>
              </a:ext>
            </a:extLst>
          </p:cNvPr>
          <p:cNvSpPr txBox="1">
            <a:spLocks/>
          </p:cNvSpPr>
          <p:nvPr/>
        </p:nvSpPr>
        <p:spPr>
          <a:xfrm>
            <a:off x="5529554" y="6127364"/>
            <a:ext cx="467709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8" tIns="91438" rIns="91438" bIns="91438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buClr>
                <a:srgbClr val="535353"/>
              </a:buClr>
              <a:buSzPts val="2400"/>
              <a:buFont typeface="Lato"/>
              <a:buNone/>
            </a:pPr>
            <a:fld id="{00000000-1234-1234-1234-123412341234}" type="slidenum">
              <a:rPr lang="es-ES" sz="12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rPr>
              <a:pPr>
                <a:buClr>
                  <a:srgbClr val="535353"/>
                </a:buClr>
                <a:buSzPts val="2400"/>
                <a:buFont typeface="Lato"/>
                <a:buNone/>
              </a:pPr>
              <a:t>19</a:t>
            </a:fld>
            <a:endParaRPr lang="es-ES" sz="1200" b="1" dirty="0">
              <a:solidFill>
                <a:srgbClr val="53535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" name="Rectángulo redondeado">
            <a:extLst>
              <a:ext uri="{FF2B5EF4-FFF2-40B4-BE49-F238E27FC236}">
                <a16:creationId xmlns:a16="http://schemas.microsoft.com/office/drawing/2014/main" xmlns="" id="{94B8FC56-B3F2-E147-8CFC-2643C7C50BF2}"/>
              </a:ext>
            </a:extLst>
          </p:cNvPr>
          <p:cNvSpPr/>
          <p:nvPr/>
        </p:nvSpPr>
        <p:spPr>
          <a:xfrm>
            <a:off x="4037070" y="2179066"/>
            <a:ext cx="6091463" cy="443368"/>
          </a:xfrm>
          <a:prstGeom prst="roundRect">
            <a:avLst>
              <a:gd name="adj" fmla="val 6128"/>
            </a:avLst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75000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22859" tIns="22859" rIns="22859" bIns="22859" anchor="ctr"/>
          <a:lstStyle/>
          <a:p>
            <a:endParaRPr dirty="0">
              <a:solidFill>
                <a:schemeClr val="tx2"/>
              </a:solidFill>
              <a:latin typeface="Lato Regular" panose="020B0604020202020204" charset="0"/>
              <a:ea typeface="+mj-ea"/>
              <a:cs typeface="Lato Regular" panose="020B0604020202020204" charset="0"/>
            </a:endParaRPr>
          </a:p>
        </p:txBody>
      </p:sp>
      <p:sp>
        <p:nvSpPr>
          <p:cNvPr id="93" name="Rectángulo redondeado">
            <a:extLst>
              <a:ext uri="{FF2B5EF4-FFF2-40B4-BE49-F238E27FC236}">
                <a16:creationId xmlns:a16="http://schemas.microsoft.com/office/drawing/2014/main" xmlns="" id="{202D8209-2FE5-1942-99BF-AECE7EEECD16}"/>
              </a:ext>
            </a:extLst>
          </p:cNvPr>
          <p:cNvSpPr/>
          <p:nvPr/>
        </p:nvSpPr>
        <p:spPr>
          <a:xfrm>
            <a:off x="8180554" y="4499513"/>
            <a:ext cx="2686569" cy="357443"/>
          </a:xfrm>
          <a:prstGeom prst="roundRect">
            <a:avLst>
              <a:gd name="adj" fmla="val 6128"/>
            </a:avLst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bg1">
                <a:lumMod val="75000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22859" tIns="22859" rIns="22859" bIns="22859" anchor="ctr"/>
          <a:lstStyle/>
          <a:p>
            <a:endParaRPr>
              <a:solidFill>
                <a:schemeClr val="tx2"/>
              </a:solidFill>
              <a:latin typeface="Lato Regular" panose="020B0604020202020204" charset="0"/>
              <a:ea typeface="+mj-ea"/>
              <a:cs typeface="Lato Regular" panose="020B0604020202020204" charset="0"/>
            </a:endParaRPr>
          </a:p>
        </p:txBody>
      </p:sp>
      <p:sp>
        <p:nvSpPr>
          <p:cNvPr id="102" name="Rectángulo redondeado">
            <a:extLst>
              <a:ext uri="{FF2B5EF4-FFF2-40B4-BE49-F238E27FC236}">
                <a16:creationId xmlns:a16="http://schemas.microsoft.com/office/drawing/2014/main" xmlns="" id="{F0E3B34B-9414-3B47-AD31-607C4E098BFA}"/>
              </a:ext>
            </a:extLst>
          </p:cNvPr>
          <p:cNvSpPr/>
          <p:nvPr/>
        </p:nvSpPr>
        <p:spPr>
          <a:xfrm>
            <a:off x="8180553" y="4079570"/>
            <a:ext cx="2686569" cy="357443"/>
          </a:xfrm>
          <a:prstGeom prst="roundRect">
            <a:avLst>
              <a:gd name="adj" fmla="val 6128"/>
            </a:avLst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bg1">
                <a:lumMod val="75000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22859" tIns="22859" rIns="22859" bIns="22859" anchor="ctr"/>
          <a:lstStyle/>
          <a:p>
            <a:endParaRPr>
              <a:solidFill>
                <a:schemeClr val="tx2"/>
              </a:solidFill>
              <a:latin typeface="Lato Regular" panose="020B0604020202020204" charset="0"/>
              <a:ea typeface="+mj-ea"/>
              <a:cs typeface="Lato Regular" panose="020B0604020202020204" charset="0"/>
            </a:endParaRPr>
          </a:p>
        </p:txBody>
      </p:sp>
      <p:sp>
        <p:nvSpPr>
          <p:cNvPr id="114" name="Rectángulo redondeado">
            <a:extLst>
              <a:ext uri="{FF2B5EF4-FFF2-40B4-BE49-F238E27FC236}">
                <a16:creationId xmlns:a16="http://schemas.microsoft.com/office/drawing/2014/main" xmlns="" id="{45164036-7B2C-8341-9753-245EC9C2A6EA}"/>
              </a:ext>
            </a:extLst>
          </p:cNvPr>
          <p:cNvSpPr/>
          <p:nvPr/>
        </p:nvSpPr>
        <p:spPr>
          <a:xfrm>
            <a:off x="8180553" y="3666740"/>
            <a:ext cx="2686568" cy="357443"/>
          </a:xfrm>
          <a:prstGeom prst="roundRect">
            <a:avLst>
              <a:gd name="adj" fmla="val 6128"/>
            </a:avLst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bg1">
                <a:lumMod val="75000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22859" tIns="22859" rIns="22859" bIns="22859" anchor="ctr"/>
          <a:lstStyle/>
          <a:p>
            <a:pPr algn="ctr"/>
            <a:endParaRPr>
              <a:solidFill>
                <a:schemeClr val="tx2"/>
              </a:solidFill>
              <a:latin typeface="Lato Regular" panose="020B0604020202020204" charset="0"/>
              <a:ea typeface="+mj-ea"/>
              <a:cs typeface="Lato Regular" panose="020B0604020202020204" charset="0"/>
            </a:endParaRPr>
          </a:p>
        </p:txBody>
      </p:sp>
      <p:sp>
        <p:nvSpPr>
          <p:cNvPr id="127" name="Rectángulo redondeado">
            <a:extLst>
              <a:ext uri="{FF2B5EF4-FFF2-40B4-BE49-F238E27FC236}">
                <a16:creationId xmlns:a16="http://schemas.microsoft.com/office/drawing/2014/main" xmlns="" id="{D1672665-94F5-B240-8F0E-316E44032032}"/>
              </a:ext>
            </a:extLst>
          </p:cNvPr>
          <p:cNvSpPr/>
          <p:nvPr/>
        </p:nvSpPr>
        <p:spPr>
          <a:xfrm>
            <a:off x="8179667" y="3212854"/>
            <a:ext cx="2686568" cy="396576"/>
          </a:xfrm>
          <a:prstGeom prst="roundRect">
            <a:avLst>
              <a:gd name="adj" fmla="val 6128"/>
            </a:avLst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bg1">
                <a:lumMod val="75000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22859" tIns="22859" rIns="22859" bIns="22859" anchor="ctr"/>
          <a:lstStyle/>
          <a:p>
            <a:endParaRPr>
              <a:solidFill>
                <a:schemeClr val="tx2"/>
              </a:solidFill>
              <a:latin typeface="Lato Regular" panose="020B0604020202020204" charset="0"/>
              <a:ea typeface="+mj-ea"/>
              <a:cs typeface="Lato Regular" panose="020B0604020202020204" charset="0"/>
            </a:endParaRPr>
          </a:p>
        </p:txBody>
      </p:sp>
      <p:sp>
        <p:nvSpPr>
          <p:cNvPr id="128" name="Rectángulo redondeado">
            <a:extLst>
              <a:ext uri="{FF2B5EF4-FFF2-40B4-BE49-F238E27FC236}">
                <a16:creationId xmlns:a16="http://schemas.microsoft.com/office/drawing/2014/main" xmlns="" id="{70608FE2-BF4D-4C45-849C-B64BD0C51AB7}"/>
              </a:ext>
            </a:extLst>
          </p:cNvPr>
          <p:cNvSpPr/>
          <p:nvPr/>
        </p:nvSpPr>
        <p:spPr>
          <a:xfrm rot="5400000">
            <a:off x="1076148" y="1688805"/>
            <a:ext cx="538179" cy="1386209"/>
          </a:xfrm>
          <a:prstGeom prst="roundRect">
            <a:avLst>
              <a:gd name="adj" fmla="val 6128"/>
            </a:avLst>
          </a:prstGeom>
          <a:solidFill>
            <a:schemeClr val="bg1"/>
          </a:solidFill>
          <a:ln w="25400">
            <a:solidFill>
              <a:schemeClr val="bg1">
                <a:lumMod val="50000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22859" tIns="22859" rIns="22859" bIns="22859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>
              <a:latin typeface="Lato Regular" panose="020B0604020202020204" charset="0"/>
              <a:cs typeface="Lato Regular" panose="020B0604020202020204" charset="0"/>
            </a:endParaRPr>
          </a:p>
        </p:txBody>
      </p:sp>
      <p:pic>
        <p:nvPicPr>
          <p:cNvPr id="131" name="Picture 2" descr="Boss 3 Icon | Kameleon Iconset | Webalys">
            <a:extLst>
              <a:ext uri="{FF2B5EF4-FFF2-40B4-BE49-F238E27FC236}">
                <a16:creationId xmlns:a16="http://schemas.microsoft.com/office/drawing/2014/main" xmlns="" id="{F40BEA77-CE1D-8442-9421-9A803E62B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5480" y="2091470"/>
            <a:ext cx="610170" cy="61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SOLUTION…">
            <a:extLst>
              <a:ext uri="{FF2B5EF4-FFF2-40B4-BE49-F238E27FC236}">
                <a16:creationId xmlns:a16="http://schemas.microsoft.com/office/drawing/2014/main" xmlns="" id="{B1AEDDAB-2EE4-684C-A3A6-51D3DAD34FBF}"/>
              </a:ext>
            </a:extLst>
          </p:cNvPr>
          <p:cNvSpPr txBox="1"/>
          <p:nvPr/>
        </p:nvSpPr>
        <p:spPr>
          <a:xfrm>
            <a:off x="992682" y="2249032"/>
            <a:ext cx="982693" cy="384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59" tIns="22859" rIns="22859" bIns="22859">
            <a:spAutoFit/>
          </a:bodyPr>
          <a:lstStyle>
            <a:lvl1pPr algn="ctr">
              <a:defRPr sz="1700" b="1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rPr lang="es-ES" sz="1100" dirty="0" err="1">
                <a:solidFill>
                  <a:schemeClr val="tx2"/>
                </a:solidFill>
                <a:latin typeface="Lato Regular" panose="020B0604020202020204" charset="0"/>
                <a:cs typeface="Lato Regular" panose="020B0604020202020204" charset="0"/>
              </a:rPr>
              <a:t>Product</a:t>
            </a:r>
            <a:r>
              <a:rPr lang="es-ES" sz="1100" dirty="0">
                <a:solidFill>
                  <a:schemeClr val="tx2"/>
                </a:solidFill>
                <a:latin typeface="Lato Regular" panose="020B0604020202020204" charset="0"/>
                <a:cs typeface="Lato Regular" panose="020B0604020202020204" charset="0"/>
              </a:rPr>
              <a:t> </a:t>
            </a:r>
            <a:r>
              <a:rPr lang="es-ES" sz="1100" dirty="0" err="1">
                <a:solidFill>
                  <a:schemeClr val="tx2"/>
                </a:solidFill>
                <a:latin typeface="Lato Regular" panose="020B0604020202020204" charset="0"/>
                <a:cs typeface="Lato Regular" panose="020B0604020202020204" charset="0"/>
              </a:rPr>
              <a:t>Owner</a:t>
            </a:r>
            <a:r>
              <a:rPr lang="es-ES" sz="1100" dirty="0">
                <a:solidFill>
                  <a:schemeClr val="tx2"/>
                </a:solidFill>
                <a:latin typeface="Lato Regular" panose="020B0604020202020204" charset="0"/>
                <a:cs typeface="Lato Regular" panose="020B0604020202020204" charset="0"/>
              </a:rPr>
              <a:t> </a:t>
            </a:r>
          </a:p>
        </p:txBody>
      </p:sp>
      <p:sp>
        <p:nvSpPr>
          <p:cNvPr id="133" name="AGILE…">
            <a:extLst>
              <a:ext uri="{FF2B5EF4-FFF2-40B4-BE49-F238E27FC236}">
                <a16:creationId xmlns:a16="http://schemas.microsoft.com/office/drawing/2014/main" xmlns="" id="{598827AD-2F6F-C948-A317-6404B8976799}"/>
              </a:ext>
            </a:extLst>
          </p:cNvPr>
          <p:cNvSpPr txBox="1"/>
          <p:nvPr/>
        </p:nvSpPr>
        <p:spPr>
          <a:xfrm>
            <a:off x="4047230" y="2253381"/>
            <a:ext cx="6084490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59" tIns="22859" rIns="22859" bIns="22859" numCol="1" anchor="t">
            <a:spAutoFit/>
          </a:bodyPr>
          <a:lstStyle/>
          <a:p>
            <a:pPr algn="ctr">
              <a:defRPr sz="1700" b="1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lang="es-ES" sz="1400" dirty="0">
                <a:solidFill>
                  <a:schemeClr val="tx2"/>
                </a:solidFill>
                <a:latin typeface="Lato Regular" panose="020B0604020202020204" charset="0"/>
                <a:cs typeface="Lato Regular" panose="020B0604020202020204" charset="0"/>
              </a:rPr>
              <a:t>PRODUCT </a:t>
            </a:r>
            <a:r>
              <a:rPr lang="es-ES" sz="1400" i="1" dirty="0">
                <a:solidFill>
                  <a:schemeClr val="tx2"/>
                </a:solidFill>
                <a:latin typeface="Lato Regular" panose="020B0604020202020204" charset="0"/>
                <a:cs typeface="Lato Regular" panose="020B0604020202020204" charset="0"/>
              </a:rPr>
              <a:t>BACKLOG</a:t>
            </a:r>
            <a:r>
              <a:rPr lang="es-ES" sz="1400" dirty="0">
                <a:solidFill>
                  <a:schemeClr val="tx2"/>
                </a:solidFill>
                <a:latin typeface="Lato Regular" panose="020B0604020202020204" charset="0"/>
                <a:cs typeface="Lato Regular" panose="020B0604020202020204" charset="0"/>
              </a:rPr>
              <a:t> ÚNICO</a:t>
            </a:r>
            <a:endParaRPr sz="1400" dirty="0">
              <a:solidFill>
                <a:schemeClr val="tx2"/>
              </a:solidFill>
              <a:latin typeface="Lato Regular" panose="020B0604020202020204" charset="0"/>
              <a:cs typeface="Lato Regular" panose="020B0604020202020204" charset="0"/>
            </a:endParaRPr>
          </a:p>
        </p:txBody>
      </p:sp>
      <p:sp>
        <p:nvSpPr>
          <p:cNvPr id="134" name="Rectángulo redondeado">
            <a:extLst>
              <a:ext uri="{FF2B5EF4-FFF2-40B4-BE49-F238E27FC236}">
                <a16:creationId xmlns:a16="http://schemas.microsoft.com/office/drawing/2014/main" xmlns="" id="{62BE20C9-E505-FD4E-B613-7C5F426814DF}"/>
              </a:ext>
            </a:extLst>
          </p:cNvPr>
          <p:cNvSpPr/>
          <p:nvPr/>
        </p:nvSpPr>
        <p:spPr>
          <a:xfrm>
            <a:off x="4745757" y="1524895"/>
            <a:ext cx="1821164" cy="553262"/>
          </a:xfrm>
          <a:prstGeom prst="roundRect">
            <a:avLst>
              <a:gd name="adj" fmla="val 6128"/>
            </a:avLst>
          </a:prstGeom>
          <a:solidFill>
            <a:schemeClr val="accent1">
              <a:lumMod val="75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22859" tIns="22859" rIns="22859" bIns="22859" numCol="1" anchor="ctr">
            <a:noAutofit/>
          </a:bodyPr>
          <a:lstStyle/>
          <a:p>
            <a:endParaRPr>
              <a:latin typeface="Lato Regular" panose="020B0604020202020204" charset="0"/>
              <a:ea typeface="+mj-ea"/>
            </a:endParaRPr>
          </a:p>
        </p:txBody>
      </p:sp>
      <p:sp>
        <p:nvSpPr>
          <p:cNvPr id="137" name="AGILE…">
            <a:extLst>
              <a:ext uri="{FF2B5EF4-FFF2-40B4-BE49-F238E27FC236}">
                <a16:creationId xmlns:a16="http://schemas.microsoft.com/office/drawing/2014/main" xmlns="" id="{FBD19EE8-129B-E443-B7D3-964E148933D1}"/>
              </a:ext>
            </a:extLst>
          </p:cNvPr>
          <p:cNvSpPr txBox="1"/>
          <p:nvPr/>
        </p:nvSpPr>
        <p:spPr>
          <a:xfrm>
            <a:off x="5143403" y="1659176"/>
            <a:ext cx="1240999" cy="3847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59" tIns="22859" rIns="22859" bIns="22859" numCol="1" anchor="t">
            <a:spAutoFit/>
          </a:bodyPr>
          <a:lstStyle/>
          <a:p>
            <a:pPr algn="ctr">
              <a:defRPr sz="1700" b="1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lang="es-ES" sz="1100" dirty="0">
                <a:solidFill>
                  <a:schemeClr val="bg1"/>
                </a:solidFill>
                <a:latin typeface="Lato Regular" panose="020B0604020202020204" charset="0"/>
                <a:cs typeface="Lato Regular" panose="020B0604020202020204" charset="0"/>
              </a:rPr>
              <a:t>Scrum Master / PM</a:t>
            </a:r>
            <a:endParaRPr sz="1100" dirty="0">
              <a:solidFill>
                <a:schemeClr val="bg1"/>
              </a:solidFill>
              <a:latin typeface="Lato Regular" panose="020B0604020202020204" charset="0"/>
              <a:cs typeface="Lato Regular" panose="020B0604020202020204" charset="0"/>
            </a:endParaRPr>
          </a:p>
        </p:txBody>
      </p:sp>
      <p:sp>
        <p:nvSpPr>
          <p:cNvPr id="138" name="Rectángulo redondeado">
            <a:extLst>
              <a:ext uri="{FF2B5EF4-FFF2-40B4-BE49-F238E27FC236}">
                <a16:creationId xmlns:a16="http://schemas.microsoft.com/office/drawing/2014/main" xmlns="" id="{77EC771D-F3D7-4C4C-A09B-ECEC02BEDD1A}"/>
              </a:ext>
            </a:extLst>
          </p:cNvPr>
          <p:cNvSpPr/>
          <p:nvPr/>
        </p:nvSpPr>
        <p:spPr>
          <a:xfrm rot="5400000">
            <a:off x="6078755" y="3094260"/>
            <a:ext cx="2013791" cy="1643270"/>
          </a:xfrm>
          <a:prstGeom prst="roundRect">
            <a:avLst>
              <a:gd name="adj" fmla="val 6128"/>
            </a:avLst>
          </a:prstGeom>
          <a:solidFill>
            <a:schemeClr val="accent1">
              <a:lumMod val="75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22859" tIns="22859" rIns="22859" bIns="22859" numCol="1" anchor="ctr">
            <a:noAutofit/>
          </a:bodyPr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 dirty="0">
              <a:latin typeface="Lato Regular" panose="020B0604020202020204" charset="0"/>
              <a:cs typeface="Lato Regular" panose="020B0604020202020204" charset="0"/>
            </a:endParaRPr>
          </a:p>
        </p:txBody>
      </p:sp>
      <p:pic>
        <p:nvPicPr>
          <p:cNvPr id="141" name="Imagen" descr="Imagen">
            <a:extLst>
              <a:ext uri="{FF2B5EF4-FFF2-40B4-BE49-F238E27FC236}">
                <a16:creationId xmlns:a16="http://schemas.microsoft.com/office/drawing/2014/main" xmlns="" id="{E5ADEE6F-14C2-C342-BBE3-E1314E8D4EC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4019" y="3778351"/>
            <a:ext cx="491663" cy="49166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44" name="Imagen" descr="Imagen">
            <a:extLst>
              <a:ext uri="{FF2B5EF4-FFF2-40B4-BE49-F238E27FC236}">
                <a16:creationId xmlns:a16="http://schemas.microsoft.com/office/drawing/2014/main" xmlns="" id="{C44F823F-C746-0241-8679-11FF11E704F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2498" y="4287640"/>
            <a:ext cx="496753" cy="49675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54" name="AGILE…">
            <a:extLst>
              <a:ext uri="{FF2B5EF4-FFF2-40B4-BE49-F238E27FC236}">
                <a16:creationId xmlns:a16="http://schemas.microsoft.com/office/drawing/2014/main" xmlns="" id="{0E19FF46-37BB-324E-A860-E90BD6BEB993}"/>
              </a:ext>
            </a:extLst>
          </p:cNvPr>
          <p:cNvSpPr txBox="1"/>
          <p:nvPr/>
        </p:nvSpPr>
        <p:spPr>
          <a:xfrm>
            <a:off x="8214142" y="3756977"/>
            <a:ext cx="2652979" cy="184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59" tIns="22859" rIns="22859" bIns="22859" numCol="1" anchor="t">
            <a:spAutoFit/>
          </a:bodyPr>
          <a:lstStyle/>
          <a:p>
            <a:pPr algn="ctr">
              <a:defRPr sz="1700" b="1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lang="es-MX" sz="900" dirty="0" smtClean="0">
                <a:solidFill>
                  <a:schemeClr val="tx2"/>
                </a:solidFill>
                <a:latin typeface="Lato Regular" panose="020B0604020202020204" charset="0"/>
                <a:cs typeface="Lato Regular" panose="020B0604020202020204" charset="0"/>
              </a:rPr>
              <a:t>Data </a:t>
            </a:r>
            <a:r>
              <a:rPr lang="es-MX" sz="900" dirty="0" err="1" smtClean="0">
                <a:solidFill>
                  <a:schemeClr val="tx2"/>
                </a:solidFill>
                <a:latin typeface="Lato Regular" panose="020B0604020202020204" charset="0"/>
                <a:cs typeface="Lato Regular" panose="020B0604020202020204" charset="0"/>
              </a:rPr>
              <a:t>Scientist</a:t>
            </a:r>
            <a:endParaRPr sz="900" dirty="0">
              <a:solidFill>
                <a:schemeClr val="tx2"/>
              </a:solidFill>
              <a:latin typeface="Lato Regular" panose="020B0604020202020204" charset="0"/>
              <a:cs typeface="Lato Regular" panose="020B0604020202020204" charset="0"/>
            </a:endParaRPr>
          </a:p>
        </p:txBody>
      </p:sp>
      <p:sp>
        <p:nvSpPr>
          <p:cNvPr id="157" name="AGILE…">
            <a:extLst>
              <a:ext uri="{FF2B5EF4-FFF2-40B4-BE49-F238E27FC236}">
                <a16:creationId xmlns:a16="http://schemas.microsoft.com/office/drawing/2014/main" xmlns="" id="{6B020CDF-3A19-0048-A428-B02507C20993}"/>
              </a:ext>
            </a:extLst>
          </p:cNvPr>
          <p:cNvSpPr txBox="1"/>
          <p:nvPr/>
        </p:nvSpPr>
        <p:spPr>
          <a:xfrm>
            <a:off x="8214141" y="4175262"/>
            <a:ext cx="2652980" cy="184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59" tIns="22859" rIns="22859" bIns="22859" numCol="1" anchor="t">
            <a:spAutoFit/>
          </a:bodyPr>
          <a:lstStyle/>
          <a:p>
            <a:pPr algn="ctr">
              <a:defRPr sz="1700" b="1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lang="es-MX" sz="900" dirty="0" smtClean="0">
                <a:solidFill>
                  <a:schemeClr val="tx2"/>
                </a:solidFill>
                <a:latin typeface="Lato Regular" panose="020B0604020202020204" charset="0"/>
                <a:cs typeface="Lato Regular" panose="020B0604020202020204" charset="0"/>
              </a:rPr>
              <a:t>Data </a:t>
            </a:r>
            <a:r>
              <a:rPr lang="es-MX" sz="900" dirty="0" err="1" smtClean="0">
                <a:solidFill>
                  <a:schemeClr val="tx2"/>
                </a:solidFill>
                <a:latin typeface="Lato Regular" panose="020B0604020202020204" charset="0"/>
                <a:cs typeface="Lato Regular" panose="020B0604020202020204" charset="0"/>
              </a:rPr>
              <a:t>Architec</a:t>
            </a:r>
            <a:r>
              <a:rPr lang="es-MX" sz="900" dirty="0" smtClean="0">
                <a:solidFill>
                  <a:schemeClr val="tx2"/>
                </a:solidFill>
                <a:latin typeface="Lato Regular" panose="020B0604020202020204" charset="0"/>
                <a:cs typeface="Lato Regular" panose="020B0604020202020204" charset="0"/>
              </a:rPr>
              <a:t>/</a:t>
            </a:r>
            <a:r>
              <a:rPr lang="es-MX" sz="900" dirty="0" err="1" smtClean="0">
                <a:solidFill>
                  <a:schemeClr val="tx2"/>
                </a:solidFill>
                <a:latin typeface="Lato Regular" panose="020B0604020202020204" charset="0"/>
                <a:cs typeface="Lato Regular" panose="020B0604020202020204" charset="0"/>
              </a:rPr>
              <a:t>Engineer</a:t>
            </a:r>
            <a:endParaRPr dirty="0">
              <a:solidFill>
                <a:schemeClr val="tx2"/>
              </a:solidFill>
              <a:latin typeface="Lato Regular" panose="020B0604020202020204" charset="0"/>
              <a:cs typeface="Lato Regular" panose="020B0604020202020204" charset="0"/>
            </a:endParaRPr>
          </a:p>
        </p:txBody>
      </p:sp>
      <p:sp>
        <p:nvSpPr>
          <p:cNvPr id="159" name="AGILE…">
            <a:extLst>
              <a:ext uri="{FF2B5EF4-FFF2-40B4-BE49-F238E27FC236}">
                <a16:creationId xmlns:a16="http://schemas.microsoft.com/office/drawing/2014/main" xmlns="" id="{67BDCF27-919E-4D4F-9F34-A93A0605A2DC}"/>
              </a:ext>
            </a:extLst>
          </p:cNvPr>
          <p:cNvSpPr txBox="1"/>
          <p:nvPr/>
        </p:nvSpPr>
        <p:spPr>
          <a:xfrm>
            <a:off x="8258903" y="4594360"/>
            <a:ext cx="2551166" cy="184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59" tIns="22859" rIns="22859" bIns="22859" numCol="1" anchor="t">
            <a:spAutoFit/>
          </a:bodyPr>
          <a:lstStyle/>
          <a:p>
            <a:pPr algn="ctr">
              <a:defRPr sz="1700" b="1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lang="es-MX" sz="900" dirty="0" smtClean="0">
                <a:solidFill>
                  <a:schemeClr val="tx2"/>
                </a:solidFill>
                <a:latin typeface="Lato Regular" panose="020B0604020202020204" charset="0"/>
                <a:cs typeface="Lato Regular" panose="020B0604020202020204" charset="0"/>
              </a:rPr>
              <a:t>UX</a:t>
            </a:r>
            <a:endParaRPr dirty="0">
              <a:solidFill>
                <a:schemeClr val="tx2"/>
              </a:solidFill>
              <a:latin typeface="Lato Regular" panose="020B0604020202020204" charset="0"/>
              <a:cs typeface="Lato Regular" panose="020B0604020202020204" charset="0"/>
            </a:endParaRPr>
          </a:p>
        </p:txBody>
      </p:sp>
      <p:cxnSp>
        <p:nvCxnSpPr>
          <p:cNvPr id="182" name="Conector angular 205">
            <a:extLst>
              <a:ext uri="{FF2B5EF4-FFF2-40B4-BE49-F238E27FC236}">
                <a16:creationId xmlns:a16="http://schemas.microsoft.com/office/drawing/2014/main" xmlns="" id="{0A3EE098-0358-094F-AB63-FA324E97A42F}"/>
              </a:ext>
            </a:extLst>
          </p:cNvPr>
          <p:cNvCxnSpPr>
            <a:cxnSpLocks/>
            <a:stCxn id="138" idx="0"/>
            <a:endCxn id="127" idx="1"/>
          </p:cNvCxnSpPr>
          <p:nvPr/>
        </p:nvCxnSpPr>
        <p:spPr>
          <a:xfrm flipV="1">
            <a:off x="7907286" y="3411142"/>
            <a:ext cx="272381" cy="504753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3" name="Conector angular 206">
            <a:extLst>
              <a:ext uri="{FF2B5EF4-FFF2-40B4-BE49-F238E27FC236}">
                <a16:creationId xmlns:a16="http://schemas.microsoft.com/office/drawing/2014/main" xmlns="" id="{CCC31DA2-46BB-134E-B381-AEA0FEA73B97}"/>
              </a:ext>
            </a:extLst>
          </p:cNvPr>
          <p:cNvCxnSpPr>
            <a:cxnSpLocks/>
            <a:stCxn id="138" idx="0"/>
            <a:endCxn id="114" idx="1"/>
          </p:cNvCxnSpPr>
          <p:nvPr/>
        </p:nvCxnSpPr>
        <p:spPr>
          <a:xfrm flipV="1">
            <a:off x="7907286" y="3845462"/>
            <a:ext cx="273267" cy="70433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4" name="Conector angular 207">
            <a:extLst>
              <a:ext uri="{FF2B5EF4-FFF2-40B4-BE49-F238E27FC236}">
                <a16:creationId xmlns:a16="http://schemas.microsoft.com/office/drawing/2014/main" xmlns="" id="{0871A234-5E7F-A84A-9333-FED7278E68FD}"/>
              </a:ext>
            </a:extLst>
          </p:cNvPr>
          <p:cNvCxnSpPr>
            <a:cxnSpLocks/>
            <a:stCxn id="138" idx="0"/>
            <a:endCxn id="102" idx="1"/>
          </p:cNvCxnSpPr>
          <p:nvPr/>
        </p:nvCxnSpPr>
        <p:spPr>
          <a:xfrm>
            <a:off x="7907286" y="3915895"/>
            <a:ext cx="273267" cy="342397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5" name="Conector angular 208">
            <a:extLst>
              <a:ext uri="{FF2B5EF4-FFF2-40B4-BE49-F238E27FC236}">
                <a16:creationId xmlns:a16="http://schemas.microsoft.com/office/drawing/2014/main" xmlns="" id="{A395658B-C10B-094F-B554-481E9BBD5B05}"/>
              </a:ext>
            </a:extLst>
          </p:cNvPr>
          <p:cNvCxnSpPr>
            <a:cxnSpLocks/>
            <a:stCxn id="138" idx="0"/>
            <a:endCxn id="93" idx="1"/>
          </p:cNvCxnSpPr>
          <p:nvPr/>
        </p:nvCxnSpPr>
        <p:spPr>
          <a:xfrm>
            <a:off x="7907286" y="3915895"/>
            <a:ext cx="273268" cy="762340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6" name="AGILE…">
            <a:extLst>
              <a:ext uri="{FF2B5EF4-FFF2-40B4-BE49-F238E27FC236}">
                <a16:creationId xmlns:a16="http://schemas.microsoft.com/office/drawing/2014/main" xmlns="" id="{9FF5FBA9-4BEE-1A4F-8003-4D40E34B00A4}"/>
              </a:ext>
            </a:extLst>
          </p:cNvPr>
          <p:cNvSpPr txBox="1"/>
          <p:nvPr/>
        </p:nvSpPr>
        <p:spPr>
          <a:xfrm>
            <a:off x="6299717" y="2945645"/>
            <a:ext cx="1533244" cy="230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59" tIns="22859" rIns="22859" bIns="22859" numCol="1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7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200" dirty="0">
                <a:latin typeface="Lato Regular" panose="020B0604020202020204" charset="0"/>
                <a:cs typeface="Lato Regular" panose="020B0604020202020204" charset="0"/>
              </a:rPr>
              <a:t>Célula de trabajo</a:t>
            </a:r>
            <a:endParaRPr sz="1200" dirty="0">
              <a:latin typeface="Lato Regular" panose="020B0604020202020204" charset="0"/>
              <a:cs typeface="Lato Regular" panose="020B0604020202020204" charset="0"/>
            </a:endParaRPr>
          </a:p>
        </p:txBody>
      </p:sp>
      <p:cxnSp>
        <p:nvCxnSpPr>
          <p:cNvPr id="187" name="Conector angular 211">
            <a:extLst>
              <a:ext uri="{FF2B5EF4-FFF2-40B4-BE49-F238E27FC236}">
                <a16:creationId xmlns:a16="http://schemas.microsoft.com/office/drawing/2014/main" xmlns="" id="{6D8FDD75-2D08-3C43-B255-1DEA0F550D72}"/>
              </a:ext>
            </a:extLst>
          </p:cNvPr>
          <p:cNvCxnSpPr>
            <a:cxnSpLocks/>
            <a:stCxn id="85" idx="2"/>
            <a:endCxn id="138" idx="1"/>
          </p:cNvCxnSpPr>
          <p:nvPr/>
        </p:nvCxnSpPr>
        <p:spPr>
          <a:xfrm rot="16200000" flipH="1">
            <a:off x="6940944" y="2764291"/>
            <a:ext cx="286566" cy="2850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Rectángulo redondeado">
            <a:extLst>
              <a:ext uri="{FF2B5EF4-FFF2-40B4-BE49-F238E27FC236}">
                <a16:creationId xmlns:a16="http://schemas.microsoft.com/office/drawing/2014/main" xmlns="" id="{21B94D1E-6B43-044B-9FDC-41ECF8E6B3C7}"/>
              </a:ext>
            </a:extLst>
          </p:cNvPr>
          <p:cNvSpPr/>
          <p:nvPr/>
        </p:nvSpPr>
        <p:spPr>
          <a:xfrm>
            <a:off x="620764" y="2799195"/>
            <a:ext cx="1403002" cy="553262"/>
          </a:xfrm>
          <a:prstGeom prst="roundRect">
            <a:avLst>
              <a:gd name="adj" fmla="val 6128"/>
            </a:avLst>
          </a:prstGeom>
          <a:solidFill>
            <a:schemeClr val="bg1"/>
          </a:solidFill>
          <a:ln w="25400">
            <a:solidFill>
              <a:schemeClr val="bg1">
                <a:lumMod val="50000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22859" tIns="22859" rIns="22859" bIns="22859" anchor="ctr"/>
          <a:lstStyle/>
          <a:p>
            <a:endParaRPr>
              <a:latin typeface="Lato Regular" panose="020B0604020202020204" charset="0"/>
              <a:ea typeface="+mj-ea"/>
              <a:cs typeface="Lato Regular" panose="020B0604020202020204" charset="0"/>
            </a:endParaRPr>
          </a:p>
        </p:txBody>
      </p:sp>
      <p:sp>
        <p:nvSpPr>
          <p:cNvPr id="196" name="AGILE…">
            <a:extLst>
              <a:ext uri="{FF2B5EF4-FFF2-40B4-BE49-F238E27FC236}">
                <a16:creationId xmlns:a16="http://schemas.microsoft.com/office/drawing/2014/main" xmlns="" id="{77AD101F-FF81-1E4A-919A-02F08A1E27CC}"/>
              </a:ext>
            </a:extLst>
          </p:cNvPr>
          <p:cNvSpPr txBox="1"/>
          <p:nvPr/>
        </p:nvSpPr>
        <p:spPr>
          <a:xfrm>
            <a:off x="1017308" y="2970561"/>
            <a:ext cx="772302" cy="2154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59" tIns="22859" rIns="22859" bIns="22859" numCol="1" anchor="t">
            <a:spAutoFit/>
          </a:bodyPr>
          <a:lstStyle/>
          <a:p>
            <a:pPr algn="ctr">
              <a:defRPr sz="1700" b="1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lang="es-ES" sz="1100" dirty="0">
                <a:solidFill>
                  <a:schemeClr val="tx2"/>
                </a:solidFill>
                <a:latin typeface="Lato Regular" panose="020B0604020202020204" charset="0"/>
                <a:cs typeface="Lato Regular" panose="020B0604020202020204" charset="0"/>
              </a:rPr>
              <a:t>Seguridad</a:t>
            </a:r>
            <a:endParaRPr sz="1100" dirty="0">
              <a:solidFill>
                <a:schemeClr val="tx2"/>
              </a:solidFill>
              <a:latin typeface="Lato Regular" panose="020B0604020202020204" charset="0"/>
              <a:cs typeface="Lato Regular" panose="020B0604020202020204" charset="0"/>
            </a:endParaRPr>
          </a:p>
        </p:txBody>
      </p:sp>
      <p:pic>
        <p:nvPicPr>
          <p:cNvPr id="197" name="TemMemberMale.png" descr="TemMemberMale.png">
            <a:extLst>
              <a:ext uri="{FF2B5EF4-FFF2-40B4-BE49-F238E27FC236}">
                <a16:creationId xmlns:a16="http://schemas.microsoft.com/office/drawing/2014/main" xmlns="" id="{D0D0EBA4-48BF-504F-A149-6711AD4F7CD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138" y="2769461"/>
            <a:ext cx="610170" cy="610170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Rectángulo redondeado">
            <a:extLst>
              <a:ext uri="{FF2B5EF4-FFF2-40B4-BE49-F238E27FC236}">
                <a16:creationId xmlns:a16="http://schemas.microsoft.com/office/drawing/2014/main" xmlns="" id="{BC815B94-CCAC-B340-A6E6-C81A2A738A71}"/>
              </a:ext>
            </a:extLst>
          </p:cNvPr>
          <p:cNvSpPr/>
          <p:nvPr/>
        </p:nvSpPr>
        <p:spPr>
          <a:xfrm>
            <a:off x="620764" y="3465460"/>
            <a:ext cx="1417579" cy="553262"/>
          </a:xfrm>
          <a:prstGeom prst="roundRect">
            <a:avLst>
              <a:gd name="adj" fmla="val 6128"/>
            </a:avLst>
          </a:prstGeom>
          <a:solidFill>
            <a:schemeClr val="bg1"/>
          </a:solidFill>
          <a:ln w="25400">
            <a:solidFill>
              <a:schemeClr val="bg1">
                <a:lumMod val="50000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22859" tIns="22859" rIns="22859" bIns="22859" anchor="ctr"/>
          <a:lstStyle/>
          <a:p>
            <a:endParaRPr>
              <a:latin typeface="Lato Regular" panose="020B0604020202020204" charset="0"/>
              <a:ea typeface="+mj-ea"/>
              <a:cs typeface="Lato Regular" panose="020B0604020202020204" charset="0"/>
            </a:endParaRPr>
          </a:p>
        </p:txBody>
      </p:sp>
      <p:sp>
        <p:nvSpPr>
          <p:cNvPr id="199" name="AGILE…">
            <a:extLst>
              <a:ext uri="{FF2B5EF4-FFF2-40B4-BE49-F238E27FC236}">
                <a16:creationId xmlns:a16="http://schemas.microsoft.com/office/drawing/2014/main" xmlns="" id="{DE61F1B9-03EA-9347-9A05-4B610139D731}"/>
              </a:ext>
            </a:extLst>
          </p:cNvPr>
          <p:cNvSpPr txBox="1"/>
          <p:nvPr/>
        </p:nvSpPr>
        <p:spPr>
          <a:xfrm>
            <a:off x="1017308" y="3636825"/>
            <a:ext cx="772302" cy="2154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59" tIns="22859" rIns="22859" bIns="22859" numCol="1" anchor="t">
            <a:spAutoFit/>
          </a:bodyPr>
          <a:lstStyle/>
          <a:p>
            <a:pPr algn="ctr">
              <a:defRPr sz="1700" b="1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lang="es-ES" sz="1100" dirty="0" smtClean="0">
                <a:solidFill>
                  <a:schemeClr val="tx2"/>
                </a:solidFill>
                <a:latin typeface="Lato Regular" panose="020B0604020202020204" charset="0"/>
                <a:cs typeface="Lato Regular" panose="020B0604020202020204" charset="0"/>
              </a:rPr>
              <a:t>TI</a:t>
            </a:r>
            <a:endParaRPr sz="1100" dirty="0">
              <a:solidFill>
                <a:schemeClr val="tx2"/>
              </a:solidFill>
              <a:latin typeface="Lato Regular" panose="020B0604020202020204" charset="0"/>
              <a:cs typeface="Lato Regular" panose="020B0604020202020204" charset="0"/>
            </a:endParaRPr>
          </a:p>
        </p:txBody>
      </p:sp>
      <p:pic>
        <p:nvPicPr>
          <p:cNvPr id="200" name="TemMemberMale.png" descr="TemMemberMale.png">
            <a:extLst>
              <a:ext uri="{FF2B5EF4-FFF2-40B4-BE49-F238E27FC236}">
                <a16:creationId xmlns:a16="http://schemas.microsoft.com/office/drawing/2014/main" xmlns="" id="{17066826-8969-6241-8053-70DBFA96B89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138" y="3435725"/>
            <a:ext cx="610170" cy="6101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Imagen" descr="Imagen">
            <a:extLst>
              <a:ext uri="{FF2B5EF4-FFF2-40B4-BE49-F238E27FC236}">
                <a16:creationId xmlns:a16="http://schemas.microsoft.com/office/drawing/2014/main" xmlns="" id="{9EEF6F7A-F7EF-8E42-B23C-E09B93D7EDB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1227" y="1496440"/>
            <a:ext cx="610170" cy="61017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12" name="Google Shape;348;p12"/>
          <p:cNvSpPr txBox="1"/>
          <p:nvPr/>
        </p:nvSpPr>
        <p:spPr>
          <a:xfrm>
            <a:off x="464045" y="216656"/>
            <a:ext cx="11553784" cy="559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lvl="0">
              <a:buClr>
                <a:srgbClr val="535353"/>
              </a:buClr>
              <a:buSzPts val="6400"/>
            </a:pPr>
            <a:r>
              <a:rPr lang="es-ES" sz="3300" b="1" dirty="0">
                <a:solidFill>
                  <a:srgbClr val="535353"/>
                </a:solidFill>
                <a:ea typeface="Lato"/>
                <a:cs typeface="Lato"/>
                <a:sym typeface="Lato"/>
              </a:rPr>
              <a:t>Estructura del equipo de trabajo en células Agile SCRUM</a:t>
            </a:r>
            <a:endParaRPr lang="es-ES" sz="3300" dirty="0">
              <a:solidFill>
                <a:srgbClr val="535353"/>
              </a:solidFill>
              <a:ea typeface="Lato"/>
              <a:cs typeface="Lato"/>
              <a:sym typeface="Lato"/>
            </a:endParaRPr>
          </a:p>
        </p:txBody>
      </p:sp>
      <p:sp>
        <p:nvSpPr>
          <p:cNvPr id="213" name="Line Callout 1 (Accent Bar) 29">
            <a:extLst>
              <a:ext uri="{FF2B5EF4-FFF2-40B4-BE49-F238E27FC236}">
                <a16:creationId xmlns:a16="http://schemas.microsoft.com/office/drawing/2014/main" xmlns="" id="{B5109EC9-45A8-4B76-9B95-B035F45E2749}"/>
              </a:ext>
            </a:extLst>
          </p:cNvPr>
          <p:cNvSpPr/>
          <p:nvPr/>
        </p:nvSpPr>
        <p:spPr>
          <a:xfrm flipH="1">
            <a:off x="2278845" y="949678"/>
            <a:ext cx="1961715" cy="1014097"/>
          </a:xfrm>
          <a:prstGeom prst="accentCallout1">
            <a:avLst>
              <a:gd name="adj1" fmla="val 70725"/>
              <a:gd name="adj2" fmla="val 100497"/>
              <a:gd name="adj3" fmla="val 141361"/>
              <a:gd name="adj4" fmla="val 113163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3984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defTabSz="609390">
              <a:lnSpc>
                <a:spcPct val="90000"/>
              </a:lnSpc>
              <a:spcBef>
                <a:spcPts val="200"/>
              </a:spcBef>
              <a:buClr>
                <a:srgbClr val="0085AC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s-ES_tradnl" sz="1200" b="1" dirty="0">
                <a:solidFill>
                  <a:schemeClr val="tx2"/>
                </a:solidFill>
                <a:latin typeface="Lato Regular" panose="020B0604020202020204" charset="0"/>
                <a:cs typeface="Lato Regular" panose="020B0604020202020204" charset="0"/>
              </a:rPr>
              <a:t>Soporte a tiempo parcial por parte de personal de </a:t>
            </a:r>
            <a:r>
              <a:rPr lang="es-ES_tradnl" sz="1200" b="1" dirty="0" smtClean="0">
                <a:solidFill>
                  <a:schemeClr val="tx2"/>
                </a:solidFill>
                <a:latin typeface="Lato Regular" panose="020B0604020202020204" charset="0"/>
                <a:cs typeface="Lato Regular" panose="020B0604020202020204" charset="0"/>
              </a:rPr>
              <a:t>BOLETIA, </a:t>
            </a:r>
            <a:r>
              <a:rPr lang="es-ES_tradnl" sz="1200" b="1" dirty="0">
                <a:solidFill>
                  <a:schemeClr val="tx2"/>
                </a:solidFill>
                <a:latin typeface="Lato Regular" panose="020B0604020202020204" charset="0"/>
                <a:cs typeface="Lato Regular" panose="020B0604020202020204" charset="0"/>
              </a:rPr>
              <a:t>especial importancia el PO</a:t>
            </a:r>
            <a:endParaRPr lang="es-ES_tradnl" sz="1200" b="1" i="1" dirty="0">
              <a:solidFill>
                <a:schemeClr val="tx2"/>
              </a:solidFill>
              <a:latin typeface="Lato Regular" panose="020B0604020202020204" charset="0"/>
              <a:cs typeface="Lato Regular" panose="020B0604020202020204" charset="0"/>
            </a:endParaRPr>
          </a:p>
        </p:txBody>
      </p:sp>
      <p:sp>
        <p:nvSpPr>
          <p:cNvPr id="71" name="AGILE…">
            <a:extLst>
              <a:ext uri="{FF2B5EF4-FFF2-40B4-BE49-F238E27FC236}">
                <a16:creationId xmlns:a16="http://schemas.microsoft.com/office/drawing/2014/main" xmlns="" id="{99F290CB-DCF5-B444-81DF-EF918F021CC7}"/>
              </a:ext>
            </a:extLst>
          </p:cNvPr>
          <p:cNvSpPr txBox="1"/>
          <p:nvPr/>
        </p:nvSpPr>
        <p:spPr>
          <a:xfrm>
            <a:off x="8258902" y="3321651"/>
            <a:ext cx="2652979" cy="184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59" tIns="22859" rIns="22859" bIns="22859" numCol="1" anchor="t">
            <a:spAutoFit/>
          </a:bodyPr>
          <a:lstStyle/>
          <a:p>
            <a:pPr algn="ctr">
              <a:defRPr sz="1700" b="1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lang="es-MX" sz="900" dirty="0" smtClean="0">
                <a:solidFill>
                  <a:schemeClr val="tx2"/>
                </a:solidFill>
                <a:latin typeface="Lato Regular" panose="020B0604020202020204" charset="0"/>
                <a:cs typeface="Lato Regular" panose="020B0604020202020204" charset="0"/>
              </a:rPr>
              <a:t>Data Leader</a:t>
            </a:r>
            <a:endParaRPr dirty="0">
              <a:solidFill>
                <a:schemeClr val="tx2"/>
              </a:solidFill>
              <a:latin typeface="Lato Regular" panose="020B0604020202020204" charset="0"/>
              <a:cs typeface="Lato Regular" panose="020B0604020202020204" charset="0"/>
            </a:endParaRPr>
          </a:p>
        </p:txBody>
      </p:sp>
      <p:cxnSp>
        <p:nvCxnSpPr>
          <p:cNvPr id="80" name="Conector angular 211">
            <a:extLst>
              <a:ext uri="{FF2B5EF4-FFF2-40B4-BE49-F238E27FC236}">
                <a16:creationId xmlns:a16="http://schemas.microsoft.com/office/drawing/2014/main" xmlns="" id="{3AA42AD6-E29E-7240-8D7E-64FA35A1C3E7}"/>
              </a:ext>
            </a:extLst>
          </p:cNvPr>
          <p:cNvCxnSpPr>
            <a:cxnSpLocks/>
            <a:stCxn id="128" idx="0"/>
            <a:endCxn id="133" idx="1"/>
          </p:cNvCxnSpPr>
          <p:nvPr/>
        </p:nvCxnSpPr>
        <p:spPr>
          <a:xfrm>
            <a:off x="2038342" y="2381910"/>
            <a:ext cx="2008888" cy="2275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Business Process Analytics Flat Icon Royalty Free Vector">
            <a:extLst>
              <a:ext uri="{FF2B5EF4-FFF2-40B4-BE49-F238E27FC236}">
                <a16:creationId xmlns:a16="http://schemas.microsoft.com/office/drawing/2014/main" xmlns="" id="{15FCADF6-1BE3-7F42-AEF3-CE729B8CC4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43"/>
          <a:stretch/>
        </p:blipFill>
        <p:spPr bwMode="auto">
          <a:xfrm>
            <a:off x="4642155" y="3081241"/>
            <a:ext cx="610170" cy="53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Business Process Analytics Flat Icon Royalty Free Vector">
            <a:extLst>
              <a:ext uri="{FF2B5EF4-FFF2-40B4-BE49-F238E27FC236}">
                <a16:creationId xmlns:a16="http://schemas.microsoft.com/office/drawing/2014/main" xmlns="" id="{581BC6FB-5850-C04A-B207-DE12B39312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43"/>
          <a:stretch/>
        </p:blipFill>
        <p:spPr bwMode="auto">
          <a:xfrm>
            <a:off x="5382029" y="3080443"/>
            <a:ext cx="610170" cy="53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Business Process Analytics Flat Icon Royalty Free Vector">
            <a:extLst>
              <a:ext uri="{FF2B5EF4-FFF2-40B4-BE49-F238E27FC236}">
                <a16:creationId xmlns:a16="http://schemas.microsoft.com/office/drawing/2014/main" xmlns="" id="{7771182F-1F57-184D-8CFC-EDA732076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43"/>
          <a:stretch/>
        </p:blipFill>
        <p:spPr bwMode="auto">
          <a:xfrm>
            <a:off x="4642154" y="3694654"/>
            <a:ext cx="610170" cy="53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" descr="Business Process Analytics Flat Icon Royalty Free Vector">
            <a:extLst>
              <a:ext uri="{FF2B5EF4-FFF2-40B4-BE49-F238E27FC236}">
                <a16:creationId xmlns:a16="http://schemas.microsoft.com/office/drawing/2014/main" xmlns="" id="{D1E2940C-0B08-9448-B76A-3C0ECE973D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43"/>
          <a:stretch/>
        </p:blipFill>
        <p:spPr bwMode="auto">
          <a:xfrm>
            <a:off x="5368071" y="3699043"/>
            <a:ext cx="610170" cy="53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AGILE…">
            <a:extLst>
              <a:ext uri="{FF2B5EF4-FFF2-40B4-BE49-F238E27FC236}">
                <a16:creationId xmlns:a16="http://schemas.microsoft.com/office/drawing/2014/main" xmlns="" id="{D07257DE-3C4F-7D45-915B-9BF3794E6648}"/>
              </a:ext>
            </a:extLst>
          </p:cNvPr>
          <p:cNvSpPr txBox="1"/>
          <p:nvPr/>
        </p:nvSpPr>
        <p:spPr>
          <a:xfrm>
            <a:off x="4559577" y="2969516"/>
            <a:ext cx="1533244" cy="230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59" tIns="22859" rIns="22859" bIns="22859" numCol="1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7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200" dirty="0" smtClean="0">
                <a:solidFill>
                  <a:schemeClr val="tx1"/>
                </a:solidFill>
                <a:latin typeface="Lato Regular" panose="020B0604020202020204" charset="0"/>
                <a:cs typeface="Lato Regular" panose="020B0604020202020204" charset="0"/>
              </a:rPr>
              <a:t>BI </a:t>
            </a:r>
            <a:r>
              <a:rPr lang="es-ES" sz="1200" dirty="0" err="1" smtClean="0">
                <a:solidFill>
                  <a:schemeClr val="tx1"/>
                </a:solidFill>
                <a:latin typeface="Lato Regular" panose="020B0604020202020204" charset="0"/>
                <a:cs typeface="Lato Regular" panose="020B0604020202020204" charset="0"/>
              </a:rPr>
              <a:t>Experts</a:t>
            </a:r>
            <a:endParaRPr sz="1200" dirty="0">
              <a:solidFill>
                <a:schemeClr val="tx1"/>
              </a:solidFill>
              <a:latin typeface="Lato Regular" panose="020B0604020202020204" charset="0"/>
              <a:cs typeface="Lato Regular" panose="020B0604020202020204" charset="0"/>
            </a:endParaRPr>
          </a:p>
        </p:txBody>
      </p:sp>
      <p:pic>
        <p:nvPicPr>
          <p:cNvPr id="1028" name="Picture 4" descr="Christine Phan | UX Designer | About Me">
            <a:extLst>
              <a:ext uri="{FF2B5EF4-FFF2-40B4-BE49-F238E27FC236}">
                <a16:creationId xmlns:a16="http://schemas.microsoft.com/office/drawing/2014/main" xmlns="" id="{7750BBE8-2A02-EA43-8BDA-D9D379986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777" y="4296566"/>
            <a:ext cx="478902" cy="478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TemMemberMale.png" descr="TemMemberMale.png">
            <a:extLst>
              <a:ext uri="{FF2B5EF4-FFF2-40B4-BE49-F238E27FC236}">
                <a16:creationId xmlns:a16="http://schemas.microsoft.com/office/drawing/2014/main" xmlns="" id="{17066826-8969-6241-8053-70DBFA96B89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8567" y="3146807"/>
            <a:ext cx="610170" cy="61017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1328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7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3" b="14260"/>
          <a:stretch/>
        </p:blipFill>
        <p:spPr>
          <a:xfrm>
            <a:off x="0" y="1268761"/>
            <a:ext cx="7112436" cy="4503209"/>
          </a:xfrm>
          <a:prstGeom prst="rect">
            <a:avLst/>
          </a:prstGeom>
        </p:spPr>
      </p:pic>
      <p:sp>
        <p:nvSpPr>
          <p:cNvPr id="20" name="Título 8">
            <a:extLst>
              <a:ext uri="{FF2B5EF4-FFF2-40B4-BE49-F238E27FC236}">
                <a16:creationId xmlns="" xmlns:a16="http://schemas.microsoft.com/office/drawing/2014/main" id="{92C4D6DD-881B-984A-9C92-27BA5BC27568}"/>
              </a:ext>
            </a:extLst>
          </p:cNvPr>
          <p:cNvSpPr txBox="1">
            <a:spLocks/>
          </p:cNvSpPr>
          <p:nvPr/>
        </p:nvSpPr>
        <p:spPr>
          <a:xfrm>
            <a:off x="349059" y="216941"/>
            <a:ext cx="4386194" cy="7850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262626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r>
              <a:rPr lang="es-MX" sz="3200" dirty="0" smtClean="0">
                <a:latin typeface="Lato" panose="020F0502020204030203" pitchFamily="34" charset="0"/>
              </a:rPr>
              <a:t>Carta de presentación </a:t>
            </a:r>
            <a:endParaRPr lang="en-US" sz="3200" dirty="0">
              <a:latin typeface="Lato" panose="020F0502020204030203" pitchFamily="34" charset="0"/>
            </a:endParaRPr>
          </a:p>
        </p:txBody>
      </p:sp>
      <p:sp>
        <p:nvSpPr>
          <p:cNvPr id="21" name="Freeform 24">
            <a:extLst>
              <a:ext uri="{FF2B5EF4-FFF2-40B4-BE49-F238E27FC236}">
                <a16:creationId xmlns="" xmlns:a16="http://schemas.microsoft.com/office/drawing/2014/main" id="{FF63A0DA-AFB3-2749-9BAC-EA67BABA9F27}"/>
              </a:ext>
            </a:extLst>
          </p:cNvPr>
          <p:cNvSpPr/>
          <p:nvPr/>
        </p:nvSpPr>
        <p:spPr>
          <a:xfrm rot="16200000" flipH="1">
            <a:off x="6656783" y="187474"/>
            <a:ext cx="3901876" cy="7168568"/>
          </a:xfrm>
          <a:custGeom>
            <a:avLst/>
            <a:gdLst>
              <a:gd name="connsiteX0" fmla="*/ 0 w 1024774"/>
              <a:gd name="connsiteY0" fmla="*/ 0 h 9485330"/>
              <a:gd name="connsiteX1" fmla="*/ 0 w 1024774"/>
              <a:gd name="connsiteY1" fmla="*/ 1320674 h 9485330"/>
              <a:gd name="connsiteX2" fmla="*/ 0 w 1024774"/>
              <a:gd name="connsiteY2" fmla="*/ 1889654 h 9485330"/>
              <a:gd name="connsiteX3" fmla="*/ 0 w 1024774"/>
              <a:gd name="connsiteY3" fmla="*/ 2641348 h 9485330"/>
              <a:gd name="connsiteX4" fmla="*/ 0 w 1024774"/>
              <a:gd name="connsiteY4" fmla="*/ 3210328 h 9485330"/>
              <a:gd name="connsiteX5" fmla="*/ 0 w 1024774"/>
              <a:gd name="connsiteY5" fmla="*/ 3962022 h 9485330"/>
              <a:gd name="connsiteX6" fmla="*/ 0 w 1024774"/>
              <a:gd name="connsiteY6" fmla="*/ 4531002 h 9485330"/>
              <a:gd name="connsiteX7" fmla="*/ 0 w 1024774"/>
              <a:gd name="connsiteY7" fmla="*/ 5282696 h 9485330"/>
              <a:gd name="connsiteX8" fmla="*/ 0 w 1024774"/>
              <a:gd name="connsiteY8" fmla="*/ 5851676 h 9485330"/>
              <a:gd name="connsiteX9" fmla="*/ 0 w 1024774"/>
              <a:gd name="connsiteY9" fmla="*/ 7172350 h 9485330"/>
              <a:gd name="connsiteX10" fmla="*/ 1 w 1024774"/>
              <a:gd name="connsiteY10" fmla="*/ 7172350 h 9485330"/>
              <a:gd name="connsiteX11" fmla="*/ 1 w 1024774"/>
              <a:gd name="connsiteY11" fmla="*/ 7595675 h 9485330"/>
              <a:gd name="connsiteX12" fmla="*/ 1 w 1024774"/>
              <a:gd name="connsiteY12" fmla="*/ 8164656 h 9485330"/>
              <a:gd name="connsiteX13" fmla="*/ 1 w 1024774"/>
              <a:gd name="connsiteY13" fmla="*/ 9485330 h 9485330"/>
              <a:gd name="connsiteX14" fmla="*/ 1024774 w 1024774"/>
              <a:gd name="connsiteY14" fmla="*/ 9485330 h 9485330"/>
              <a:gd name="connsiteX15" fmla="*/ 1024774 w 1024774"/>
              <a:gd name="connsiteY15" fmla="*/ 8164656 h 9485330"/>
              <a:gd name="connsiteX16" fmla="*/ 1024774 w 1024774"/>
              <a:gd name="connsiteY16" fmla="*/ 7889524 h 9485330"/>
              <a:gd name="connsiteX17" fmla="*/ 1024774 w 1024774"/>
              <a:gd name="connsiteY17" fmla="*/ 6843982 h 9485330"/>
              <a:gd name="connsiteX18" fmla="*/ 1024774 w 1024774"/>
              <a:gd name="connsiteY18" fmla="*/ 6568850 h 9485330"/>
              <a:gd name="connsiteX19" fmla="*/ 1024774 w 1024774"/>
              <a:gd name="connsiteY19" fmla="*/ 5523308 h 9485330"/>
              <a:gd name="connsiteX20" fmla="*/ 1024774 w 1024774"/>
              <a:gd name="connsiteY20" fmla="*/ 5248176 h 9485330"/>
              <a:gd name="connsiteX21" fmla="*/ 1024774 w 1024774"/>
              <a:gd name="connsiteY21" fmla="*/ 4202633 h 9485330"/>
              <a:gd name="connsiteX22" fmla="*/ 1024774 w 1024774"/>
              <a:gd name="connsiteY22" fmla="*/ 3927501 h 9485330"/>
              <a:gd name="connsiteX23" fmla="*/ 1024774 w 1024774"/>
              <a:gd name="connsiteY23" fmla="*/ 2606827 h 9485330"/>
              <a:gd name="connsiteX24" fmla="*/ 1024773 w 1024774"/>
              <a:gd name="connsiteY24" fmla="*/ 2606827 h 9485330"/>
              <a:gd name="connsiteX25" fmla="*/ 1024773 w 1024774"/>
              <a:gd name="connsiteY25" fmla="*/ 1889654 h 9485330"/>
              <a:gd name="connsiteX26" fmla="*/ 1024773 w 1024774"/>
              <a:gd name="connsiteY26" fmla="*/ 1614522 h 9485330"/>
              <a:gd name="connsiteX27" fmla="*/ 1024773 w 1024774"/>
              <a:gd name="connsiteY27" fmla="*/ 293848 h 9485330"/>
              <a:gd name="connsiteX0" fmla="*/ 0 w 1033886"/>
              <a:gd name="connsiteY0" fmla="*/ 0 h 9485330"/>
              <a:gd name="connsiteX1" fmla="*/ 0 w 1033886"/>
              <a:gd name="connsiteY1" fmla="*/ 1320674 h 9485330"/>
              <a:gd name="connsiteX2" fmla="*/ 0 w 1033886"/>
              <a:gd name="connsiteY2" fmla="*/ 1889654 h 9485330"/>
              <a:gd name="connsiteX3" fmla="*/ 0 w 1033886"/>
              <a:gd name="connsiteY3" fmla="*/ 2641348 h 9485330"/>
              <a:gd name="connsiteX4" fmla="*/ 0 w 1033886"/>
              <a:gd name="connsiteY4" fmla="*/ 3210328 h 9485330"/>
              <a:gd name="connsiteX5" fmla="*/ 0 w 1033886"/>
              <a:gd name="connsiteY5" fmla="*/ 3962022 h 9485330"/>
              <a:gd name="connsiteX6" fmla="*/ 0 w 1033886"/>
              <a:gd name="connsiteY6" fmla="*/ 4531002 h 9485330"/>
              <a:gd name="connsiteX7" fmla="*/ 0 w 1033886"/>
              <a:gd name="connsiteY7" fmla="*/ 5282696 h 9485330"/>
              <a:gd name="connsiteX8" fmla="*/ 0 w 1033886"/>
              <a:gd name="connsiteY8" fmla="*/ 5851676 h 9485330"/>
              <a:gd name="connsiteX9" fmla="*/ 0 w 1033886"/>
              <a:gd name="connsiteY9" fmla="*/ 7172350 h 9485330"/>
              <a:gd name="connsiteX10" fmla="*/ 1 w 1033886"/>
              <a:gd name="connsiteY10" fmla="*/ 7172350 h 9485330"/>
              <a:gd name="connsiteX11" fmla="*/ 1 w 1033886"/>
              <a:gd name="connsiteY11" fmla="*/ 7595675 h 9485330"/>
              <a:gd name="connsiteX12" fmla="*/ 1 w 1033886"/>
              <a:gd name="connsiteY12" fmla="*/ 8164656 h 9485330"/>
              <a:gd name="connsiteX13" fmla="*/ 1 w 1033886"/>
              <a:gd name="connsiteY13" fmla="*/ 9485330 h 9485330"/>
              <a:gd name="connsiteX14" fmla="*/ 1024774 w 1033886"/>
              <a:gd name="connsiteY14" fmla="*/ 9485330 h 9485330"/>
              <a:gd name="connsiteX15" fmla="*/ 1024774 w 1033886"/>
              <a:gd name="connsiteY15" fmla="*/ 8164656 h 9485330"/>
              <a:gd name="connsiteX16" fmla="*/ 1024774 w 1033886"/>
              <a:gd name="connsiteY16" fmla="*/ 7889524 h 9485330"/>
              <a:gd name="connsiteX17" fmla="*/ 1024774 w 1033886"/>
              <a:gd name="connsiteY17" fmla="*/ 6843982 h 9485330"/>
              <a:gd name="connsiteX18" fmla="*/ 1024774 w 1033886"/>
              <a:gd name="connsiteY18" fmla="*/ 6568850 h 9485330"/>
              <a:gd name="connsiteX19" fmla="*/ 1024774 w 1033886"/>
              <a:gd name="connsiteY19" fmla="*/ 5523308 h 9485330"/>
              <a:gd name="connsiteX20" fmla="*/ 1024774 w 1033886"/>
              <a:gd name="connsiteY20" fmla="*/ 5248176 h 9485330"/>
              <a:gd name="connsiteX21" fmla="*/ 1024774 w 1033886"/>
              <a:gd name="connsiteY21" fmla="*/ 4202633 h 9485330"/>
              <a:gd name="connsiteX22" fmla="*/ 1024774 w 1033886"/>
              <a:gd name="connsiteY22" fmla="*/ 3927501 h 9485330"/>
              <a:gd name="connsiteX23" fmla="*/ 1024774 w 1033886"/>
              <a:gd name="connsiteY23" fmla="*/ 2606827 h 9485330"/>
              <a:gd name="connsiteX24" fmla="*/ 1024773 w 1033886"/>
              <a:gd name="connsiteY24" fmla="*/ 2606827 h 9485330"/>
              <a:gd name="connsiteX25" fmla="*/ 1024773 w 1033886"/>
              <a:gd name="connsiteY25" fmla="*/ 1889654 h 9485330"/>
              <a:gd name="connsiteX26" fmla="*/ 1024773 w 1033886"/>
              <a:gd name="connsiteY26" fmla="*/ 1614522 h 9485330"/>
              <a:gd name="connsiteX27" fmla="*/ 1033886 w 1033886"/>
              <a:gd name="connsiteY27" fmla="*/ 1141012 h 9485330"/>
              <a:gd name="connsiteX28" fmla="*/ 0 w 1033886"/>
              <a:gd name="connsiteY28" fmla="*/ 0 h 9485330"/>
              <a:gd name="connsiteX0" fmla="*/ 0 w 1107823"/>
              <a:gd name="connsiteY0" fmla="*/ 728 h 9486058"/>
              <a:gd name="connsiteX1" fmla="*/ 0 w 1107823"/>
              <a:gd name="connsiteY1" fmla="*/ 1321402 h 9486058"/>
              <a:gd name="connsiteX2" fmla="*/ 0 w 1107823"/>
              <a:gd name="connsiteY2" fmla="*/ 1890382 h 9486058"/>
              <a:gd name="connsiteX3" fmla="*/ 0 w 1107823"/>
              <a:gd name="connsiteY3" fmla="*/ 2642076 h 9486058"/>
              <a:gd name="connsiteX4" fmla="*/ 0 w 1107823"/>
              <a:gd name="connsiteY4" fmla="*/ 3211056 h 9486058"/>
              <a:gd name="connsiteX5" fmla="*/ 0 w 1107823"/>
              <a:gd name="connsiteY5" fmla="*/ 3962750 h 9486058"/>
              <a:gd name="connsiteX6" fmla="*/ 0 w 1107823"/>
              <a:gd name="connsiteY6" fmla="*/ 4531730 h 9486058"/>
              <a:gd name="connsiteX7" fmla="*/ 0 w 1107823"/>
              <a:gd name="connsiteY7" fmla="*/ 5283424 h 9486058"/>
              <a:gd name="connsiteX8" fmla="*/ 0 w 1107823"/>
              <a:gd name="connsiteY8" fmla="*/ 5852404 h 9486058"/>
              <a:gd name="connsiteX9" fmla="*/ 0 w 1107823"/>
              <a:gd name="connsiteY9" fmla="*/ 7173078 h 9486058"/>
              <a:gd name="connsiteX10" fmla="*/ 1 w 1107823"/>
              <a:gd name="connsiteY10" fmla="*/ 7173078 h 9486058"/>
              <a:gd name="connsiteX11" fmla="*/ 1 w 1107823"/>
              <a:gd name="connsiteY11" fmla="*/ 7596403 h 9486058"/>
              <a:gd name="connsiteX12" fmla="*/ 1 w 1107823"/>
              <a:gd name="connsiteY12" fmla="*/ 8165384 h 9486058"/>
              <a:gd name="connsiteX13" fmla="*/ 1 w 1107823"/>
              <a:gd name="connsiteY13" fmla="*/ 9486058 h 9486058"/>
              <a:gd name="connsiteX14" fmla="*/ 1024774 w 1107823"/>
              <a:gd name="connsiteY14" fmla="*/ 9486058 h 9486058"/>
              <a:gd name="connsiteX15" fmla="*/ 1024774 w 1107823"/>
              <a:gd name="connsiteY15" fmla="*/ 8165384 h 9486058"/>
              <a:gd name="connsiteX16" fmla="*/ 1024774 w 1107823"/>
              <a:gd name="connsiteY16" fmla="*/ 7890252 h 9486058"/>
              <a:gd name="connsiteX17" fmla="*/ 1024774 w 1107823"/>
              <a:gd name="connsiteY17" fmla="*/ 6844710 h 9486058"/>
              <a:gd name="connsiteX18" fmla="*/ 1024774 w 1107823"/>
              <a:gd name="connsiteY18" fmla="*/ 6569578 h 9486058"/>
              <a:gd name="connsiteX19" fmla="*/ 1024774 w 1107823"/>
              <a:gd name="connsiteY19" fmla="*/ 5524036 h 9486058"/>
              <a:gd name="connsiteX20" fmla="*/ 1024774 w 1107823"/>
              <a:gd name="connsiteY20" fmla="*/ 5248904 h 9486058"/>
              <a:gd name="connsiteX21" fmla="*/ 1024774 w 1107823"/>
              <a:gd name="connsiteY21" fmla="*/ 4203361 h 9486058"/>
              <a:gd name="connsiteX22" fmla="*/ 1024774 w 1107823"/>
              <a:gd name="connsiteY22" fmla="*/ 3928229 h 9486058"/>
              <a:gd name="connsiteX23" fmla="*/ 1024774 w 1107823"/>
              <a:gd name="connsiteY23" fmla="*/ 2607555 h 9486058"/>
              <a:gd name="connsiteX24" fmla="*/ 1024773 w 1107823"/>
              <a:gd name="connsiteY24" fmla="*/ 2607555 h 9486058"/>
              <a:gd name="connsiteX25" fmla="*/ 1024773 w 1107823"/>
              <a:gd name="connsiteY25" fmla="*/ 1890382 h 9486058"/>
              <a:gd name="connsiteX26" fmla="*/ 1024773 w 1107823"/>
              <a:gd name="connsiteY26" fmla="*/ 1615250 h 9486058"/>
              <a:gd name="connsiteX27" fmla="*/ 1033886 w 1107823"/>
              <a:gd name="connsiteY27" fmla="*/ 1141740 h 9486058"/>
              <a:gd name="connsiteX28" fmla="*/ 0 w 1107823"/>
              <a:gd name="connsiteY28" fmla="*/ 728 h 9486058"/>
              <a:gd name="connsiteX0" fmla="*/ 0 w 1033890"/>
              <a:gd name="connsiteY0" fmla="*/ 699 h 9486029"/>
              <a:gd name="connsiteX1" fmla="*/ 0 w 1033890"/>
              <a:gd name="connsiteY1" fmla="*/ 1321373 h 9486029"/>
              <a:gd name="connsiteX2" fmla="*/ 0 w 1033890"/>
              <a:gd name="connsiteY2" fmla="*/ 1890353 h 9486029"/>
              <a:gd name="connsiteX3" fmla="*/ 0 w 1033890"/>
              <a:gd name="connsiteY3" fmla="*/ 2642047 h 9486029"/>
              <a:gd name="connsiteX4" fmla="*/ 0 w 1033890"/>
              <a:gd name="connsiteY4" fmla="*/ 3211027 h 9486029"/>
              <a:gd name="connsiteX5" fmla="*/ 0 w 1033890"/>
              <a:gd name="connsiteY5" fmla="*/ 3962721 h 9486029"/>
              <a:gd name="connsiteX6" fmla="*/ 0 w 1033890"/>
              <a:gd name="connsiteY6" fmla="*/ 4531701 h 9486029"/>
              <a:gd name="connsiteX7" fmla="*/ 0 w 1033890"/>
              <a:gd name="connsiteY7" fmla="*/ 5283395 h 9486029"/>
              <a:gd name="connsiteX8" fmla="*/ 0 w 1033890"/>
              <a:gd name="connsiteY8" fmla="*/ 5852375 h 9486029"/>
              <a:gd name="connsiteX9" fmla="*/ 0 w 1033890"/>
              <a:gd name="connsiteY9" fmla="*/ 7173049 h 9486029"/>
              <a:gd name="connsiteX10" fmla="*/ 1 w 1033890"/>
              <a:gd name="connsiteY10" fmla="*/ 7173049 h 9486029"/>
              <a:gd name="connsiteX11" fmla="*/ 1 w 1033890"/>
              <a:gd name="connsiteY11" fmla="*/ 7596374 h 9486029"/>
              <a:gd name="connsiteX12" fmla="*/ 1 w 1033890"/>
              <a:gd name="connsiteY12" fmla="*/ 8165355 h 9486029"/>
              <a:gd name="connsiteX13" fmla="*/ 1 w 1033890"/>
              <a:gd name="connsiteY13" fmla="*/ 9486029 h 9486029"/>
              <a:gd name="connsiteX14" fmla="*/ 1024774 w 1033890"/>
              <a:gd name="connsiteY14" fmla="*/ 9486029 h 9486029"/>
              <a:gd name="connsiteX15" fmla="*/ 1024774 w 1033890"/>
              <a:gd name="connsiteY15" fmla="*/ 8165355 h 9486029"/>
              <a:gd name="connsiteX16" fmla="*/ 1024774 w 1033890"/>
              <a:gd name="connsiteY16" fmla="*/ 7890223 h 9486029"/>
              <a:gd name="connsiteX17" fmla="*/ 1024774 w 1033890"/>
              <a:gd name="connsiteY17" fmla="*/ 6844681 h 9486029"/>
              <a:gd name="connsiteX18" fmla="*/ 1024774 w 1033890"/>
              <a:gd name="connsiteY18" fmla="*/ 6569549 h 9486029"/>
              <a:gd name="connsiteX19" fmla="*/ 1024774 w 1033890"/>
              <a:gd name="connsiteY19" fmla="*/ 5524007 h 9486029"/>
              <a:gd name="connsiteX20" fmla="*/ 1024774 w 1033890"/>
              <a:gd name="connsiteY20" fmla="*/ 5248875 h 9486029"/>
              <a:gd name="connsiteX21" fmla="*/ 1024774 w 1033890"/>
              <a:gd name="connsiteY21" fmla="*/ 4203332 h 9486029"/>
              <a:gd name="connsiteX22" fmla="*/ 1024774 w 1033890"/>
              <a:gd name="connsiteY22" fmla="*/ 3928200 h 9486029"/>
              <a:gd name="connsiteX23" fmla="*/ 1024774 w 1033890"/>
              <a:gd name="connsiteY23" fmla="*/ 2607526 h 9486029"/>
              <a:gd name="connsiteX24" fmla="*/ 1024773 w 1033890"/>
              <a:gd name="connsiteY24" fmla="*/ 2607526 h 9486029"/>
              <a:gd name="connsiteX25" fmla="*/ 1024773 w 1033890"/>
              <a:gd name="connsiteY25" fmla="*/ 1890353 h 9486029"/>
              <a:gd name="connsiteX26" fmla="*/ 1024773 w 1033890"/>
              <a:gd name="connsiteY26" fmla="*/ 1615221 h 9486029"/>
              <a:gd name="connsiteX27" fmla="*/ 1033886 w 1033890"/>
              <a:gd name="connsiteY27" fmla="*/ 1141711 h 9486029"/>
              <a:gd name="connsiteX28" fmla="*/ 0 w 1033890"/>
              <a:gd name="connsiteY28" fmla="*/ 699 h 9486029"/>
              <a:gd name="connsiteX0" fmla="*/ 0 w 1188799"/>
              <a:gd name="connsiteY0" fmla="*/ 785 h 9486115"/>
              <a:gd name="connsiteX1" fmla="*/ 0 w 1188799"/>
              <a:gd name="connsiteY1" fmla="*/ 1321459 h 9486115"/>
              <a:gd name="connsiteX2" fmla="*/ 0 w 1188799"/>
              <a:gd name="connsiteY2" fmla="*/ 1890439 h 9486115"/>
              <a:gd name="connsiteX3" fmla="*/ 0 w 1188799"/>
              <a:gd name="connsiteY3" fmla="*/ 2642133 h 9486115"/>
              <a:gd name="connsiteX4" fmla="*/ 0 w 1188799"/>
              <a:gd name="connsiteY4" fmla="*/ 3211113 h 9486115"/>
              <a:gd name="connsiteX5" fmla="*/ 0 w 1188799"/>
              <a:gd name="connsiteY5" fmla="*/ 3962807 h 9486115"/>
              <a:gd name="connsiteX6" fmla="*/ 0 w 1188799"/>
              <a:gd name="connsiteY6" fmla="*/ 4531787 h 9486115"/>
              <a:gd name="connsiteX7" fmla="*/ 0 w 1188799"/>
              <a:gd name="connsiteY7" fmla="*/ 5283481 h 9486115"/>
              <a:gd name="connsiteX8" fmla="*/ 0 w 1188799"/>
              <a:gd name="connsiteY8" fmla="*/ 5852461 h 9486115"/>
              <a:gd name="connsiteX9" fmla="*/ 0 w 1188799"/>
              <a:gd name="connsiteY9" fmla="*/ 7173135 h 9486115"/>
              <a:gd name="connsiteX10" fmla="*/ 1 w 1188799"/>
              <a:gd name="connsiteY10" fmla="*/ 7173135 h 9486115"/>
              <a:gd name="connsiteX11" fmla="*/ 1 w 1188799"/>
              <a:gd name="connsiteY11" fmla="*/ 7596460 h 9486115"/>
              <a:gd name="connsiteX12" fmla="*/ 1 w 1188799"/>
              <a:gd name="connsiteY12" fmla="*/ 8165441 h 9486115"/>
              <a:gd name="connsiteX13" fmla="*/ 1 w 1188799"/>
              <a:gd name="connsiteY13" fmla="*/ 9486115 h 9486115"/>
              <a:gd name="connsiteX14" fmla="*/ 1024774 w 1188799"/>
              <a:gd name="connsiteY14" fmla="*/ 9486115 h 9486115"/>
              <a:gd name="connsiteX15" fmla="*/ 1024774 w 1188799"/>
              <a:gd name="connsiteY15" fmla="*/ 8165441 h 9486115"/>
              <a:gd name="connsiteX16" fmla="*/ 1024774 w 1188799"/>
              <a:gd name="connsiteY16" fmla="*/ 7890309 h 9486115"/>
              <a:gd name="connsiteX17" fmla="*/ 1024774 w 1188799"/>
              <a:gd name="connsiteY17" fmla="*/ 6844767 h 9486115"/>
              <a:gd name="connsiteX18" fmla="*/ 1024774 w 1188799"/>
              <a:gd name="connsiteY18" fmla="*/ 6569635 h 9486115"/>
              <a:gd name="connsiteX19" fmla="*/ 1024774 w 1188799"/>
              <a:gd name="connsiteY19" fmla="*/ 5524093 h 9486115"/>
              <a:gd name="connsiteX20" fmla="*/ 1024774 w 1188799"/>
              <a:gd name="connsiteY20" fmla="*/ 5248961 h 9486115"/>
              <a:gd name="connsiteX21" fmla="*/ 1024774 w 1188799"/>
              <a:gd name="connsiteY21" fmla="*/ 4203418 h 9486115"/>
              <a:gd name="connsiteX22" fmla="*/ 1024774 w 1188799"/>
              <a:gd name="connsiteY22" fmla="*/ 3928286 h 9486115"/>
              <a:gd name="connsiteX23" fmla="*/ 1024774 w 1188799"/>
              <a:gd name="connsiteY23" fmla="*/ 2607612 h 9486115"/>
              <a:gd name="connsiteX24" fmla="*/ 1024773 w 1188799"/>
              <a:gd name="connsiteY24" fmla="*/ 2607612 h 9486115"/>
              <a:gd name="connsiteX25" fmla="*/ 1024773 w 1188799"/>
              <a:gd name="connsiteY25" fmla="*/ 1890439 h 9486115"/>
              <a:gd name="connsiteX26" fmla="*/ 1024773 w 1188799"/>
              <a:gd name="connsiteY26" fmla="*/ 1615307 h 9486115"/>
              <a:gd name="connsiteX27" fmla="*/ 1033886 w 1188799"/>
              <a:gd name="connsiteY27" fmla="*/ 1141797 h 9486115"/>
              <a:gd name="connsiteX28" fmla="*/ 0 w 1188799"/>
              <a:gd name="connsiteY28" fmla="*/ 785 h 9486115"/>
              <a:gd name="connsiteX0" fmla="*/ 0 w 1033926"/>
              <a:gd name="connsiteY0" fmla="*/ 785 h 9486115"/>
              <a:gd name="connsiteX1" fmla="*/ 0 w 1033926"/>
              <a:gd name="connsiteY1" fmla="*/ 1321459 h 9486115"/>
              <a:gd name="connsiteX2" fmla="*/ 0 w 1033926"/>
              <a:gd name="connsiteY2" fmla="*/ 1890439 h 9486115"/>
              <a:gd name="connsiteX3" fmla="*/ 0 w 1033926"/>
              <a:gd name="connsiteY3" fmla="*/ 2642133 h 9486115"/>
              <a:gd name="connsiteX4" fmla="*/ 0 w 1033926"/>
              <a:gd name="connsiteY4" fmla="*/ 3211113 h 9486115"/>
              <a:gd name="connsiteX5" fmla="*/ 0 w 1033926"/>
              <a:gd name="connsiteY5" fmla="*/ 3962807 h 9486115"/>
              <a:gd name="connsiteX6" fmla="*/ 0 w 1033926"/>
              <a:gd name="connsiteY6" fmla="*/ 4531787 h 9486115"/>
              <a:gd name="connsiteX7" fmla="*/ 0 w 1033926"/>
              <a:gd name="connsiteY7" fmla="*/ 5283481 h 9486115"/>
              <a:gd name="connsiteX8" fmla="*/ 0 w 1033926"/>
              <a:gd name="connsiteY8" fmla="*/ 5852461 h 9486115"/>
              <a:gd name="connsiteX9" fmla="*/ 0 w 1033926"/>
              <a:gd name="connsiteY9" fmla="*/ 7173135 h 9486115"/>
              <a:gd name="connsiteX10" fmla="*/ 1 w 1033926"/>
              <a:gd name="connsiteY10" fmla="*/ 7173135 h 9486115"/>
              <a:gd name="connsiteX11" fmla="*/ 1 w 1033926"/>
              <a:gd name="connsiteY11" fmla="*/ 7596460 h 9486115"/>
              <a:gd name="connsiteX12" fmla="*/ 1 w 1033926"/>
              <a:gd name="connsiteY12" fmla="*/ 8165441 h 9486115"/>
              <a:gd name="connsiteX13" fmla="*/ 1 w 1033926"/>
              <a:gd name="connsiteY13" fmla="*/ 9486115 h 9486115"/>
              <a:gd name="connsiteX14" fmla="*/ 1024774 w 1033926"/>
              <a:gd name="connsiteY14" fmla="*/ 9486115 h 9486115"/>
              <a:gd name="connsiteX15" fmla="*/ 1024774 w 1033926"/>
              <a:gd name="connsiteY15" fmla="*/ 8165441 h 9486115"/>
              <a:gd name="connsiteX16" fmla="*/ 1024774 w 1033926"/>
              <a:gd name="connsiteY16" fmla="*/ 7890309 h 9486115"/>
              <a:gd name="connsiteX17" fmla="*/ 1024774 w 1033926"/>
              <a:gd name="connsiteY17" fmla="*/ 6844767 h 9486115"/>
              <a:gd name="connsiteX18" fmla="*/ 1024774 w 1033926"/>
              <a:gd name="connsiteY18" fmla="*/ 6569635 h 9486115"/>
              <a:gd name="connsiteX19" fmla="*/ 1024774 w 1033926"/>
              <a:gd name="connsiteY19" fmla="*/ 5524093 h 9486115"/>
              <a:gd name="connsiteX20" fmla="*/ 1024774 w 1033926"/>
              <a:gd name="connsiteY20" fmla="*/ 5248961 h 9486115"/>
              <a:gd name="connsiteX21" fmla="*/ 1024774 w 1033926"/>
              <a:gd name="connsiteY21" fmla="*/ 4203418 h 9486115"/>
              <a:gd name="connsiteX22" fmla="*/ 1024774 w 1033926"/>
              <a:gd name="connsiteY22" fmla="*/ 3928286 h 9486115"/>
              <a:gd name="connsiteX23" fmla="*/ 1024774 w 1033926"/>
              <a:gd name="connsiteY23" fmla="*/ 2607612 h 9486115"/>
              <a:gd name="connsiteX24" fmla="*/ 1024773 w 1033926"/>
              <a:gd name="connsiteY24" fmla="*/ 2607612 h 9486115"/>
              <a:gd name="connsiteX25" fmla="*/ 1024773 w 1033926"/>
              <a:gd name="connsiteY25" fmla="*/ 1890439 h 9486115"/>
              <a:gd name="connsiteX26" fmla="*/ 1024773 w 1033926"/>
              <a:gd name="connsiteY26" fmla="*/ 1615307 h 9486115"/>
              <a:gd name="connsiteX27" fmla="*/ 1033886 w 1033926"/>
              <a:gd name="connsiteY27" fmla="*/ 1141797 h 9486115"/>
              <a:gd name="connsiteX28" fmla="*/ 0 w 1033926"/>
              <a:gd name="connsiteY28" fmla="*/ 785 h 9486115"/>
              <a:gd name="connsiteX0" fmla="*/ 0 w 1033926"/>
              <a:gd name="connsiteY0" fmla="*/ 0 h 9485330"/>
              <a:gd name="connsiteX1" fmla="*/ 0 w 1033926"/>
              <a:gd name="connsiteY1" fmla="*/ 1320674 h 9485330"/>
              <a:gd name="connsiteX2" fmla="*/ 0 w 1033926"/>
              <a:gd name="connsiteY2" fmla="*/ 1889654 h 9485330"/>
              <a:gd name="connsiteX3" fmla="*/ 0 w 1033926"/>
              <a:gd name="connsiteY3" fmla="*/ 2641348 h 9485330"/>
              <a:gd name="connsiteX4" fmla="*/ 0 w 1033926"/>
              <a:gd name="connsiteY4" fmla="*/ 3210328 h 9485330"/>
              <a:gd name="connsiteX5" fmla="*/ 0 w 1033926"/>
              <a:gd name="connsiteY5" fmla="*/ 3962022 h 9485330"/>
              <a:gd name="connsiteX6" fmla="*/ 0 w 1033926"/>
              <a:gd name="connsiteY6" fmla="*/ 4531002 h 9485330"/>
              <a:gd name="connsiteX7" fmla="*/ 0 w 1033926"/>
              <a:gd name="connsiteY7" fmla="*/ 5282696 h 9485330"/>
              <a:gd name="connsiteX8" fmla="*/ 0 w 1033926"/>
              <a:gd name="connsiteY8" fmla="*/ 5851676 h 9485330"/>
              <a:gd name="connsiteX9" fmla="*/ 0 w 1033926"/>
              <a:gd name="connsiteY9" fmla="*/ 7172350 h 9485330"/>
              <a:gd name="connsiteX10" fmla="*/ 1 w 1033926"/>
              <a:gd name="connsiteY10" fmla="*/ 7172350 h 9485330"/>
              <a:gd name="connsiteX11" fmla="*/ 1 w 1033926"/>
              <a:gd name="connsiteY11" fmla="*/ 7595675 h 9485330"/>
              <a:gd name="connsiteX12" fmla="*/ 1 w 1033926"/>
              <a:gd name="connsiteY12" fmla="*/ 8164656 h 9485330"/>
              <a:gd name="connsiteX13" fmla="*/ 1 w 1033926"/>
              <a:gd name="connsiteY13" fmla="*/ 9485330 h 9485330"/>
              <a:gd name="connsiteX14" fmla="*/ 1024774 w 1033926"/>
              <a:gd name="connsiteY14" fmla="*/ 9485330 h 9485330"/>
              <a:gd name="connsiteX15" fmla="*/ 1024774 w 1033926"/>
              <a:gd name="connsiteY15" fmla="*/ 8164656 h 9485330"/>
              <a:gd name="connsiteX16" fmla="*/ 1024774 w 1033926"/>
              <a:gd name="connsiteY16" fmla="*/ 7889524 h 9485330"/>
              <a:gd name="connsiteX17" fmla="*/ 1024774 w 1033926"/>
              <a:gd name="connsiteY17" fmla="*/ 6843982 h 9485330"/>
              <a:gd name="connsiteX18" fmla="*/ 1024774 w 1033926"/>
              <a:gd name="connsiteY18" fmla="*/ 6568850 h 9485330"/>
              <a:gd name="connsiteX19" fmla="*/ 1024774 w 1033926"/>
              <a:gd name="connsiteY19" fmla="*/ 5523308 h 9485330"/>
              <a:gd name="connsiteX20" fmla="*/ 1024774 w 1033926"/>
              <a:gd name="connsiteY20" fmla="*/ 5248176 h 9485330"/>
              <a:gd name="connsiteX21" fmla="*/ 1024774 w 1033926"/>
              <a:gd name="connsiteY21" fmla="*/ 4202633 h 9485330"/>
              <a:gd name="connsiteX22" fmla="*/ 1024774 w 1033926"/>
              <a:gd name="connsiteY22" fmla="*/ 3927501 h 9485330"/>
              <a:gd name="connsiteX23" fmla="*/ 1024774 w 1033926"/>
              <a:gd name="connsiteY23" fmla="*/ 2606827 h 9485330"/>
              <a:gd name="connsiteX24" fmla="*/ 1024773 w 1033926"/>
              <a:gd name="connsiteY24" fmla="*/ 2606827 h 9485330"/>
              <a:gd name="connsiteX25" fmla="*/ 1024773 w 1033926"/>
              <a:gd name="connsiteY25" fmla="*/ 1889654 h 9485330"/>
              <a:gd name="connsiteX26" fmla="*/ 1024773 w 1033926"/>
              <a:gd name="connsiteY26" fmla="*/ 1614522 h 9485330"/>
              <a:gd name="connsiteX27" fmla="*/ 1033886 w 1033926"/>
              <a:gd name="connsiteY27" fmla="*/ 1141012 h 9485330"/>
              <a:gd name="connsiteX28" fmla="*/ 0 w 1033926"/>
              <a:gd name="connsiteY28" fmla="*/ 0 h 9485330"/>
              <a:gd name="connsiteX0" fmla="*/ 0 w 1033886"/>
              <a:gd name="connsiteY0" fmla="*/ 0 h 9485330"/>
              <a:gd name="connsiteX1" fmla="*/ 0 w 1033886"/>
              <a:gd name="connsiteY1" fmla="*/ 1320674 h 9485330"/>
              <a:gd name="connsiteX2" fmla="*/ 0 w 1033886"/>
              <a:gd name="connsiteY2" fmla="*/ 1889654 h 9485330"/>
              <a:gd name="connsiteX3" fmla="*/ 0 w 1033886"/>
              <a:gd name="connsiteY3" fmla="*/ 2641348 h 9485330"/>
              <a:gd name="connsiteX4" fmla="*/ 0 w 1033886"/>
              <a:gd name="connsiteY4" fmla="*/ 3210328 h 9485330"/>
              <a:gd name="connsiteX5" fmla="*/ 0 w 1033886"/>
              <a:gd name="connsiteY5" fmla="*/ 3962022 h 9485330"/>
              <a:gd name="connsiteX6" fmla="*/ 0 w 1033886"/>
              <a:gd name="connsiteY6" fmla="*/ 4531002 h 9485330"/>
              <a:gd name="connsiteX7" fmla="*/ 0 w 1033886"/>
              <a:gd name="connsiteY7" fmla="*/ 5282696 h 9485330"/>
              <a:gd name="connsiteX8" fmla="*/ 0 w 1033886"/>
              <a:gd name="connsiteY8" fmla="*/ 5851676 h 9485330"/>
              <a:gd name="connsiteX9" fmla="*/ 0 w 1033886"/>
              <a:gd name="connsiteY9" fmla="*/ 7172350 h 9485330"/>
              <a:gd name="connsiteX10" fmla="*/ 1 w 1033886"/>
              <a:gd name="connsiteY10" fmla="*/ 7172350 h 9485330"/>
              <a:gd name="connsiteX11" fmla="*/ 1 w 1033886"/>
              <a:gd name="connsiteY11" fmla="*/ 7595675 h 9485330"/>
              <a:gd name="connsiteX12" fmla="*/ 1 w 1033886"/>
              <a:gd name="connsiteY12" fmla="*/ 8164656 h 9485330"/>
              <a:gd name="connsiteX13" fmla="*/ 1 w 1033886"/>
              <a:gd name="connsiteY13" fmla="*/ 9485330 h 9485330"/>
              <a:gd name="connsiteX14" fmla="*/ 1024774 w 1033886"/>
              <a:gd name="connsiteY14" fmla="*/ 9485330 h 9485330"/>
              <a:gd name="connsiteX15" fmla="*/ 1024774 w 1033886"/>
              <a:gd name="connsiteY15" fmla="*/ 8164656 h 9485330"/>
              <a:gd name="connsiteX16" fmla="*/ 1024774 w 1033886"/>
              <a:gd name="connsiteY16" fmla="*/ 7889524 h 9485330"/>
              <a:gd name="connsiteX17" fmla="*/ 1024774 w 1033886"/>
              <a:gd name="connsiteY17" fmla="*/ 6843982 h 9485330"/>
              <a:gd name="connsiteX18" fmla="*/ 1024774 w 1033886"/>
              <a:gd name="connsiteY18" fmla="*/ 6568850 h 9485330"/>
              <a:gd name="connsiteX19" fmla="*/ 1024774 w 1033886"/>
              <a:gd name="connsiteY19" fmla="*/ 5523308 h 9485330"/>
              <a:gd name="connsiteX20" fmla="*/ 1024774 w 1033886"/>
              <a:gd name="connsiteY20" fmla="*/ 5248176 h 9485330"/>
              <a:gd name="connsiteX21" fmla="*/ 1024774 w 1033886"/>
              <a:gd name="connsiteY21" fmla="*/ 4202633 h 9485330"/>
              <a:gd name="connsiteX22" fmla="*/ 1024774 w 1033886"/>
              <a:gd name="connsiteY22" fmla="*/ 3927501 h 9485330"/>
              <a:gd name="connsiteX23" fmla="*/ 1024774 w 1033886"/>
              <a:gd name="connsiteY23" fmla="*/ 2606827 h 9485330"/>
              <a:gd name="connsiteX24" fmla="*/ 1024773 w 1033886"/>
              <a:gd name="connsiteY24" fmla="*/ 2606827 h 9485330"/>
              <a:gd name="connsiteX25" fmla="*/ 1024773 w 1033886"/>
              <a:gd name="connsiteY25" fmla="*/ 1889654 h 9485330"/>
              <a:gd name="connsiteX26" fmla="*/ 1033886 w 1033886"/>
              <a:gd name="connsiteY26" fmla="*/ 1141012 h 9485330"/>
              <a:gd name="connsiteX27" fmla="*/ 0 w 1033886"/>
              <a:gd name="connsiteY27" fmla="*/ 0 h 9485330"/>
              <a:gd name="connsiteX0" fmla="*/ 0 w 1033886"/>
              <a:gd name="connsiteY0" fmla="*/ 0 h 9485330"/>
              <a:gd name="connsiteX1" fmla="*/ 0 w 1033886"/>
              <a:gd name="connsiteY1" fmla="*/ 1320674 h 9485330"/>
              <a:gd name="connsiteX2" fmla="*/ 0 w 1033886"/>
              <a:gd name="connsiteY2" fmla="*/ 1889654 h 9485330"/>
              <a:gd name="connsiteX3" fmla="*/ 0 w 1033886"/>
              <a:gd name="connsiteY3" fmla="*/ 2641348 h 9485330"/>
              <a:gd name="connsiteX4" fmla="*/ 0 w 1033886"/>
              <a:gd name="connsiteY4" fmla="*/ 3210328 h 9485330"/>
              <a:gd name="connsiteX5" fmla="*/ 0 w 1033886"/>
              <a:gd name="connsiteY5" fmla="*/ 3962022 h 9485330"/>
              <a:gd name="connsiteX6" fmla="*/ 0 w 1033886"/>
              <a:gd name="connsiteY6" fmla="*/ 4531002 h 9485330"/>
              <a:gd name="connsiteX7" fmla="*/ 0 w 1033886"/>
              <a:gd name="connsiteY7" fmla="*/ 5282696 h 9485330"/>
              <a:gd name="connsiteX8" fmla="*/ 0 w 1033886"/>
              <a:gd name="connsiteY8" fmla="*/ 5851676 h 9485330"/>
              <a:gd name="connsiteX9" fmla="*/ 0 w 1033886"/>
              <a:gd name="connsiteY9" fmla="*/ 7172350 h 9485330"/>
              <a:gd name="connsiteX10" fmla="*/ 1 w 1033886"/>
              <a:gd name="connsiteY10" fmla="*/ 7172350 h 9485330"/>
              <a:gd name="connsiteX11" fmla="*/ 1 w 1033886"/>
              <a:gd name="connsiteY11" fmla="*/ 7595675 h 9485330"/>
              <a:gd name="connsiteX12" fmla="*/ 1 w 1033886"/>
              <a:gd name="connsiteY12" fmla="*/ 8164656 h 9485330"/>
              <a:gd name="connsiteX13" fmla="*/ 1 w 1033886"/>
              <a:gd name="connsiteY13" fmla="*/ 9485330 h 9485330"/>
              <a:gd name="connsiteX14" fmla="*/ 1024774 w 1033886"/>
              <a:gd name="connsiteY14" fmla="*/ 9485330 h 9485330"/>
              <a:gd name="connsiteX15" fmla="*/ 1024774 w 1033886"/>
              <a:gd name="connsiteY15" fmla="*/ 8164656 h 9485330"/>
              <a:gd name="connsiteX16" fmla="*/ 1024774 w 1033886"/>
              <a:gd name="connsiteY16" fmla="*/ 7889524 h 9485330"/>
              <a:gd name="connsiteX17" fmla="*/ 1024774 w 1033886"/>
              <a:gd name="connsiteY17" fmla="*/ 6843982 h 9485330"/>
              <a:gd name="connsiteX18" fmla="*/ 1024774 w 1033886"/>
              <a:gd name="connsiteY18" fmla="*/ 6568850 h 9485330"/>
              <a:gd name="connsiteX19" fmla="*/ 1024774 w 1033886"/>
              <a:gd name="connsiteY19" fmla="*/ 5523308 h 9485330"/>
              <a:gd name="connsiteX20" fmla="*/ 1024774 w 1033886"/>
              <a:gd name="connsiteY20" fmla="*/ 5248176 h 9485330"/>
              <a:gd name="connsiteX21" fmla="*/ 1024774 w 1033886"/>
              <a:gd name="connsiteY21" fmla="*/ 4202633 h 9485330"/>
              <a:gd name="connsiteX22" fmla="*/ 1024774 w 1033886"/>
              <a:gd name="connsiteY22" fmla="*/ 3927501 h 9485330"/>
              <a:gd name="connsiteX23" fmla="*/ 1024774 w 1033886"/>
              <a:gd name="connsiteY23" fmla="*/ 2606827 h 9485330"/>
              <a:gd name="connsiteX24" fmla="*/ 1024773 w 1033886"/>
              <a:gd name="connsiteY24" fmla="*/ 2606827 h 9485330"/>
              <a:gd name="connsiteX25" fmla="*/ 1033886 w 1033886"/>
              <a:gd name="connsiteY25" fmla="*/ 1141012 h 9485330"/>
              <a:gd name="connsiteX26" fmla="*/ 0 w 1033886"/>
              <a:gd name="connsiteY26" fmla="*/ 0 h 9485330"/>
              <a:gd name="connsiteX0" fmla="*/ 0 w 1027811"/>
              <a:gd name="connsiteY0" fmla="*/ 0 h 9485330"/>
              <a:gd name="connsiteX1" fmla="*/ 0 w 1027811"/>
              <a:gd name="connsiteY1" fmla="*/ 1320674 h 9485330"/>
              <a:gd name="connsiteX2" fmla="*/ 0 w 1027811"/>
              <a:gd name="connsiteY2" fmla="*/ 1889654 h 9485330"/>
              <a:gd name="connsiteX3" fmla="*/ 0 w 1027811"/>
              <a:gd name="connsiteY3" fmla="*/ 2641348 h 9485330"/>
              <a:gd name="connsiteX4" fmla="*/ 0 w 1027811"/>
              <a:gd name="connsiteY4" fmla="*/ 3210328 h 9485330"/>
              <a:gd name="connsiteX5" fmla="*/ 0 w 1027811"/>
              <a:gd name="connsiteY5" fmla="*/ 3962022 h 9485330"/>
              <a:gd name="connsiteX6" fmla="*/ 0 w 1027811"/>
              <a:gd name="connsiteY6" fmla="*/ 4531002 h 9485330"/>
              <a:gd name="connsiteX7" fmla="*/ 0 w 1027811"/>
              <a:gd name="connsiteY7" fmla="*/ 5282696 h 9485330"/>
              <a:gd name="connsiteX8" fmla="*/ 0 w 1027811"/>
              <a:gd name="connsiteY8" fmla="*/ 5851676 h 9485330"/>
              <a:gd name="connsiteX9" fmla="*/ 0 w 1027811"/>
              <a:gd name="connsiteY9" fmla="*/ 7172350 h 9485330"/>
              <a:gd name="connsiteX10" fmla="*/ 1 w 1027811"/>
              <a:gd name="connsiteY10" fmla="*/ 7172350 h 9485330"/>
              <a:gd name="connsiteX11" fmla="*/ 1 w 1027811"/>
              <a:gd name="connsiteY11" fmla="*/ 7595675 h 9485330"/>
              <a:gd name="connsiteX12" fmla="*/ 1 w 1027811"/>
              <a:gd name="connsiteY12" fmla="*/ 8164656 h 9485330"/>
              <a:gd name="connsiteX13" fmla="*/ 1 w 1027811"/>
              <a:gd name="connsiteY13" fmla="*/ 9485330 h 9485330"/>
              <a:gd name="connsiteX14" fmla="*/ 1024774 w 1027811"/>
              <a:gd name="connsiteY14" fmla="*/ 9485330 h 9485330"/>
              <a:gd name="connsiteX15" fmla="*/ 1024774 w 1027811"/>
              <a:gd name="connsiteY15" fmla="*/ 8164656 h 9485330"/>
              <a:gd name="connsiteX16" fmla="*/ 1024774 w 1027811"/>
              <a:gd name="connsiteY16" fmla="*/ 7889524 h 9485330"/>
              <a:gd name="connsiteX17" fmla="*/ 1024774 w 1027811"/>
              <a:gd name="connsiteY17" fmla="*/ 6843982 h 9485330"/>
              <a:gd name="connsiteX18" fmla="*/ 1024774 w 1027811"/>
              <a:gd name="connsiteY18" fmla="*/ 6568850 h 9485330"/>
              <a:gd name="connsiteX19" fmla="*/ 1024774 w 1027811"/>
              <a:gd name="connsiteY19" fmla="*/ 5523308 h 9485330"/>
              <a:gd name="connsiteX20" fmla="*/ 1024774 w 1027811"/>
              <a:gd name="connsiteY20" fmla="*/ 5248176 h 9485330"/>
              <a:gd name="connsiteX21" fmla="*/ 1024774 w 1027811"/>
              <a:gd name="connsiteY21" fmla="*/ 4202633 h 9485330"/>
              <a:gd name="connsiteX22" fmla="*/ 1024774 w 1027811"/>
              <a:gd name="connsiteY22" fmla="*/ 3927501 h 9485330"/>
              <a:gd name="connsiteX23" fmla="*/ 1024774 w 1027811"/>
              <a:gd name="connsiteY23" fmla="*/ 2606827 h 9485330"/>
              <a:gd name="connsiteX24" fmla="*/ 1024773 w 1027811"/>
              <a:gd name="connsiteY24" fmla="*/ 2606827 h 9485330"/>
              <a:gd name="connsiteX25" fmla="*/ 1027811 w 1027811"/>
              <a:gd name="connsiteY25" fmla="*/ 1141012 h 9485330"/>
              <a:gd name="connsiteX26" fmla="*/ 0 w 1027811"/>
              <a:gd name="connsiteY26" fmla="*/ 0 h 9485330"/>
              <a:gd name="connsiteX0" fmla="*/ 0 w 1027811"/>
              <a:gd name="connsiteY0" fmla="*/ 0 h 9485330"/>
              <a:gd name="connsiteX1" fmla="*/ 0 w 1027811"/>
              <a:gd name="connsiteY1" fmla="*/ 1320674 h 9485330"/>
              <a:gd name="connsiteX2" fmla="*/ 0 w 1027811"/>
              <a:gd name="connsiteY2" fmla="*/ 1889654 h 9485330"/>
              <a:gd name="connsiteX3" fmla="*/ 0 w 1027811"/>
              <a:gd name="connsiteY3" fmla="*/ 2641348 h 9485330"/>
              <a:gd name="connsiteX4" fmla="*/ 0 w 1027811"/>
              <a:gd name="connsiteY4" fmla="*/ 3210328 h 9485330"/>
              <a:gd name="connsiteX5" fmla="*/ 0 w 1027811"/>
              <a:gd name="connsiteY5" fmla="*/ 3962022 h 9485330"/>
              <a:gd name="connsiteX6" fmla="*/ 0 w 1027811"/>
              <a:gd name="connsiteY6" fmla="*/ 4531002 h 9485330"/>
              <a:gd name="connsiteX7" fmla="*/ 0 w 1027811"/>
              <a:gd name="connsiteY7" fmla="*/ 5282696 h 9485330"/>
              <a:gd name="connsiteX8" fmla="*/ 0 w 1027811"/>
              <a:gd name="connsiteY8" fmla="*/ 5851676 h 9485330"/>
              <a:gd name="connsiteX9" fmla="*/ 0 w 1027811"/>
              <a:gd name="connsiteY9" fmla="*/ 7172350 h 9485330"/>
              <a:gd name="connsiteX10" fmla="*/ 1 w 1027811"/>
              <a:gd name="connsiteY10" fmla="*/ 7172350 h 9485330"/>
              <a:gd name="connsiteX11" fmla="*/ 1 w 1027811"/>
              <a:gd name="connsiteY11" fmla="*/ 7595675 h 9485330"/>
              <a:gd name="connsiteX12" fmla="*/ 1 w 1027811"/>
              <a:gd name="connsiteY12" fmla="*/ 8164656 h 9485330"/>
              <a:gd name="connsiteX13" fmla="*/ 1 w 1027811"/>
              <a:gd name="connsiteY13" fmla="*/ 9485330 h 9485330"/>
              <a:gd name="connsiteX14" fmla="*/ 1024774 w 1027811"/>
              <a:gd name="connsiteY14" fmla="*/ 9485330 h 9485330"/>
              <a:gd name="connsiteX15" fmla="*/ 1024774 w 1027811"/>
              <a:gd name="connsiteY15" fmla="*/ 8164656 h 9485330"/>
              <a:gd name="connsiteX16" fmla="*/ 1024774 w 1027811"/>
              <a:gd name="connsiteY16" fmla="*/ 7889524 h 9485330"/>
              <a:gd name="connsiteX17" fmla="*/ 1024774 w 1027811"/>
              <a:gd name="connsiteY17" fmla="*/ 6843982 h 9485330"/>
              <a:gd name="connsiteX18" fmla="*/ 1024774 w 1027811"/>
              <a:gd name="connsiteY18" fmla="*/ 6568850 h 9485330"/>
              <a:gd name="connsiteX19" fmla="*/ 1024774 w 1027811"/>
              <a:gd name="connsiteY19" fmla="*/ 5523308 h 9485330"/>
              <a:gd name="connsiteX20" fmla="*/ 1024774 w 1027811"/>
              <a:gd name="connsiteY20" fmla="*/ 5248176 h 9485330"/>
              <a:gd name="connsiteX21" fmla="*/ 1024774 w 1027811"/>
              <a:gd name="connsiteY21" fmla="*/ 4202633 h 9485330"/>
              <a:gd name="connsiteX22" fmla="*/ 1024774 w 1027811"/>
              <a:gd name="connsiteY22" fmla="*/ 3927501 h 9485330"/>
              <a:gd name="connsiteX23" fmla="*/ 1024774 w 1027811"/>
              <a:gd name="connsiteY23" fmla="*/ 2606827 h 9485330"/>
              <a:gd name="connsiteX24" fmla="*/ 1024773 w 1027811"/>
              <a:gd name="connsiteY24" fmla="*/ 2606827 h 9485330"/>
              <a:gd name="connsiteX25" fmla="*/ 1027811 w 1027811"/>
              <a:gd name="connsiteY25" fmla="*/ 1141012 h 9485330"/>
              <a:gd name="connsiteX26" fmla="*/ 0 w 1027811"/>
              <a:gd name="connsiteY26" fmla="*/ 0 h 9485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027811" h="9485330">
                <a:moveTo>
                  <a:pt x="0" y="0"/>
                </a:moveTo>
                <a:lnTo>
                  <a:pt x="0" y="1320674"/>
                </a:lnTo>
                <a:lnTo>
                  <a:pt x="0" y="1889654"/>
                </a:lnTo>
                <a:lnTo>
                  <a:pt x="0" y="2641348"/>
                </a:lnTo>
                <a:lnTo>
                  <a:pt x="0" y="3210328"/>
                </a:lnTo>
                <a:lnTo>
                  <a:pt x="0" y="3962022"/>
                </a:lnTo>
                <a:lnTo>
                  <a:pt x="0" y="4531002"/>
                </a:lnTo>
                <a:lnTo>
                  <a:pt x="0" y="5282696"/>
                </a:lnTo>
                <a:lnTo>
                  <a:pt x="0" y="5851676"/>
                </a:lnTo>
                <a:lnTo>
                  <a:pt x="0" y="7172350"/>
                </a:lnTo>
                <a:lnTo>
                  <a:pt x="1" y="7172350"/>
                </a:lnTo>
                <a:lnTo>
                  <a:pt x="1" y="7595675"/>
                </a:lnTo>
                <a:lnTo>
                  <a:pt x="1" y="8164656"/>
                </a:lnTo>
                <a:lnTo>
                  <a:pt x="1" y="9485330"/>
                </a:lnTo>
                <a:lnTo>
                  <a:pt x="1024774" y="9485330"/>
                </a:lnTo>
                <a:lnTo>
                  <a:pt x="1024774" y="8164656"/>
                </a:lnTo>
                <a:lnTo>
                  <a:pt x="1024774" y="7889524"/>
                </a:lnTo>
                <a:lnTo>
                  <a:pt x="1024774" y="6843982"/>
                </a:lnTo>
                <a:lnTo>
                  <a:pt x="1024774" y="6568850"/>
                </a:lnTo>
                <a:lnTo>
                  <a:pt x="1024774" y="5523308"/>
                </a:lnTo>
                <a:lnTo>
                  <a:pt x="1024774" y="5248176"/>
                </a:lnTo>
                <a:lnTo>
                  <a:pt x="1024774" y="4202633"/>
                </a:lnTo>
                <a:lnTo>
                  <a:pt x="1024774" y="3927501"/>
                </a:lnTo>
                <a:lnTo>
                  <a:pt x="1024774" y="2606827"/>
                </a:lnTo>
                <a:lnTo>
                  <a:pt x="1024773" y="2606827"/>
                </a:lnTo>
                <a:cubicBezTo>
                  <a:pt x="1027811" y="2118222"/>
                  <a:pt x="1024773" y="1629617"/>
                  <a:pt x="1027811" y="1141012"/>
                </a:cubicBezTo>
                <a:cubicBezTo>
                  <a:pt x="781076" y="898820"/>
                  <a:pt x="248255" y="292786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33" b="0" i="0" u="none" strike="noStrike" kern="1200" cap="none" spc="0" normalizeH="0" baseline="0" noProof="0" dirty="0">
              <a:ln>
                <a:noFill/>
              </a:ln>
              <a:solidFill>
                <a:srgbClr val="1A3B47"/>
              </a:solidFill>
              <a:effectLst/>
              <a:uLnTx/>
              <a:uFillTx/>
              <a:latin typeface="Soho Gothic Pro Light"/>
              <a:ea typeface="+mn-ea"/>
              <a:cs typeface="+mn-cs"/>
            </a:endParaRPr>
          </a:p>
        </p:txBody>
      </p:sp>
      <p:sp>
        <p:nvSpPr>
          <p:cNvPr id="22" name="Freeform 24">
            <a:extLst>
              <a:ext uri="{FF2B5EF4-FFF2-40B4-BE49-F238E27FC236}">
                <a16:creationId xmlns="" xmlns:a16="http://schemas.microsoft.com/office/drawing/2014/main" id="{FF63A0DA-AFB3-2749-9BAC-EA67BABA9F27}"/>
              </a:ext>
            </a:extLst>
          </p:cNvPr>
          <p:cNvSpPr/>
          <p:nvPr/>
        </p:nvSpPr>
        <p:spPr>
          <a:xfrm rot="16200000" flipH="1">
            <a:off x="5765046" y="289044"/>
            <a:ext cx="5582316" cy="7310913"/>
          </a:xfrm>
          <a:custGeom>
            <a:avLst/>
            <a:gdLst>
              <a:gd name="connsiteX0" fmla="*/ 0 w 1024774"/>
              <a:gd name="connsiteY0" fmla="*/ 0 h 9485330"/>
              <a:gd name="connsiteX1" fmla="*/ 0 w 1024774"/>
              <a:gd name="connsiteY1" fmla="*/ 1320674 h 9485330"/>
              <a:gd name="connsiteX2" fmla="*/ 0 w 1024774"/>
              <a:gd name="connsiteY2" fmla="*/ 1889654 h 9485330"/>
              <a:gd name="connsiteX3" fmla="*/ 0 w 1024774"/>
              <a:gd name="connsiteY3" fmla="*/ 2641348 h 9485330"/>
              <a:gd name="connsiteX4" fmla="*/ 0 w 1024774"/>
              <a:gd name="connsiteY4" fmla="*/ 3210328 h 9485330"/>
              <a:gd name="connsiteX5" fmla="*/ 0 w 1024774"/>
              <a:gd name="connsiteY5" fmla="*/ 3962022 h 9485330"/>
              <a:gd name="connsiteX6" fmla="*/ 0 w 1024774"/>
              <a:gd name="connsiteY6" fmla="*/ 4531002 h 9485330"/>
              <a:gd name="connsiteX7" fmla="*/ 0 w 1024774"/>
              <a:gd name="connsiteY7" fmla="*/ 5282696 h 9485330"/>
              <a:gd name="connsiteX8" fmla="*/ 0 w 1024774"/>
              <a:gd name="connsiteY8" fmla="*/ 5851676 h 9485330"/>
              <a:gd name="connsiteX9" fmla="*/ 0 w 1024774"/>
              <a:gd name="connsiteY9" fmla="*/ 7172350 h 9485330"/>
              <a:gd name="connsiteX10" fmla="*/ 1 w 1024774"/>
              <a:gd name="connsiteY10" fmla="*/ 7172350 h 9485330"/>
              <a:gd name="connsiteX11" fmla="*/ 1 w 1024774"/>
              <a:gd name="connsiteY11" fmla="*/ 7595675 h 9485330"/>
              <a:gd name="connsiteX12" fmla="*/ 1 w 1024774"/>
              <a:gd name="connsiteY12" fmla="*/ 8164656 h 9485330"/>
              <a:gd name="connsiteX13" fmla="*/ 1 w 1024774"/>
              <a:gd name="connsiteY13" fmla="*/ 9485330 h 9485330"/>
              <a:gd name="connsiteX14" fmla="*/ 1024774 w 1024774"/>
              <a:gd name="connsiteY14" fmla="*/ 9485330 h 9485330"/>
              <a:gd name="connsiteX15" fmla="*/ 1024774 w 1024774"/>
              <a:gd name="connsiteY15" fmla="*/ 8164656 h 9485330"/>
              <a:gd name="connsiteX16" fmla="*/ 1024774 w 1024774"/>
              <a:gd name="connsiteY16" fmla="*/ 7889524 h 9485330"/>
              <a:gd name="connsiteX17" fmla="*/ 1024774 w 1024774"/>
              <a:gd name="connsiteY17" fmla="*/ 6843982 h 9485330"/>
              <a:gd name="connsiteX18" fmla="*/ 1024774 w 1024774"/>
              <a:gd name="connsiteY18" fmla="*/ 6568850 h 9485330"/>
              <a:gd name="connsiteX19" fmla="*/ 1024774 w 1024774"/>
              <a:gd name="connsiteY19" fmla="*/ 5523308 h 9485330"/>
              <a:gd name="connsiteX20" fmla="*/ 1024774 w 1024774"/>
              <a:gd name="connsiteY20" fmla="*/ 5248176 h 9485330"/>
              <a:gd name="connsiteX21" fmla="*/ 1024774 w 1024774"/>
              <a:gd name="connsiteY21" fmla="*/ 4202633 h 9485330"/>
              <a:gd name="connsiteX22" fmla="*/ 1024774 w 1024774"/>
              <a:gd name="connsiteY22" fmla="*/ 3927501 h 9485330"/>
              <a:gd name="connsiteX23" fmla="*/ 1024774 w 1024774"/>
              <a:gd name="connsiteY23" fmla="*/ 2606827 h 9485330"/>
              <a:gd name="connsiteX24" fmla="*/ 1024773 w 1024774"/>
              <a:gd name="connsiteY24" fmla="*/ 2606827 h 9485330"/>
              <a:gd name="connsiteX25" fmla="*/ 1024773 w 1024774"/>
              <a:gd name="connsiteY25" fmla="*/ 1889654 h 9485330"/>
              <a:gd name="connsiteX26" fmla="*/ 1024773 w 1024774"/>
              <a:gd name="connsiteY26" fmla="*/ 1614522 h 9485330"/>
              <a:gd name="connsiteX27" fmla="*/ 1024773 w 1024774"/>
              <a:gd name="connsiteY27" fmla="*/ 293848 h 9485330"/>
              <a:gd name="connsiteX0" fmla="*/ 0 w 1033886"/>
              <a:gd name="connsiteY0" fmla="*/ 0 h 9485330"/>
              <a:gd name="connsiteX1" fmla="*/ 0 w 1033886"/>
              <a:gd name="connsiteY1" fmla="*/ 1320674 h 9485330"/>
              <a:gd name="connsiteX2" fmla="*/ 0 w 1033886"/>
              <a:gd name="connsiteY2" fmla="*/ 1889654 h 9485330"/>
              <a:gd name="connsiteX3" fmla="*/ 0 w 1033886"/>
              <a:gd name="connsiteY3" fmla="*/ 2641348 h 9485330"/>
              <a:gd name="connsiteX4" fmla="*/ 0 w 1033886"/>
              <a:gd name="connsiteY4" fmla="*/ 3210328 h 9485330"/>
              <a:gd name="connsiteX5" fmla="*/ 0 w 1033886"/>
              <a:gd name="connsiteY5" fmla="*/ 3962022 h 9485330"/>
              <a:gd name="connsiteX6" fmla="*/ 0 w 1033886"/>
              <a:gd name="connsiteY6" fmla="*/ 4531002 h 9485330"/>
              <a:gd name="connsiteX7" fmla="*/ 0 w 1033886"/>
              <a:gd name="connsiteY7" fmla="*/ 5282696 h 9485330"/>
              <a:gd name="connsiteX8" fmla="*/ 0 w 1033886"/>
              <a:gd name="connsiteY8" fmla="*/ 5851676 h 9485330"/>
              <a:gd name="connsiteX9" fmla="*/ 0 w 1033886"/>
              <a:gd name="connsiteY9" fmla="*/ 7172350 h 9485330"/>
              <a:gd name="connsiteX10" fmla="*/ 1 w 1033886"/>
              <a:gd name="connsiteY10" fmla="*/ 7172350 h 9485330"/>
              <a:gd name="connsiteX11" fmla="*/ 1 w 1033886"/>
              <a:gd name="connsiteY11" fmla="*/ 7595675 h 9485330"/>
              <a:gd name="connsiteX12" fmla="*/ 1 w 1033886"/>
              <a:gd name="connsiteY12" fmla="*/ 8164656 h 9485330"/>
              <a:gd name="connsiteX13" fmla="*/ 1 w 1033886"/>
              <a:gd name="connsiteY13" fmla="*/ 9485330 h 9485330"/>
              <a:gd name="connsiteX14" fmla="*/ 1024774 w 1033886"/>
              <a:gd name="connsiteY14" fmla="*/ 9485330 h 9485330"/>
              <a:gd name="connsiteX15" fmla="*/ 1024774 w 1033886"/>
              <a:gd name="connsiteY15" fmla="*/ 8164656 h 9485330"/>
              <a:gd name="connsiteX16" fmla="*/ 1024774 w 1033886"/>
              <a:gd name="connsiteY16" fmla="*/ 7889524 h 9485330"/>
              <a:gd name="connsiteX17" fmla="*/ 1024774 w 1033886"/>
              <a:gd name="connsiteY17" fmla="*/ 6843982 h 9485330"/>
              <a:gd name="connsiteX18" fmla="*/ 1024774 w 1033886"/>
              <a:gd name="connsiteY18" fmla="*/ 6568850 h 9485330"/>
              <a:gd name="connsiteX19" fmla="*/ 1024774 w 1033886"/>
              <a:gd name="connsiteY19" fmla="*/ 5523308 h 9485330"/>
              <a:gd name="connsiteX20" fmla="*/ 1024774 w 1033886"/>
              <a:gd name="connsiteY20" fmla="*/ 5248176 h 9485330"/>
              <a:gd name="connsiteX21" fmla="*/ 1024774 w 1033886"/>
              <a:gd name="connsiteY21" fmla="*/ 4202633 h 9485330"/>
              <a:gd name="connsiteX22" fmla="*/ 1024774 w 1033886"/>
              <a:gd name="connsiteY22" fmla="*/ 3927501 h 9485330"/>
              <a:gd name="connsiteX23" fmla="*/ 1024774 w 1033886"/>
              <a:gd name="connsiteY23" fmla="*/ 2606827 h 9485330"/>
              <a:gd name="connsiteX24" fmla="*/ 1024773 w 1033886"/>
              <a:gd name="connsiteY24" fmla="*/ 2606827 h 9485330"/>
              <a:gd name="connsiteX25" fmla="*/ 1024773 w 1033886"/>
              <a:gd name="connsiteY25" fmla="*/ 1889654 h 9485330"/>
              <a:gd name="connsiteX26" fmla="*/ 1024773 w 1033886"/>
              <a:gd name="connsiteY26" fmla="*/ 1614522 h 9485330"/>
              <a:gd name="connsiteX27" fmla="*/ 1033886 w 1033886"/>
              <a:gd name="connsiteY27" fmla="*/ 1141012 h 9485330"/>
              <a:gd name="connsiteX28" fmla="*/ 0 w 1033886"/>
              <a:gd name="connsiteY28" fmla="*/ 0 h 9485330"/>
              <a:gd name="connsiteX0" fmla="*/ 0 w 1107823"/>
              <a:gd name="connsiteY0" fmla="*/ 728 h 9486058"/>
              <a:gd name="connsiteX1" fmla="*/ 0 w 1107823"/>
              <a:gd name="connsiteY1" fmla="*/ 1321402 h 9486058"/>
              <a:gd name="connsiteX2" fmla="*/ 0 w 1107823"/>
              <a:gd name="connsiteY2" fmla="*/ 1890382 h 9486058"/>
              <a:gd name="connsiteX3" fmla="*/ 0 w 1107823"/>
              <a:gd name="connsiteY3" fmla="*/ 2642076 h 9486058"/>
              <a:gd name="connsiteX4" fmla="*/ 0 w 1107823"/>
              <a:gd name="connsiteY4" fmla="*/ 3211056 h 9486058"/>
              <a:gd name="connsiteX5" fmla="*/ 0 w 1107823"/>
              <a:gd name="connsiteY5" fmla="*/ 3962750 h 9486058"/>
              <a:gd name="connsiteX6" fmla="*/ 0 w 1107823"/>
              <a:gd name="connsiteY6" fmla="*/ 4531730 h 9486058"/>
              <a:gd name="connsiteX7" fmla="*/ 0 w 1107823"/>
              <a:gd name="connsiteY7" fmla="*/ 5283424 h 9486058"/>
              <a:gd name="connsiteX8" fmla="*/ 0 w 1107823"/>
              <a:gd name="connsiteY8" fmla="*/ 5852404 h 9486058"/>
              <a:gd name="connsiteX9" fmla="*/ 0 w 1107823"/>
              <a:gd name="connsiteY9" fmla="*/ 7173078 h 9486058"/>
              <a:gd name="connsiteX10" fmla="*/ 1 w 1107823"/>
              <a:gd name="connsiteY10" fmla="*/ 7173078 h 9486058"/>
              <a:gd name="connsiteX11" fmla="*/ 1 w 1107823"/>
              <a:gd name="connsiteY11" fmla="*/ 7596403 h 9486058"/>
              <a:gd name="connsiteX12" fmla="*/ 1 w 1107823"/>
              <a:gd name="connsiteY12" fmla="*/ 8165384 h 9486058"/>
              <a:gd name="connsiteX13" fmla="*/ 1 w 1107823"/>
              <a:gd name="connsiteY13" fmla="*/ 9486058 h 9486058"/>
              <a:gd name="connsiteX14" fmla="*/ 1024774 w 1107823"/>
              <a:gd name="connsiteY14" fmla="*/ 9486058 h 9486058"/>
              <a:gd name="connsiteX15" fmla="*/ 1024774 w 1107823"/>
              <a:gd name="connsiteY15" fmla="*/ 8165384 h 9486058"/>
              <a:gd name="connsiteX16" fmla="*/ 1024774 w 1107823"/>
              <a:gd name="connsiteY16" fmla="*/ 7890252 h 9486058"/>
              <a:gd name="connsiteX17" fmla="*/ 1024774 w 1107823"/>
              <a:gd name="connsiteY17" fmla="*/ 6844710 h 9486058"/>
              <a:gd name="connsiteX18" fmla="*/ 1024774 w 1107823"/>
              <a:gd name="connsiteY18" fmla="*/ 6569578 h 9486058"/>
              <a:gd name="connsiteX19" fmla="*/ 1024774 w 1107823"/>
              <a:gd name="connsiteY19" fmla="*/ 5524036 h 9486058"/>
              <a:gd name="connsiteX20" fmla="*/ 1024774 w 1107823"/>
              <a:gd name="connsiteY20" fmla="*/ 5248904 h 9486058"/>
              <a:gd name="connsiteX21" fmla="*/ 1024774 w 1107823"/>
              <a:gd name="connsiteY21" fmla="*/ 4203361 h 9486058"/>
              <a:gd name="connsiteX22" fmla="*/ 1024774 w 1107823"/>
              <a:gd name="connsiteY22" fmla="*/ 3928229 h 9486058"/>
              <a:gd name="connsiteX23" fmla="*/ 1024774 w 1107823"/>
              <a:gd name="connsiteY23" fmla="*/ 2607555 h 9486058"/>
              <a:gd name="connsiteX24" fmla="*/ 1024773 w 1107823"/>
              <a:gd name="connsiteY24" fmla="*/ 2607555 h 9486058"/>
              <a:gd name="connsiteX25" fmla="*/ 1024773 w 1107823"/>
              <a:gd name="connsiteY25" fmla="*/ 1890382 h 9486058"/>
              <a:gd name="connsiteX26" fmla="*/ 1024773 w 1107823"/>
              <a:gd name="connsiteY26" fmla="*/ 1615250 h 9486058"/>
              <a:gd name="connsiteX27" fmla="*/ 1033886 w 1107823"/>
              <a:gd name="connsiteY27" fmla="*/ 1141740 h 9486058"/>
              <a:gd name="connsiteX28" fmla="*/ 0 w 1107823"/>
              <a:gd name="connsiteY28" fmla="*/ 728 h 9486058"/>
              <a:gd name="connsiteX0" fmla="*/ 0 w 1033890"/>
              <a:gd name="connsiteY0" fmla="*/ 699 h 9486029"/>
              <a:gd name="connsiteX1" fmla="*/ 0 w 1033890"/>
              <a:gd name="connsiteY1" fmla="*/ 1321373 h 9486029"/>
              <a:gd name="connsiteX2" fmla="*/ 0 w 1033890"/>
              <a:gd name="connsiteY2" fmla="*/ 1890353 h 9486029"/>
              <a:gd name="connsiteX3" fmla="*/ 0 w 1033890"/>
              <a:gd name="connsiteY3" fmla="*/ 2642047 h 9486029"/>
              <a:gd name="connsiteX4" fmla="*/ 0 w 1033890"/>
              <a:gd name="connsiteY4" fmla="*/ 3211027 h 9486029"/>
              <a:gd name="connsiteX5" fmla="*/ 0 w 1033890"/>
              <a:gd name="connsiteY5" fmla="*/ 3962721 h 9486029"/>
              <a:gd name="connsiteX6" fmla="*/ 0 w 1033890"/>
              <a:gd name="connsiteY6" fmla="*/ 4531701 h 9486029"/>
              <a:gd name="connsiteX7" fmla="*/ 0 w 1033890"/>
              <a:gd name="connsiteY7" fmla="*/ 5283395 h 9486029"/>
              <a:gd name="connsiteX8" fmla="*/ 0 w 1033890"/>
              <a:gd name="connsiteY8" fmla="*/ 5852375 h 9486029"/>
              <a:gd name="connsiteX9" fmla="*/ 0 w 1033890"/>
              <a:gd name="connsiteY9" fmla="*/ 7173049 h 9486029"/>
              <a:gd name="connsiteX10" fmla="*/ 1 w 1033890"/>
              <a:gd name="connsiteY10" fmla="*/ 7173049 h 9486029"/>
              <a:gd name="connsiteX11" fmla="*/ 1 w 1033890"/>
              <a:gd name="connsiteY11" fmla="*/ 7596374 h 9486029"/>
              <a:gd name="connsiteX12" fmla="*/ 1 w 1033890"/>
              <a:gd name="connsiteY12" fmla="*/ 8165355 h 9486029"/>
              <a:gd name="connsiteX13" fmla="*/ 1 w 1033890"/>
              <a:gd name="connsiteY13" fmla="*/ 9486029 h 9486029"/>
              <a:gd name="connsiteX14" fmla="*/ 1024774 w 1033890"/>
              <a:gd name="connsiteY14" fmla="*/ 9486029 h 9486029"/>
              <a:gd name="connsiteX15" fmla="*/ 1024774 w 1033890"/>
              <a:gd name="connsiteY15" fmla="*/ 8165355 h 9486029"/>
              <a:gd name="connsiteX16" fmla="*/ 1024774 w 1033890"/>
              <a:gd name="connsiteY16" fmla="*/ 7890223 h 9486029"/>
              <a:gd name="connsiteX17" fmla="*/ 1024774 w 1033890"/>
              <a:gd name="connsiteY17" fmla="*/ 6844681 h 9486029"/>
              <a:gd name="connsiteX18" fmla="*/ 1024774 w 1033890"/>
              <a:gd name="connsiteY18" fmla="*/ 6569549 h 9486029"/>
              <a:gd name="connsiteX19" fmla="*/ 1024774 w 1033890"/>
              <a:gd name="connsiteY19" fmla="*/ 5524007 h 9486029"/>
              <a:gd name="connsiteX20" fmla="*/ 1024774 w 1033890"/>
              <a:gd name="connsiteY20" fmla="*/ 5248875 h 9486029"/>
              <a:gd name="connsiteX21" fmla="*/ 1024774 w 1033890"/>
              <a:gd name="connsiteY21" fmla="*/ 4203332 h 9486029"/>
              <a:gd name="connsiteX22" fmla="*/ 1024774 w 1033890"/>
              <a:gd name="connsiteY22" fmla="*/ 3928200 h 9486029"/>
              <a:gd name="connsiteX23" fmla="*/ 1024774 w 1033890"/>
              <a:gd name="connsiteY23" fmla="*/ 2607526 h 9486029"/>
              <a:gd name="connsiteX24" fmla="*/ 1024773 w 1033890"/>
              <a:gd name="connsiteY24" fmla="*/ 2607526 h 9486029"/>
              <a:gd name="connsiteX25" fmla="*/ 1024773 w 1033890"/>
              <a:gd name="connsiteY25" fmla="*/ 1890353 h 9486029"/>
              <a:gd name="connsiteX26" fmla="*/ 1024773 w 1033890"/>
              <a:gd name="connsiteY26" fmla="*/ 1615221 h 9486029"/>
              <a:gd name="connsiteX27" fmla="*/ 1033886 w 1033890"/>
              <a:gd name="connsiteY27" fmla="*/ 1141711 h 9486029"/>
              <a:gd name="connsiteX28" fmla="*/ 0 w 1033890"/>
              <a:gd name="connsiteY28" fmla="*/ 699 h 9486029"/>
              <a:gd name="connsiteX0" fmla="*/ 0 w 1188799"/>
              <a:gd name="connsiteY0" fmla="*/ 785 h 9486115"/>
              <a:gd name="connsiteX1" fmla="*/ 0 w 1188799"/>
              <a:gd name="connsiteY1" fmla="*/ 1321459 h 9486115"/>
              <a:gd name="connsiteX2" fmla="*/ 0 w 1188799"/>
              <a:gd name="connsiteY2" fmla="*/ 1890439 h 9486115"/>
              <a:gd name="connsiteX3" fmla="*/ 0 w 1188799"/>
              <a:gd name="connsiteY3" fmla="*/ 2642133 h 9486115"/>
              <a:gd name="connsiteX4" fmla="*/ 0 w 1188799"/>
              <a:gd name="connsiteY4" fmla="*/ 3211113 h 9486115"/>
              <a:gd name="connsiteX5" fmla="*/ 0 w 1188799"/>
              <a:gd name="connsiteY5" fmla="*/ 3962807 h 9486115"/>
              <a:gd name="connsiteX6" fmla="*/ 0 w 1188799"/>
              <a:gd name="connsiteY6" fmla="*/ 4531787 h 9486115"/>
              <a:gd name="connsiteX7" fmla="*/ 0 w 1188799"/>
              <a:gd name="connsiteY7" fmla="*/ 5283481 h 9486115"/>
              <a:gd name="connsiteX8" fmla="*/ 0 w 1188799"/>
              <a:gd name="connsiteY8" fmla="*/ 5852461 h 9486115"/>
              <a:gd name="connsiteX9" fmla="*/ 0 w 1188799"/>
              <a:gd name="connsiteY9" fmla="*/ 7173135 h 9486115"/>
              <a:gd name="connsiteX10" fmla="*/ 1 w 1188799"/>
              <a:gd name="connsiteY10" fmla="*/ 7173135 h 9486115"/>
              <a:gd name="connsiteX11" fmla="*/ 1 w 1188799"/>
              <a:gd name="connsiteY11" fmla="*/ 7596460 h 9486115"/>
              <a:gd name="connsiteX12" fmla="*/ 1 w 1188799"/>
              <a:gd name="connsiteY12" fmla="*/ 8165441 h 9486115"/>
              <a:gd name="connsiteX13" fmla="*/ 1 w 1188799"/>
              <a:gd name="connsiteY13" fmla="*/ 9486115 h 9486115"/>
              <a:gd name="connsiteX14" fmla="*/ 1024774 w 1188799"/>
              <a:gd name="connsiteY14" fmla="*/ 9486115 h 9486115"/>
              <a:gd name="connsiteX15" fmla="*/ 1024774 w 1188799"/>
              <a:gd name="connsiteY15" fmla="*/ 8165441 h 9486115"/>
              <a:gd name="connsiteX16" fmla="*/ 1024774 w 1188799"/>
              <a:gd name="connsiteY16" fmla="*/ 7890309 h 9486115"/>
              <a:gd name="connsiteX17" fmla="*/ 1024774 w 1188799"/>
              <a:gd name="connsiteY17" fmla="*/ 6844767 h 9486115"/>
              <a:gd name="connsiteX18" fmla="*/ 1024774 w 1188799"/>
              <a:gd name="connsiteY18" fmla="*/ 6569635 h 9486115"/>
              <a:gd name="connsiteX19" fmla="*/ 1024774 w 1188799"/>
              <a:gd name="connsiteY19" fmla="*/ 5524093 h 9486115"/>
              <a:gd name="connsiteX20" fmla="*/ 1024774 w 1188799"/>
              <a:gd name="connsiteY20" fmla="*/ 5248961 h 9486115"/>
              <a:gd name="connsiteX21" fmla="*/ 1024774 w 1188799"/>
              <a:gd name="connsiteY21" fmla="*/ 4203418 h 9486115"/>
              <a:gd name="connsiteX22" fmla="*/ 1024774 w 1188799"/>
              <a:gd name="connsiteY22" fmla="*/ 3928286 h 9486115"/>
              <a:gd name="connsiteX23" fmla="*/ 1024774 w 1188799"/>
              <a:gd name="connsiteY23" fmla="*/ 2607612 h 9486115"/>
              <a:gd name="connsiteX24" fmla="*/ 1024773 w 1188799"/>
              <a:gd name="connsiteY24" fmla="*/ 2607612 h 9486115"/>
              <a:gd name="connsiteX25" fmla="*/ 1024773 w 1188799"/>
              <a:gd name="connsiteY25" fmla="*/ 1890439 h 9486115"/>
              <a:gd name="connsiteX26" fmla="*/ 1024773 w 1188799"/>
              <a:gd name="connsiteY26" fmla="*/ 1615307 h 9486115"/>
              <a:gd name="connsiteX27" fmla="*/ 1033886 w 1188799"/>
              <a:gd name="connsiteY27" fmla="*/ 1141797 h 9486115"/>
              <a:gd name="connsiteX28" fmla="*/ 0 w 1188799"/>
              <a:gd name="connsiteY28" fmla="*/ 785 h 9486115"/>
              <a:gd name="connsiteX0" fmla="*/ 0 w 1033926"/>
              <a:gd name="connsiteY0" fmla="*/ 785 h 9486115"/>
              <a:gd name="connsiteX1" fmla="*/ 0 w 1033926"/>
              <a:gd name="connsiteY1" fmla="*/ 1321459 h 9486115"/>
              <a:gd name="connsiteX2" fmla="*/ 0 w 1033926"/>
              <a:gd name="connsiteY2" fmla="*/ 1890439 h 9486115"/>
              <a:gd name="connsiteX3" fmla="*/ 0 w 1033926"/>
              <a:gd name="connsiteY3" fmla="*/ 2642133 h 9486115"/>
              <a:gd name="connsiteX4" fmla="*/ 0 w 1033926"/>
              <a:gd name="connsiteY4" fmla="*/ 3211113 h 9486115"/>
              <a:gd name="connsiteX5" fmla="*/ 0 w 1033926"/>
              <a:gd name="connsiteY5" fmla="*/ 3962807 h 9486115"/>
              <a:gd name="connsiteX6" fmla="*/ 0 w 1033926"/>
              <a:gd name="connsiteY6" fmla="*/ 4531787 h 9486115"/>
              <a:gd name="connsiteX7" fmla="*/ 0 w 1033926"/>
              <a:gd name="connsiteY7" fmla="*/ 5283481 h 9486115"/>
              <a:gd name="connsiteX8" fmla="*/ 0 w 1033926"/>
              <a:gd name="connsiteY8" fmla="*/ 5852461 h 9486115"/>
              <a:gd name="connsiteX9" fmla="*/ 0 w 1033926"/>
              <a:gd name="connsiteY9" fmla="*/ 7173135 h 9486115"/>
              <a:gd name="connsiteX10" fmla="*/ 1 w 1033926"/>
              <a:gd name="connsiteY10" fmla="*/ 7173135 h 9486115"/>
              <a:gd name="connsiteX11" fmla="*/ 1 w 1033926"/>
              <a:gd name="connsiteY11" fmla="*/ 7596460 h 9486115"/>
              <a:gd name="connsiteX12" fmla="*/ 1 w 1033926"/>
              <a:gd name="connsiteY12" fmla="*/ 8165441 h 9486115"/>
              <a:gd name="connsiteX13" fmla="*/ 1 w 1033926"/>
              <a:gd name="connsiteY13" fmla="*/ 9486115 h 9486115"/>
              <a:gd name="connsiteX14" fmla="*/ 1024774 w 1033926"/>
              <a:gd name="connsiteY14" fmla="*/ 9486115 h 9486115"/>
              <a:gd name="connsiteX15" fmla="*/ 1024774 w 1033926"/>
              <a:gd name="connsiteY15" fmla="*/ 8165441 h 9486115"/>
              <a:gd name="connsiteX16" fmla="*/ 1024774 w 1033926"/>
              <a:gd name="connsiteY16" fmla="*/ 7890309 h 9486115"/>
              <a:gd name="connsiteX17" fmla="*/ 1024774 w 1033926"/>
              <a:gd name="connsiteY17" fmla="*/ 6844767 h 9486115"/>
              <a:gd name="connsiteX18" fmla="*/ 1024774 w 1033926"/>
              <a:gd name="connsiteY18" fmla="*/ 6569635 h 9486115"/>
              <a:gd name="connsiteX19" fmla="*/ 1024774 w 1033926"/>
              <a:gd name="connsiteY19" fmla="*/ 5524093 h 9486115"/>
              <a:gd name="connsiteX20" fmla="*/ 1024774 w 1033926"/>
              <a:gd name="connsiteY20" fmla="*/ 5248961 h 9486115"/>
              <a:gd name="connsiteX21" fmla="*/ 1024774 w 1033926"/>
              <a:gd name="connsiteY21" fmla="*/ 4203418 h 9486115"/>
              <a:gd name="connsiteX22" fmla="*/ 1024774 w 1033926"/>
              <a:gd name="connsiteY22" fmla="*/ 3928286 h 9486115"/>
              <a:gd name="connsiteX23" fmla="*/ 1024774 w 1033926"/>
              <a:gd name="connsiteY23" fmla="*/ 2607612 h 9486115"/>
              <a:gd name="connsiteX24" fmla="*/ 1024773 w 1033926"/>
              <a:gd name="connsiteY24" fmla="*/ 2607612 h 9486115"/>
              <a:gd name="connsiteX25" fmla="*/ 1024773 w 1033926"/>
              <a:gd name="connsiteY25" fmla="*/ 1890439 h 9486115"/>
              <a:gd name="connsiteX26" fmla="*/ 1024773 w 1033926"/>
              <a:gd name="connsiteY26" fmla="*/ 1615307 h 9486115"/>
              <a:gd name="connsiteX27" fmla="*/ 1033886 w 1033926"/>
              <a:gd name="connsiteY27" fmla="*/ 1141797 h 9486115"/>
              <a:gd name="connsiteX28" fmla="*/ 0 w 1033926"/>
              <a:gd name="connsiteY28" fmla="*/ 785 h 9486115"/>
              <a:gd name="connsiteX0" fmla="*/ 0 w 1033926"/>
              <a:gd name="connsiteY0" fmla="*/ 0 h 9485330"/>
              <a:gd name="connsiteX1" fmla="*/ 0 w 1033926"/>
              <a:gd name="connsiteY1" fmla="*/ 1320674 h 9485330"/>
              <a:gd name="connsiteX2" fmla="*/ 0 w 1033926"/>
              <a:gd name="connsiteY2" fmla="*/ 1889654 h 9485330"/>
              <a:gd name="connsiteX3" fmla="*/ 0 w 1033926"/>
              <a:gd name="connsiteY3" fmla="*/ 2641348 h 9485330"/>
              <a:gd name="connsiteX4" fmla="*/ 0 w 1033926"/>
              <a:gd name="connsiteY4" fmla="*/ 3210328 h 9485330"/>
              <a:gd name="connsiteX5" fmla="*/ 0 w 1033926"/>
              <a:gd name="connsiteY5" fmla="*/ 3962022 h 9485330"/>
              <a:gd name="connsiteX6" fmla="*/ 0 w 1033926"/>
              <a:gd name="connsiteY6" fmla="*/ 4531002 h 9485330"/>
              <a:gd name="connsiteX7" fmla="*/ 0 w 1033926"/>
              <a:gd name="connsiteY7" fmla="*/ 5282696 h 9485330"/>
              <a:gd name="connsiteX8" fmla="*/ 0 w 1033926"/>
              <a:gd name="connsiteY8" fmla="*/ 5851676 h 9485330"/>
              <a:gd name="connsiteX9" fmla="*/ 0 w 1033926"/>
              <a:gd name="connsiteY9" fmla="*/ 7172350 h 9485330"/>
              <a:gd name="connsiteX10" fmla="*/ 1 w 1033926"/>
              <a:gd name="connsiteY10" fmla="*/ 7172350 h 9485330"/>
              <a:gd name="connsiteX11" fmla="*/ 1 w 1033926"/>
              <a:gd name="connsiteY11" fmla="*/ 7595675 h 9485330"/>
              <a:gd name="connsiteX12" fmla="*/ 1 w 1033926"/>
              <a:gd name="connsiteY12" fmla="*/ 8164656 h 9485330"/>
              <a:gd name="connsiteX13" fmla="*/ 1 w 1033926"/>
              <a:gd name="connsiteY13" fmla="*/ 9485330 h 9485330"/>
              <a:gd name="connsiteX14" fmla="*/ 1024774 w 1033926"/>
              <a:gd name="connsiteY14" fmla="*/ 9485330 h 9485330"/>
              <a:gd name="connsiteX15" fmla="*/ 1024774 w 1033926"/>
              <a:gd name="connsiteY15" fmla="*/ 8164656 h 9485330"/>
              <a:gd name="connsiteX16" fmla="*/ 1024774 w 1033926"/>
              <a:gd name="connsiteY16" fmla="*/ 7889524 h 9485330"/>
              <a:gd name="connsiteX17" fmla="*/ 1024774 w 1033926"/>
              <a:gd name="connsiteY17" fmla="*/ 6843982 h 9485330"/>
              <a:gd name="connsiteX18" fmla="*/ 1024774 w 1033926"/>
              <a:gd name="connsiteY18" fmla="*/ 6568850 h 9485330"/>
              <a:gd name="connsiteX19" fmla="*/ 1024774 w 1033926"/>
              <a:gd name="connsiteY19" fmla="*/ 5523308 h 9485330"/>
              <a:gd name="connsiteX20" fmla="*/ 1024774 w 1033926"/>
              <a:gd name="connsiteY20" fmla="*/ 5248176 h 9485330"/>
              <a:gd name="connsiteX21" fmla="*/ 1024774 w 1033926"/>
              <a:gd name="connsiteY21" fmla="*/ 4202633 h 9485330"/>
              <a:gd name="connsiteX22" fmla="*/ 1024774 w 1033926"/>
              <a:gd name="connsiteY22" fmla="*/ 3927501 h 9485330"/>
              <a:gd name="connsiteX23" fmla="*/ 1024774 w 1033926"/>
              <a:gd name="connsiteY23" fmla="*/ 2606827 h 9485330"/>
              <a:gd name="connsiteX24" fmla="*/ 1024773 w 1033926"/>
              <a:gd name="connsiteY24" fmla="*/ 2606827 h 9485330"/>
              <a:gd name="connsiteX25" fmla="*/ 1024773 w 1033926"/>
              <a:gd name="connsiteY25" fmla="*/ 1889654 h 9485330"/>
              <a:gd name="connsiteX26" fmla="*/ 1024773 w 1033926"/>
              <a:gd name="connsiteY26" fmla="*/ 1614522 h 9485330"/>
              <a:gd name="connsiteX27" fmla="*/ 1033886 w 1033926"/>
              <a:gd name="connsiteY27" fmla="*/ 1141012 h 9485330"/>
              <a:gd name="connsiteX28" fmla="*/ 0 w 1033926"/>
              <a:gd name="connsiteY28" fmla="*/ 0 h 9485330"/>
              <a:gd name="connsiteX0" fmla="*/ 0 w 1033886"/>
              <a:gd name="connsiteY0" fmla="*/ 0 h 9485330"/>
              <a:gd name="connsiteX1" fmla="*/ 0 w 1033886"/>
              <a:gd name="connsiteY1" fmla="*/ 1320674 h 9485330"/>
              <a:gd name="connsiteX2" fmla="*/ 0 w 1033886"/>
              <a:gd name="connsiteY2" fmla="*/ 1889654 h 9485330"/>
              <a:gd name="connsiteX3" fmla="*/ 0 w 1033886"/>
              <a:gd name="connsiteY3" fmla="*/ 2641348 h 9485330"/>
              <a:gd name="connsiteX4" fmla="*/ 0 w 1033886"/>
              <a:gd name="connsiteY4" fmla="*/ 3210328 h 9485330"/>
              <a:gd name="connsiteX5" fmla="*/ 0 w 1033886"/>
              <a:gd name="connsiteY5" fmla="*/ 3962022 h 9485330"/>
              <a:gd name="connsiteX6" fmla="*/ 0 w 1033886"/>
              <a:gd name="connsiteY6" fmla="*/ 4531002 h 9485330"/>
              <a:gd name="connsiteX7" fmla="*/ 0 w 1033886"/>
              <a:gd name="connsiteY7" fmla="*/ 5282696 h 9485330"/>
              <a:gd name="connsiteX8" fmla="*/ 0 w 1033886"/>
              <a:gd name="connsiteY8" fmla="*/ 5851676 h 9485330"/>
              <a:gd name="connsiteX9" fmla="*/ 0 w 1033886"/>
              <a:gd name="connsiteY9" fmla="*/ 7172350 h 9485330"/>
              <a:gd name="connsiteX10" fmla="*/ 1 w 1033886"/>
              <a:gd name="connsiteY10" fmla="*/ 7172350 h 9485330"/>
              <a:gd name="connsiteX11" fmla="*/ 1 w 1033886"/>
              <a:gd name="connsiteY11" fmla="*/ 7595675 h 9485330"/>
              <a:gd name="connsiteX12" fmla="*/ 1 w 1033886"/>
              <a:gd name="connsiteY12" fmla="*/ 8164656 h 9485330"/>
              <a:gd name="connsiteX13" fmla="*/ 1 w 1033886"/>
              <a:gd name="connsiteY13" fmla="*/ 9485330 h 9485330"/>
              <a:gd name="connsiteX14" fmla="*/ 1024774 w 1033886"/>
              <a:gd name="connsiteY14" fmla="*/ 9485330 h 9485330"/>
              <a:gd name="connsiteX15" fmla="*/ 1024774 w 1033886"/>
              <a:gd name="connsiteY15" fmla="*/ 8164656 h 9485330"/>
              <a:gd name="connsiteX16" fmla="*/ 1024774 w 1033886"/>
              <a:gd name="connsiteY16" fmla="*/ 7889524 h 9485330"/>
              <a:gd name="connsiteX17" fmla="*/ 1024774 w 1033886"/>
              <a:gd name="connsiteY17" fmla="*/ 6843982 h 9485330"/>
              <a:gd name="connsiteX18" fmla="*/ 1024774 w 1033886"/>
              <a:gd name="connsiteY18" fmla="*/ 6568850 h 9485330"/>
              <a:gd name="connsiteX19" fmla="*/ 1024774 w 1033886"/>
              <a:gd name="connsiteY19" fmla="*/ 5523308 h 9485330"/>
              <a:gd name="connsiteX20" fmla="*/ 1024774 w 1033886"/>
              <a:gd name="connsiteY20" fmla="*/ 5248176 h 9485330"/>
              <a:gd name="connsiteX21" fmla="*/ 1024774 w 1033886"/>
              <a:gd name="connsiteY21" fmla="*/ 4202633 h 9485330"/>
              <a:gd name="connsiteX22" fmla="*/ 1024774 w 1033886"/>
              <a:gd name="connsiteY22" fmla="*/ 3927501 h 9485330"/>
              <a:gd name="connsiteX23" fmla="*/ 1024774 w 1033886"/>
              <a:gd name="connsiteY23" fmla="*/ 2606827 h 9485330"/>
              <a:gd name="connsiteX24" fmla="*/ 1024773 w 1033886"/>
              <a:gd name="connsiteY24" fmla="*/ 2606827 h 9485330"/>
              <a:gd name="connsiteX25" fmla="*/ 1024773 w 1033886"/>
              <a:gd name="connsiteY25" fmla="*/ 1889654 h 9485330"/>
              <a:gd name="connsiteX26" fmla="*/ 1033886 w 1033886"/>
              <a:gd name="connsiteY26" fmla="*/ 1141012 h 9485330"/>
              <a:gd name="connsiteX27" fmla="*/ 0 w 1033886"/>
              <a:gd name="connsiteY27" fmla="*/ 0 h 9485330"/>
              <a:gd name="connsiteX0" fmla="*/ 0 w 1033886"/>
              <a:gd name="connsiteY0" fmla="*/ 0 h 9485330"/>
              <a:gd name="connsiteX1" fmla="*/ 0 w 1033886"/>
              <a:gd name="connsiteY1" fmla="*/ 1320674 h 9485330"/>
              <a:gd name="connsiteX2" fmla="*/ 0 w 1033886"/>
              <a:gd name="connsiteY2" fmla="*/ 1889654 h 9485330"/>
              <a:gd name="connsiteX3" fmla="*/ 0 w 1033886"/>
              <a:gd name="connsiteY3" fmla="*/ 2641348 h 9485330"/>
              <a:gd name="connsiteX4" fmla="*/ 0 w 1033886"/>
              <a:gd name="connsiteY4" fmla="*/ 3210328 h 9485330"/>
              <a:gd name="connsiteX5" fmla="*/ 0 w 1033886"/>
              <a:gd name="connsiteY5" fmla="*/ 3962022 h 9485330"/>
              <a:gd name="connsiteX6" fmla="*/ 0 w 1033886"/>
              <a:gd name="connsiteY6" fmla="*/ 4531002 h 9485330"/>
              <a:gd name="connsiteX7" fmla="*/ 0 w 1033886"/>
              <a:gd name="connsiteY7" fmla="*/ 5282696 h 9485330"/>
              <a:gd name="connsiteX8" fmla="*/ 0 w 1033886"/>
              <a:gd name="connsiteY8" fmla="*/ 5851676 h 9485330"/>
              <a:gd name="connsiteX9" fmla="*/ 0 w 1033886"/>
              <a:gd name="connsiteY9" fmla="*/ 7172350 h 9485330"/>
              <a:gd name="connsiteX10" fmla="*/ 1 w 1033886"/>
              <a:gd name="connsiteY10" fmla="*/ 7172350 h 9485330"/>
              <a:gd name="connsiteX11" fmla="*/ 1 w 1033886"/>
              <a:gd name="connsiteY11" fmla="*/ 7595675 h 9485330"/>
              <a:gd name="connsiteX12" fmla="*/ 1 w 1033886"/>
              <a:gd name="connsiteY12" fmla="*/ 8164656 h 9485330"/>
              <a:gd name="connsiteX13" fmla="*/ 1 w 1033886"/>
              <a:gd name="connsiteY13" fmla="*/ 9485330 h 9485330"/>
              <a:gd name="connsiteX14" fmla="*/ 1024774 w 1033886"/>
              <a:gd name="connsiteY14" fmla="*/ 9485330 h 9485330"/>
              <a:gd name="connsiteX15" fmla="*/ 1024774 w 1033886"/>
              <a:gd name="connsiteY15" fmla="*/ 8164656 h 9485330"/>
              <a:gd name="connsiteX16" fmla="*/ 1024774 w 1033886"/>
              <a:gd name="connsiteY16" fmla="*/ 7889524 h 9485330"/>
              <a:gd name="connsiteX17" fmla="*/ 1024774 w 1033886"/>
              <a:gd name="connsiteY17" fmla="*/ 6843982 h 9485330"/>
              <a:gd name="connsiteX18" fmla="*/ 1024774 w 1033886"/>
              <a:gd name="connsiteY18" fmla="*/ 6568850 h 9485330"/>
              <a:gd name="connsiteX19" fmla="*/ 1024774 w 1033886"/>
              <a:gd name="connsiteY19" fmla="*/ 5523308 h 9485330"/>
              <a:gd name="connsiteX20" fmla="*/ 1024774 w 1033886"/>
              <a:gd name="connsiteY20" fmla="*/ 5248176 h 9485330"/>
              <a:gd name="connsiteX21" fmla="*/ 1024774 w 1033886"/>
              <a:gd name="connsiteY21" fmla="*/ 4202633 h 9485330"/>
              <a:gd name="connsiteX22" fmla="*/ 1024774 w 1033886"/>
              <a:gd name="connsiteY22" fmla="*/ 3927501 h 9485330"/>
              <a:gd name="connsiteX23" fmla="*/ 1024774 w 1033886"/>
              <a:gd name="connsiteY23" fmla="*/ 2606827 h 9485330"/>
              <a:gd name="connsiteX24" fmla="*/ 1024773 w 1033886"/>
              <a:gd name="connsiteY24" fmla="*/ 2606827 h 9485330"/>
              <a:gd name="connsiteX25" fmla="*/ 1033886 w 1033886"/>
              <a:gd name="connsiteY25" fmla="*/ 1141012 h 9485330"/>
              <a:gd name="connsiteX26" fmla="*/ 0 w 1033886"/>
              <a:gd name="connsiteY26" fmla="*/ 0 h 9485330"/>
              <a:gd name="connsiteX0" fmla="*/ 0 w 1027811"/>
              <a:gd name="connsiteY0" fmla="*/ 0 h 9485330"/>
              <a:gd name="connsiteX1" fmla="*/ 0 w 1027811"/>
              <a:gd name="connsiteY1" fmla="*/ 1320674 h 9485330"/>
              <a:gd name="connsiteX2" fmla="*/ 0 w 1027811"/>
              <a:gd name="connsiteY2" fmla="*/ 1889654 h 9485330"/>
              <a:gd name="connsiteX3" fmla="*/ 0 w 1027811"/>
              <a:gd name="connsiteY3" fmla="*/ 2641348 h 9485330"/>
              <a:gd name="connsiteX4" fmla="*/ 0 w 1027811"/>
              <a:gd name="connsiteY4" fmla="*/ 3210328 h 9485330"/>
              <a:gd name="connsiteX5" fmla="*/ 0 w 1027811"/>
              <a:gd name="connsiteY5" fmla="*/ 3962022 h 9485330"/>
              <a:gd name="connsiteX6" fmla="*/ 0 w 1027811"/>
              <a:gd name="connsiteY6" fmla="*/ 4531002 h 9485330"/>
              <a:gd name="connsiteX7" fmla="*/ 0 w 1027811"/>
              <a:gd name="connsiteY7" fmla="*/ 5282696 h 9485330"/>
              <a:gd name="connsiteX8" fmla="*/ 0 w 1027811"/>
              <a:gd name="connsiteY8" fmla="*/ 5851676 h 9485330"/>
              <a:gd name="connsiteX9" fmla="*/ 0 w 1027811"/>
              <a:gd name="connsiteY9" fmla="*/ 7172350 h 9485330"/>
              <a:gd name="connsiteX10" fmla="*/ 1 w 1027811"/>
              <a:gd name="connsiteY10" fmla="*/ 7172350 h 9485330"/>
              <a:gd name="connsiteX11" fmla="*/ 1 w 1027811"/>
              <a:gd name="connsiteY11" fmla="*/ 7595675 h 9485330"/>
              <a:gd name="connsiteX12" fmla="*/ 1 w 1027811"/>
              <a:gd name="connsiteY12" fmla="*/ 8164656 h 9485330"/>
              <a:gd name="connsiteX13" fmla="*/ 1 w 1027811"/>
              <a:gd name="connsiteY13" fmla="*/ 9485330 h 9485330"/>
              <a:gd name="connsiteX14" fmla="*/ 1024774 w 1027811"/>
              <a:gd name="connsiteY14" fmla="*/ 9485330 h 9485330"/>
              <a:gd name="connsiteX15" fmla="*/ 1024774 w 1027811"/>
              <a:gd name="connsiteY15" fmla="*/ 8164656 h 9485330"/>
              <a:gd name="connsiteX16" fmla="*/ 1024774 w 1027811"/>
              <a:gd name="connsiteY16" fmla="*/ 7889524 h 9485330"/>
              <a:gd name="connsiteX17" fmla="*/ 1024774 w 1027811"/>
              <a:gd name="connsiteY17" fmla="*/ 6843982 h 9485330"/>
              <a:gd name="connsiteX18" fmla="*/ 1024774 w 1027811"/>
              <a:gd name="connsiteY18" fmla="*/ 6568850 h 9485330"/>
              <a:gd name="connsiteX19" fmla="*/ 1024774 w 1027811"/>
              <a:gd name="connsiteY19" fmla="*/ 5523308 h 9485330"/>
              <a:gd name="connsiteX20" fmla="*/ 1024774 w 1027811"/>
              <a:gd name="connsiteY20" fmla="*/ 5248176 h 9485330"/>
              <a:gd name="connsiteX21" fmla="*/ 1024774 w 1027811"/>
              <a:gd name="connsiteY21" fmla="*/ 4202633 h 9485330"/>
              <a:gd name="connsiteX22" fmla="*/ 1024774 w 1027811"/>
              <a:gd name="connsiteY22" fmla="*/ 3927501 h 9485330"/>
              <a:gd name="connsiteX23" fmla="*/ 1024774 w 1027811"/>
              <a:gd name="connsiteY23" fmla="*/ 2606827 h 9485330"/>
              <a:gd name="connsiteX24" fmla="*/ 1024773 w 1027811"/>
              <a:gd name="connsiteY24" fmla="*/ 2606827 h 9485330"/>
              <a:gd name="connsiteX25" fmla="*/ 1027811 w 1027811"/>
              <a:gd name="connsiteY25" fmla="*/ 1141012 h 9485330"/>
              <a:gd name="connsiteX26" fmla="*/ 0 w 1027811"/>
              <a:gd name="connsiteY26" fmla="*/ 0 h 9485330"/>
              <a:gd name="connsiteX0" fmla="*/ 0 w 1027811"/>
              <a:gd name="connsiteY0" fmla="*/ 0 h 9485330"/>
              <a:gd name="connsiteX1" fmla="*/ 0 w 1027811"/>
              <a:gd name="connsiteY1" fmla="*/ 1320674 h 9485330"/>
              <a:gd name="connsiteX2" fmla="*/ 0 w 1027811"/>
              <a:gd name="connsiteY2" fmla="*/ 1889654 h 9485330"/>
              <a:gd name="connsiteX3" fmla="*/ 0 w 1027811"/>
              <a:gd name="connsiteY3" fmla="*/ 2641348 h 9485330"/>
              <a:gd name="connsiteX4" fmla="*/ 0 w 1027811"/>
              <a:gd name="connsiteY4" fmla="*/ 3210328 h 9485330"/>
              <a:gd name="connsiteX5" fmla="*/ 0 w 1027811"/>
              <a:gd name="connsiteY5" fmla="*/ 3962022 h 9485330"/>
              <a:gd name="connsiteX6" fmla="*/ 0 w 1027811"/>
              <a:gd name="connsiteY6" fmla="*/ 4531002 h 9485330"/>
              <a:gd name="connsiteX7" fmla="*/ 0 w 1027811"/>
              <a:gd name="connsiteY7" fmla="*/ 5282696 h 9485330"/>
              <a:gd name="connsiteX8" fmla="*/ 0 w 1027811"/>
              <a:gd name="connsiteY8" fmla="*/ 5851676 h 9485330"/>
              <a:gd name="connsiteX9" fmla="*/ 0 w 1027811"/>
              <a:gd name="connsiteY9" fmla="*/ 7172350 h 9485330"/>
              <a:gd name="connsiteX10" fmla="*/ 1 w 1027811"/>
              <a:gd name="connsiteY10" fmla="*/ 7172350 h 9485330"/>
              <a:gd name="connsiteX11" fmla="*/ 1 w 1027811"/>
              <a:gd name="connsiteY11" fmla="*/ 7595675 h 9485330"/>
              <a:gd name="connsiteX12" fmla="*/ 1 w 1027811"/>
              <a:gd name="connsiteY12" fmla="*/ 8164656 h 9485330"/>
              <a:gd name="connsiteX13" fmla="*/ 1 w 1027811"/>
              <a:gd name="connsiteY13" fmla="*/ 9485330 h 9485330"/>
              <a:gd name="connsiteX14" fmla="*/ 1024774 w 1027811"/>
              <a:gd name="connsiteY14" fmla="*/ 9485330 h 9485330"/>
              <a:gd name="connsiteX15" fmla="*/ 1024774 w 1027811"/>
              <a:gd name="connsiteY15" fmla="*/ 8164656 h 9485330"/>
              <a:gd name="connsiteX16" fmla="*/ 1024774 w 1027811"/>
              <a:gd name="connsiteY16" fmla="*/ 7889524 h 9485330"/>
              <a:gd name="connsiteX17" fmla="*/ 1024774 w 1027811"/>
              <a:gd name="connsiteY17" fmla="*/ 6843982 h 9485330"/>
              <a:gd name="connsiteX18" fmla="*/ 1024774 w 1027811"/>
              <a:gd name="connsiteY18" fmla="*/ 6568850 h 9485330"/>
              <a:gd name="connsiteX19" fmla="*/ 1024774 w 1027811"/>
              <a:gd name="connsiteY19" fmla="*/ 5523308 h 9485330"/>
              <a:gd name="connsiteX20" fmla="*/ 1024774 w 1027811"/>
              <a:gd name="connsiteY20" fmla="*/ 5248176 h 9485330"/>
              <a:gd name="connsiteX21" fmla="*/ 1024774 w 1027811"/>
              <a:gd name="connsiteY21" fmla="*/ 4202633 h 9485330"/>
              <a:gd name="connsiteX22" fmla="*/ 1024774 w 1027811"/>
              <a:gd name="connsiteY22" fmla="*/ 3927501 h 9485330"/>
              <a:gd name="connsiteX23" fmla="*/ 1024774 w 1027811"/>
              <a:gd name="connsiteY23" fmla="*/ 2606827 h 9485330"/>
              <a:gd name="connsiteX24" fmla="*/ 1024773 w 1027811"/>
              <a:gd name="connsiteY24" fmla="*/ 2606827 h 9485330"/>
              <a:gd name="connsiteX25" fmla="*/ 1027811 w 1027811"/>
              <a:gd name="connsiteY25" fmla="*/ 1141012 h 9485330"/>
              <a:gd name="connsiteX26" fmla="*/ 0 w 1027811"/>
              <a:gd name="connsiteY26" fmla="*/ 0 h 9485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027811" h="9485330">
                <a:moveTo>
                  <a:pt x="0" y="0"/>
                </a:moveTo>
                <a:lnTo>
                  <a:pt x="0" y="1320674"/>
                </a:lnTo>
                <a:lnTo>
                  <a:pt x="0" y="1889654"/>
                </a:lnTo>
                <a:lnTo>
                  <a:pt x="0" y="2641348"/>
                </a:lnTo>
                <a:lnTo>
                  <a:pt x="0" y="3210328"/>
                </a:lnTo>
                <a:lnTo>
                  <a:pt x="0" y="3962022"/>
                </a:lnTo>
                <a:lnTo>
                  <a:pt x="0" y="4531002"/>
                </a:lnTo>
                <a:lnTo>
                  <a:pt x="0" y="5282696"/>
                </a:lnTo>
                <a:lnTo>
                  <a:pt x="0" y="5851676"/>
                </a:lnTo>
                <a:lnTo>
                  <a:pt x="0" y="7172350"/>
                </a:lnTo>
                <a:lnTo>
                  <a:pt x="1" y="7172350"/>
                </a:lnTo>
                <a:lnTo>
                  <a:pt x="1" y="7595675"/>
                </a:lnTo>
                <a:lnTo>
                  <a:pt x="1" y="8164656"/>
                </a:lnTo>
                <a:lnTo>
                  <a:pt x="1" y="9485330"/>
                </a:lnTo>
                <a:lnTo>
                  <a:pt x="1024774" y="9485330"/>
                </a:lnTo>
                <a:lnTo>
                  <a:pt x="1024774" y="8164656"/>
                </a:lnTo>
                <a:lnTo>
                  <a:pt x="1024774" y="7889524"/>
                </a:lnTo>
                <a:lnTo>
                  <a:pt x="1024774" y="6843982"/>
                </a:lnTo>
                <a:lnTo>
                  <a:pt x="1024774" y="6568850"/>
                </a:lnTo>
                <a:lnTo>
                  <a:pt x="1024774" y="5523308"/>
                </a:lnTo>
                <a:lnTo>
                  <a:pt x="1024774" y="5248176"/>
                </a:lnTo>
                <a:lnTo>
                  <a:pt x="1024774" y="4202633"/>
                </a:lnTo>
                <a:lnTo>
                  <a:pt x="1024774" y="3927501"/>
                </a:lnTo>
                <a:lnTo>
                  <a:pt x="1024774" y="2606827"/>
                </a:lnTo>
                <a:lnTo>
                  <a:pt x="1024773" y="2606827"/>
                </a:lnTo>
                <a:cubicBezTo>
                  <a:pt x="1027811" y="2118222"/>
                  <a:pt x="1024773" y="1629617"/>
                  <a:pt x="1027811" y="1141012"/>
                </a:cubicBezTo>
                <a:cubicBezTo>
                  <a:pt x="781076" y="898820"/>
                  <a:pt x="248255" y="292786"/>
                  <a:pt x="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33" b="0" i="0" u="none" strike="noStrike" kern="1200" cap="none" spc="0" normalizeH="0" baseline="0" noProof="0" dirty="0">
              <a:ln>
                <a:noFill/>
              </a:ln>
              <a:solidFill>
                <a:srgbClr val="1A3B47"/>
              </a:solidFill>
              <a:effectLst/>
              <a:uLnTx/>
              <a:uFillTx/>
              <a:latin typeface="Soho Gothic Pro Light"/>
              <a:ea typeface="+mn-ea"/>
              <a:cs typeface="+mn-cs"/>
            </a:endParaRPr>
          </a:p>
        </p:txBody>
      </p:sp>
      <p:sp>
        <p:nvSpPr>
          <p:cNvPr id="23" name="CuadroTexto 10"/>
          <p:cNvSpPr txBox="1"/>
          <p:nvPr/>
        </p:nvSpPr>
        <p:spPr>
          <a:xfrm>
            <a:off x="5566048" y="2107562"/>
            <a:ext cx="6147738" cy="5025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just" defTabSz="914377">
              <a:spcBef>
                <a:spcPts val="1800"/>
              </a:spcBef>
              <a:buSzPct val="70000"/>
              <a:defRPr/>
            </a:pPr>
            <a:r>
              <a:rPr kumimoji="0" lang="es-MX" sz="1333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Lato"/>
              </a:rPr>
              <a:t>El </a:t>
            </a:r>
            <a:r>
              <a:rPr kumimoji="0" lang="es-MX" sz="1333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Lato"/>
              </a:rPr>
              <a:t>presente documento contiene la propuesta </a:t>
            </a:r>
            <a:r>
              <a:rPr lang="es-MX" sz="1333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</a:rPr>
              <a:t>de estrategia </a:t>
            </a:r>
            <a:r>
              <a:rPr lang="es-MX" sz="1333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</a:rPr>
              <a:t>data </a:t>
            </a:r>
            <a:r>
              <a:rPr lang="es-MX" sz="1333" i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</a:rPr>
              <a:t>driven</a:t>
            </a:r>
            <a:r>
              <a:rPr lang="es-MX" sz="1333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</a:rPr>
              <a:t> </a:t>
            </a:r>
            <a:r>
              <a:rPr lang="es-MX" sz="1333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</a:rPr>
              <a:t>a corto y largo plazo.</a:t>
            </a:r>
            <a:endParaRPr kumimoji="0" lang="es-MX" sz="1330" u="none" strike="noStrike" kern="1200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Lato"/>
            </a:endParaRPr>
          </a:p>
        </p:txBody>
      </p:sp>
      <p:sp>
        <p:nvSpPr>
          <p:cNvPr id="25" name="CuadroTexto 13"/>
          <p:cNvSpPr txBox="1"/>
          <p:nvPr/>
        </p:nvSpPr>
        <p:spPr>
          <a:xfrm>
            <a:off x="5738311" y="4600861"/>
            <a:ext cx="5975474" cy="13487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just" defTabSz="91437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0000"/>
              <a:buFontTx/>
              <a:buNone/>
              <a:tabLst/>
              <a:defRPr/>
            </a:pPr>
            <a:r>
              <a:rPr kumimoji="0" lang="es-MX" sz="1333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</a:rPr>
              <a:t>Espero </a:t>
            </a:r>
            <a:r>
              <a:rPr kumimoji="0" lang="es-MX" sz="1333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</a:rPr>
              <a:t>que esta </a:t>
            </a:r>
            <a:r>
              <a:rPr kumimoji="0" lang="es-MX" sz="1333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</a:rPr>
              <a:t>propuesta</a:t>
            </a:r>
            <a:r>
              <a:rPr kumimoji="0" lang="es-MX" sz="1333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</a:rPr>
              <a:t> </a:t>
            </a:r>
            <a:r>
              <a:rPr lang="es-MX" sz="1333" noProof="0" dirty="0" smtClean="0">
                <a:latin typeface="Lato" panose="020F0502020204030203" pitchFamily="34" charset="0"/>
              </a:rPr>
              <a:t>este</a:t>
            </a:r>
            <a:r>
              <a:rPr lang="es-MX" sz="1333" dirty="0" smtClean="0">
                <a:latin typeface="Lato" panose="020F0502020204030203" pitchFamily="34" charset="0"/>
              </a:rPr>
              <a:t> alineada</a:t>
            </a:r>
            <a:r>
              <a:rPr kumimoji="0" lang="es-MX" sz="1333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</a:rPr>
              <a:t> </a:t>
            </a:r>
            <a:r>
              <a:rPr kumimoji="0" lang="es-MX" sz="1333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</a:rPr>
              <a:t>a su visión del ecosistema y cultura de datos</a:t>
            </a:r>
            <a:r>
              <a:rPr kumimoji="0" lang="es-MX" sz="1333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</a:rPr>
              <a:t>, </a:t>
            </a:r>
            <a:r>
              <a:rPr kumimoji="0" lang="es-MX" sz="1333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</a:rPr>
              <a:t>al tiempo que les </a:t>
            </a:r>
            <a:r>
              <a:rPr kumimoji="0" lang="es-MX" sz="1333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</a:rPr>
              <a:t>reitero mi agradecimiento </a:t>
            </a:r>
            <a:r>
              <a:rPr kumimoji="0" lang="es-MX" sz="1333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</a:rPr>
              <a:t>por la </a:t>
            </a:r>
            <a:r>
              <a:rPr kumimoji="0" lang="es-MX" sz="1333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</a:rPr>
              <a:t> oportunidad en </a:t>
            </a:r>
            <a:r>
              <a:rPr kumimoji="0" lang="es-MX" sz="1333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</a:rPr>
              <a:t>este proceso y </a:t>
            </a:r>
            <a:r>
              <a:rPr kumimoji="0" lang="es-MX" sz="1333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</a:rPr>
              <a:t>mi intención </a:t>
            </a:r>
            <a:r>
              <a:rPr kumimoji="0" lang="es-MX" sz="1333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</a:rPr>
              <a:t>de seguir colaborando con ustedes en éste y otros proyectos que surjan en el futuro.</a:t>
            </a:r>
          </a:p>
          <a:p>
            <a:pPr marL="0" marR="0" lvl="0" indent="0" algn="just" defTabSz="91437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0000"/>
              <a:buFontTx/>
              <a:buNone/>
              <a:tabLst/>
              <a:defRPr/>
            </a:pPr>
            <a:endParaRPr kumimoji="0" lang="es-MX" sz="1333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</a:endParaRPr>
          </a:p>
        </p:txBody>
      </p:sp>
      <p:graphicFrame>
        <p:nvGraphicFramePr>
          <p:cNvPr id="31" name="Group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164964"/>
              </p:ext>
            </p:extLst>
          </p:nvPr>
        </p:nvGraphicFramePr>
        <p:xfrm>
          <a:off x="5879977" y="3101197"/>
          <a:ext cx="5975474" cy="1341120"/>
        </p:xfrm>
        <a:graphic>
          <a:graphicData uri="http://schemas.openxmlformats.org/drawingml/2006/table">
            <a:tbl>
              <a:tblPr/>
              <a:tblGrid>
                <a:gridCol w="26314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3440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Persona de contacto:</a:t>
                      </a:r>
                      <a:endParaRPr kumimoji="0" lang="es-ES_tradnl" sz="2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121920" marR="121920" marT="60960" marB="6096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Omar Santa Cruz </a:t>
                      </a:r>
                      <a:endParaRPr kumimoji="0" lang="es-ES_tradnl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121920" marR="121920" marT="60960" marB="6096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_tradnl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Correo electrónico:</a:t>
                      </a:r>
                      <a:endParaRPr kumimoji="0" lang="es-ES_tradnl" sz="2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121920" marR="121920" marT="60960" marB="6096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mcs.santacruz.ia@gmail.com</a:t>
                      </a:r>
                      <a:endParaRPr kumimoji="0" lang="es-E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121920" marR="121920" marT="60960" marB="6096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Teléfono:</a:t>
                      </a:r>
                    </a:p>
                  </a:txBody>
                  <a:tcPr marL="121920" marR="121920" marT="60960" marB="6096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_tradnl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953 142 8108</a:t>
                      </a:r>
                      <a:endParaRPr kumimoji="0" lang="es-ES_tradnl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121920" marR="121920" marT="60960" marB="6096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2" name="Rectangle 31"/>
          <p:cNvSpPr/>
          <p:nvPr/>
        </p:nvSpPr>
        <p:spPr>
          <a:xfrm>
            <a:off x="5566047" y="1424587"/>
            <a:ext cx="1059906" cy="2970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defTabSz="914377">
              <a:spcBef>
                <a:spcPts val="1800"/>
              </a:spcBef>
              <a:buSzPct val="70000"/>
              <a:defRPr/>
            </a:pPr>
            <a:r>
              <a:rPr lang="es-MX" sz="1330" dirty="0" err="1">
                <a:latin typeface="Lato" panose="020F0502020204030203" pitchFamily="34" charset="0"/>
              </a:rPr>
              <a:t>Estimad@s</a:t>
            </a:r>
            <a:endParaRPr lang="es-MX" sz="133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77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E009E544-636C-EA46-A852-AEF2A1919F3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21674" y="2923295"/>
            <a:ext cx="898134" cy="823912"/>
          </a:xfrm>
        </p:spPr>
        <p:txBody>
          <a:bodyPr/>
          <a:lstStyle/>
          <a:p>
            <a:r>
              <a:rPr lang="es-MX" sz="4400" dirty="0" smtClean="0"/>
              <a:t>03</a:t>
            </a:r>
            <a:endParaRPr lang="es-MX" sz="44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09856461-D01B-2645-A917-5444397E5663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1147147" y="2919953"/>
            <a:ext cx="5461471" cy="823912"/>
          </a:xfrm>
        </p:spPr>
        <p:txBody>
          <a:bodyPr/>
          <a:lstStyle/>
          <a:p>
            <a:r>
              <a:rPr lang="es-MX" sz="3200" dirty="0" err="1"/>
              <a:t>PoC</a:t>
            </a:r>
            <a:r>
              <a:rPr lang="es-MX" sz="3200" dirty="0"/>
              <a:t> Data </a:t>
            </a:r>
            <a:r>
              <a:rPr lang="es-MX" sz="3200" dirty="0" err="1"/>
              <a:t>Discovery</a:t>
            </a:r>
            <a:endParaRPr lang="en-US" sz="32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D2DB27F0-E0E2-3B4C-A5E7-494DD7A8D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4631" y="6182833"/>
            <a:ext cx="2022697" cy="62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37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ángulo redondeado 50">
            <a:extLst>
              <a:ext uri="{FF2B5EF4-FFF2-40B4-BE49-F238E27FC236}">
                <a16:creationId xmlns="" xmlns:a16="http://schemas.microsoft.com/office/drawing/2014/main" id="{7B47C395-819D-074D-8E35-1E9BE4525584}"/>
              </a:ext>
            </a:extLst>
          </p:cNvPr>
          <p:cNvSpPr/>
          <p:nvPr/>
        </p:nvSpPr>
        <p:spPr>
          <a:xfrm>
            <a:off x="8724006" y="2932786"/>
            <a:ext cx="2050391" cy="1012977"/>
          </a:xfrm>
          <a:prstGeom prst="roundRect">
            <a:avLst>
              <a:gd name="adj" fmla="val 9069"/>
            </a:avLst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  <a:alpha val="50000"/>
              </a:schemeClr>
            </a:solidFill>
            <a:prstDash val="dash"/>
          </a:ln>
          <a:effectLst>
            <a:outerShdw blurRad="266700" dist="76200" dir="3600000" sx="101000" sy="101000" algn="ctr" rotWithShape="0">
              <a:srgbClr val="002060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3" name="Rectángulo redondeado 42">
            <a:extLst>
              <a:ext uri="{FF2B5EF4-FFF2-40B4-BE49-F238E27FC236}">
                <a16:creationId xmlns="" xmlns:a16="http://schemas.microsoft.com/office/drawing/2014/main" id="{67D16400-32B3-3B41-8DC0-7B6BCF44E658}"/>
              </a:ext>
            </a:extLst>
          </p:cNvPr>
          <p:cNvSpPr/>
          <p:nvPr/>
        </p:nvSpPr>
        <p:spPr>
          <a:xfrm>
            <a:off x="2300988" y="2932786"/>
            <a:ext cx="6332404" cy="1012977"/>
          </a:xfrm>
          <a:prstGeom prst="roundRect">
            <a:avLst>
              <a:gd name="adj" fmla="val 9069"/>
            </a:avLst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  <a:alpha val="50000"/>
              </a:schemeClr>
            </a:solidFill>
            <a:prstDash val="dash"/>
          </a:ln>
          <a:effectLst>
            <a:outerShdw blurRad="266700" dist="76200" dir="3600000" sx="101000" sy="101000" algn="ctr" rotWithShape="0">
              <a:srgbClr val="002060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200">
              <a:solidFill>
                <a:schemeClr val="bg2">
                  <a:lumMod val="50000"/>
                </a:schemeClr>
              </a:solidFill>
              <a:latin typeface="Lato Regular" charset="0"/>
              <a:cs typeface="Lato Regular" charset="0"/>
            </a:endParaRPr>
          </a:p>
        </p:txBody>
      </p:sp>
      <p:sp>
        <p:nvSpPr>
          <p:cNvPr id="44" name="Rectángulo redondeado 43">
            <a:extLst>
              <a:ext uri="{FF2B5EF4-FFF2-40B4-BE49-F238E27FC236}">
                <a16:creationId xmlns="" xmlns:a16="http://schemas.microsoft.com/office/drawing/2014/main" id="{6DBD9217-C570-3F4A-99DA-3920EC4D5510}"/>
              </a:ext>
            </a:extLst>
          </p:cNvPr>
          <p:cNvSpPr/>
          <p:nvPr/>
        </p:nvSpPr>
        <p:spPr>
          <a:xfrm>
            <a:off x="2300986" y="4019884"/>
            <a:ext cx="6332404" cy="717957"/>
          </a:xfrm>
          <a:prstGeom prst="roundRect">
            <a:avLst>
              <a:gd name="adj" fmla="val 9069"/>
            </a:avLst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  <a:alpha val="50000"/>
              </a:schemeClr>
            </a:solidFill>
            <a:prstDash val="dash"/>
          </a:ln>
          <a:effectLst>
            <a:outerShdw blurRad="266700" dist="76200" dir="3600000" sx="101000" sy="101000" algn="ctr" rotWithShape="0">
              <a:srgbClr val="002060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200">
              <a:solidFill>
                <a:schemeClr val="bg2">
                  <a:lumMod val="50000"/>
                </a:schemeClr>
              </a:solidFill>
              <a:latin typeface="Lato Regular" charset="0"/>
              <a:cs typeface="Lato Regular" charset="0"/>
            </a:endParaRPr>
          </a:p>
        </p:txBody>
      </p:sp>
      <p:sp>
        <p:nvSpPr>
          <p:cNvPr id="45" name="Rectángulo redondeado 44">
            <a:extLst>
              <a:ext uri="{FF2B5EF4-FFF2-40B4-BE49-F238E27FC236}">
                <a16:creationId xmlns="" xmlns:a16="http://schemas.microsoft.com/office/drawing/2014/main" id="{EAED02B7-A3E2-5941-B427-03E1C55417D1}"/>
              </a:ext>
            </a:extLst>
          </p:cNvPr>
          <p:cNvSpPr/>
          <p:nvPr/>
        </p:nvSpPr>
        <p:spPr>
          <a:xfrm>
            <a:off x="2300987" y="4864099"/>
            <a:ext cx="6332404" cy="1517035"/>
          </a:xfrm>
          <a:prstGeom prst="roundRect">
            <a:avLst>
              <a:gd name="adj" fmla="val 9069"/>
            </a:avLst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  <a:alpha val="50000"/>
              </a:schemeClr>
            </a:solidFill>
            <a:prstDash val="dash"/>
          </a:ln>
          <a:effectLst>
            <a:outerShdw blurRad="266700" dist="76200" dir="3600000" sx="101000" sy="101000" algn="ctr" rotWithShape="0">
              <a:srgbClr val="002060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200">
              <a:solidFill>
                <a:schemeClr val="bg2">
                  <a:lumMod val="50000"/>
                </a:schemeClr>
              </a:solidFill>
              <a:latin typeface="Lato Regular" charset="0"/>
              <a:cs typeface="Lato Regular" charset="0"/>
            </a:endParaRPr>
          </a:p>
        </p:txBody>
      </p:sp>
      <p:sp>
        <p:nvSpPr>
          <p:cNvPr id="42" name="Rectángulo redondeado 41">
            <a:extLst>
              <a:ext uri="{FF2B5EF4-FFF2-40B4-BE49-F238E27FC236}">
                <a16:creationId xmlns="" xmlns:a16="http://schemas.microsoft.com/office/drawing/2014/main" id="{663E1F81-D4E2-8C48-9C6D-E732BC31DBE1}"/>
              </a:ext>
            </a:extLst>
          </p:cNvPr>
          <p:cNvSpPr/>
          <p:nvPr/>
        </p:nvSpPr>
        <p:spPr>
          <a:xfrm>
            <a:off x="2300986" y="1299927"/>
            <a:ext cx="6332404" cy="1568629"/>
          </a:xfrm>
          <a:prstGeom prst="roundRect">
            <a:avLst>
              <a:gd name="adj" fmla="val 9069"/>
            </a:avLst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  <a:alpha val="50000"/>
              </a:schemeClr>
            </a:solidFill>
            <a:prstDash val="dash"/>
          </a:ln>
          <a:effectLst>
            <a:outerShdw blurRad="266700" dist="76200" dir="3600000" sx="101000" sy="101000" algn="ctr" rotWithShape="0">
              <a:srgbClr val="002060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200">
              <a:solidFill>
                <a:schemeClr val="bg2">
                  <a:lumMod val="50000"/>
                </a:schemeClr>
              </a:solidFill>
              <a:latin typeface="Lato Regular" charset="0"/>
              <a:cs typeface="Lato Regular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EBE5545C-BB88-0549-90B6-F4BC0F10C2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000" y="360000"/>
            <a:ext cx="7798024" cy="623047"/>
          </a:xfrm>
        </p:spPr>
        <p:txBody>
          <a:bodyPr>
            <a:normAutofit/>
          </a:bodyPr>
          <a:lstStyle/>
          <a:p>
            <a:r>
              <a:rPr lang="es-MX" dirty="0"/>
              <a:t>En resumen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="" xmlns:a16="http://schemas.microsoft.com/office/drawing/2014/main" id="{15741474-1215-AD43-AAE1-10C193DBBAB4}"/>
              </a:ext>
            </a:extLst>
          </p:cNvPr>
          <p:cNvSpPr txBox="1"/>
          <p:nvPr/>
        </p:nvSpPr>
        <p:spPr>
          <a:xfrm>
            <a:off x="11565228" y="672098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="" xmlns:a16="http://schemas.microsoft.com/office/drawing/2014/main" id="{E69CE149-1BB7-7941-AEC9-613748012D74}"/>
              </a:ext>
            </a:extLst>
          </p:cNvPr>
          <p:cNvSpPr txBox="1"/>
          <p:nvPr/>
        </p:nvSpPr>
        <p:spPr>
          <a:xfrm>
            <a:off x="10160876" y="301397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s-MX"/>
          </a:p>
        </p:txBody>
      </p:sp>
      <p:sp>
        <p:nvSpPr>
          <p:cNvPr id="20" name="Rectángulo redondeado 19">
            <a:extLst>
              <a:ext uri="{FF2B5EF4-FFF2-40B4-BE49-F238E27FC236}">
                <a16:creationId xmlns="" xmlns:a16="http://schemas.microsoft.com/office/drawing/2014/main" id="{DBC74D1C-1AF2-1246-B720-67929450E359}"/>
              </a:ext>
            </a:extLst>
          </p:cNvPr>
          <p:cNvSpPr/>
          <p:nvPr/>
        </p:nvSpPr>
        <p:spPr>
          <a:xfrm>
            <a:off x="566592" y="1299927"/>
            <a:ext cx="1474117" cy="1548319"/>
          </a:xfrm>
          <a:prstGeom prst="roundRect">
            <a:avLst/>
          </a:prstGeom>
          <a:solidFill>
            <a:srgbClr val="20272A"/>
          </a:solidFill>
          <a:ln>
            <a:solidFill>
              <a:schemeClr val="accent1">
                <a:lumMod val="20000"/>
                <a:lumOff val="80000"/>
                <a:alpha val="50000"/>
              </a:schemeClr>
            </a:solidFill>
          </a:ln>
          <a:effectLst>
            <a:outerShdw blurRad="266700" dist="76200" dir="3600000" sx="101000" sy="101000" algn="ctr" rotWithShape="0">
              <a:srgbClr val="00206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Google Shape;202;p11">
            <a:extLst>
              <a:ext uri="{FF2B5EF4-FFF2-40B4-BE49-F238E27FC236}">
                <a16:creationId xmlns="" xmlns:a16="http://schemas.microsoft.com/office/drawing/2014/main" id="{E6CA267F-B6E2-1048-805D-B82BE33117A0}"/>
              </a:ext>
            </a:extLst>
          </p:cNvPr>
          <p:cNvSpPr txBox="1"/>
          <p:nvPr/>
        </p:nvSpPr>
        <p:spPr>
          <a:xfrm>
            <a:off x="606819" y="1743692"/>
            <a:ext cx="1383700" cy="739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5400" tIns="25400" rIns="25400" bIns="25400" anchor="ctr">
            <a:normAutofit/>
          </a:bodyPr>
          <a:lstStyle>
            <a:defPPr>
              <a:defRPr lang="en-US"/>
            </a:defPPr>
            <a:lvl1pPr defTabSz="412750" hangingPunct="0">
              <a:defRPr b="1" kern="0">
                <a:solidFill>
                  <a:srgbClr val="53585F"/>
                </a:solidFill>
                <a:latin typeface="Calibri Light" panose="020F0302020204030204" pitchFamily="34" charset="0"/>
                <a:ea typeface="Lato Bold"/>
                <a:cs typeface="Calibri Light" panose="020F0302020204030204" pitchFamily="34" charset="0"/>
              </a:defRPr>
            </a:lvl1pPr>
          </a:lstStyle>
          <a:p>
            <a:pPr algn="ctr"/>
            <a:r>
              <a:rPr lang="es-ES" sz="1400" dirty="0">
                <a:solidFill>
                  <a:schemeClr val="bg1"/>
                </a:solidFill>
                <a:latin typeface="Lato" panose="020F0502020204030203" pitchFamily="34" charset="77"/>
              </a:rPr>
              <a:t>Objetivo</a:t>
            </a:r>
          </a:p>
        </p:txBody>
      </p:sp>
      <p:sp>
        <p:nvSpPr>
          <p:cNvPr id="36" name="Rectángulo redondeado 35">
            <a:extLst>
              <a:ext uri="{FF2B5EF4-FFF2-40B4-BE49-F238E27FC236}">
                <a16:creationId xmlns="" xmlns:a16="http://schemas.microsoft.com/office/drawing/2014/main" id="{B93C8122-191C-E445-A952-35D166BCEFD6}"/>
              </a:ext>
            </a:extLst>
          </p:cNvPr>
          <p:cNvSpPr/>
          <p:nvPr/>
        </p:nvSpPr>
        <p:spPr>
          <a:xfrm>
            <a:off x="586706" y="2932787"/>
            <a:ext cx="1474116" cy="1012977"/>
          </a:xfrm>
          <a:prstGeom prst="roundRect">
            <a:avLst/>
          </a:prstGeom>
          <a:solidFill>
            <a:srgbClr val="20272A"/>
          </a:solidFill>
          <a:ln>
            <a:solidFill>
              <a:schemeClr val="accent1">
                <a:lumMod val="20000"/>
                <a:lumOff val="80000"/>
                <a:alpha val="50000"/>
              </a:schemeClr>
            </a:solidFill>
          </a:ln>
          <a:effectLst>
            <a:outerShdw blurRad="266700" dist="76200" dir="3600000" sx="101000" sy="101000" algn="ctr" rotWithShape="0">
              <a:srgbClr val="00206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7" name="Google Shape;202;p11">
            <a:extLst>
              <a:ext uri="{FF2B5EF4-FFF2-40B4-BE49-F238E27FC236}">
                <a16:creationId xmlns="" xmlns:a16="http://schemas.microsoft.com/office/drawing/2014/main" id="{411E1C3B-7360-CD48-9015-ECDC3CE97266}"/>
              </a:ext>
            </a:extLst>
          </p:cNvPr>
          <p:cNvSpPr txBox="1"/>
          <p:nvPr/>
        </p:nvSpPr>
        <p:spPr>
          <a:xfrm>
            <a:off x="606819" y="3083771"/>
            <a:ext cx="1383700" cy="739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5400" tIns="25400" rIns="25400" bIns="25400" anchor="ctr">
            <a:normAutofit/>
          </a:bodyPr>
          <a:lstStyle>
            <a:defPPr>
              <a:defRPr lang="en-US"/>
            </a:defPPr>
            <a:lvl1pPr defTabSz="412750" hangingPunct="0">
              <a:defRPr b="1" kern="0">
                <a:solidFill>
                  <a:srgbClr val="53585F"/>
                </a:solidFill>
                <a:latin typeface="Calibri Light" panose="020F0302020204030204" pitchFamily="34" charset="0"/>
                <a:ea typeface="Lato Bold"/>
                <a:cs typeface="Calibri Light" panose="020F0302020204030204" pitchFamily="34" charset="0"/>
              </a:defRPr>
            </a:lvl1pPr>
          </a:lstStyle>
          <a:p>
            <a:pPr algn="ctr"/>
            <a:r>
              <a:rPr lang="es-ES" sz="1400">
                <a:solidFill>
                  <a:schemeClr val="bg1"/>
                </a:solidFill>
                <a:latin typeface="Lato" panose="020F0502020204030203" pitchFamily="34" charset="77"/>
              </a:rPr>
              <a:t>Descripción</a:t>
            </a:r>
          </a:p>
        </p:txBody>
      </p:sp>
      <p:sp>
        <p:nvSpPr>
          <p:cNvPr id="38" name="Rectángulo redondeado 37">
            <a:extLst>
              <a:ext uri="{FF2B5EF4-FFF2-40B4-BE49-F238E27FC236}">
                <a16:creationId xmlns="" xmlns:a16="http://schemas.microsoft.com/office/drawing/2014/main" id="{4AA0DFC1-9C52-E046-886B-583AA8760BA0}"/>
              </a:ext>
            </a:extLst>
          </p:cNvPr>
          <p:cNvSpPr/>
          <p:nvPr/>
        </p:nvSpPr>
        <p:spPr>
          <a:xfrm>
            <a:off x="566592" y="4019884"/>
            <a:ext cx="1474117" cy="722802"/>
          </a:xfrm>
          <a:prstGeom prst="roundRect">
            <a:avLst/>
          </a:prstGeom>
          <a:solidFill>
            <a:srgbClr val="20272A"/>
          </a:solidFill>
          <a:ln>
            <a:solidFill>
              <a:schemeClr val="accent1">
                <a:lumMod val="20000"/>
                <a:lumOff val="80000"/>
                <a:alpha val="50000"/>
              </a:schemeClr>
            </a:solidFill>
          </a:ln>
          <a:effectLst>
            <a:outerShdw blurRad="266700" dist="76200" dir="3600000" sx="101000" sy="101000" algn="ctr" rotWithShape="0">
              <a:srgbClr val="00206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" name="Google Shape;202;p11">
            <a:extLst>
              <a:ext uri="{FF2B5EF4-FFF2-40B4-BE49-F238E27FC236}">
                <a16:creationId xmlns="" xmlns:a16="http://schemas.microsoft.com/office/drawing/2014/main" id="{4BB403B7-E013-B646-8F6D-674593F270F6}"/>
              </a:ext>
            </a:extLst>
          </p:cNvPr>
          <p:cNvSpPr txBox="1"/>
          <p:nvPr/>
        </p:nvSpPr>
        <p:spPr>
          <a:xfrm>
            <a:off x="628891" y="3971316"/>
            <a:ext cx="1383700" cy="739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5400" tIns="25400" rIns="25400" bIns="25400" anchor="ctr">
            <a:normAutofit/>
          </a:bodyPr>
          <a:lstStyle>
            <a:defPPr>
              <a:defRPr lang="en-US"/>
            </a:defPPr>
            <a:lvl1pPr defTabSz="412750" hangingPunct="0">
              <a:defRPr b="1" kern="0">
                <a:solidFill>
                  <a:srgbClr val="53585F"/>
                </a:solidFill>
                <a:latin typeface="Calibri Light" panose="020F0302020204030204" pitchFamily="34" charset="0"/>
                <a:ea typeface="Lato Bold"/>
                <a:cs typeface="Calibri Light" panose="020F0302020204030204" pitchFamily="34" charset="0"/>
              </a:defRPr>
            </a:lvl1pPr>
          </a:lstStyle>
          <a:p>
            <a:pPr algn="ctr"/>
            <a:r>
              <a:rPr lang="es-ES" sz="1400" dirty="0">
                <a:solidFill>
                  <a:schemeClr val="bg1"/>
                </a:solidFill>
                <a:latin typeface="Lato" panose="020F0502020204030203" pitchFamily="34" charset="77"/>
              </a:rPr>
              <a:t>Objetivos</a:t>
            </a:r>
          </a:p>
          <a:p>
            <a:pPr algn="ctr"/>
            <a:r>
              <a:rPr lang="es-ES" sz="1400" dirty="0">
                <a:solidFill>
                  <a:schemeClr val="bg1"/>
                </a:solidFill>
                <a:latin typeface="Lato" panose="020F0502020204030203" pitchFamily="34" charset="77"/>
              </a:rPr>
              <a:t>Estratégicos</a:t>
            </a:r>
          </a:p>
        </p:txBody>
      </p:sp>
      <p:sp>
        <p:nvSpPr>
          <p:cNvPr id="41" name="Google Shape;202;p11">
            <a:extLst>
              <a:ext uri="{FF2B5EF4-FFF2-40B4-BE49-F238E27FC236}">
                <a16:creationId xmlns="" xmlns:a16="http://schemas.microsoft.com/office/drawing/2014/main" id="{58B34328-C510-7B4F-BC6E-7F52615CBE53}"/>
              </a:ext>
            </a:extLst>
          </p:cNvPr>
          <p:cNvSpPr txBox="1"/>
          <p:nvPr/>
        </p:nvSpPr>
        <p:spPr>
          <a:xfrm>
            <a:off x="586706" y="4630227"/>
            <a:ext cx="1383700" cy="739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5400" tIns="25400" rIns="25400" bIns="25400" anchor="ctr">
            <a:normAutofit/>
          </a:bodyPr>
          <a:lstStyle>
            <a:defPPr>
              <a:defRPr lang="en-US"/>
            </a:defPPr>
            <a:lvl1pPr defTabSz="412750" hangingPunct="0">
              <a:defRPr b="1" kern="0">
                <a:solidFill>
                  <a:srgbClr val="53585F"/>
                </a:solidFill>
                <a:latin typeface="Calibri Light" panose="020F0302020204030204" pitchFamily="34" charset="0"/>
                <a:ea typeface="Lato Bold"/>
                <a:cs typeface="Calibri Light" panose="020F0302020204030204" pitchFamily="34" charset="0"/>
              </a:defRPr>
            </a:lvl1pPr>
          </a:lstStyle>
          <a:p>
            <a:pPr algn="ctr"/>
            <a:r>
              <a:rPr lang="es-ES" sz="1400" err="1">
                <a:solidFill>
                  <a:schemeClr val="bg1"/>
                </a:solidFill>
                <a:latin typeface="Lato" panose="020F0502020204030203" pitchFamily="34" charset="77"/>
              </a:rPr>
              <a:t>KPIs</a:t>
            </a:r>
            <a:endParaRPr lang="es-ES" sz="140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p:sp>
        <p:nvSpPr>
          <p:cNvPr id="46" name="Rectángulo redondeado 45">
            <a:extLst>
              <a:ext uri="{FF2B5EF4-FFF2-40B4-BE49-F238E27FC236}">
                <a16:creationId xmlns="" xmlns:a16="http://schemas.microsoft.com/office/drawing/2014/main" id="{09251386-A4AD-164C-A7F2-DD886015B941}"/>
              </a:ext>
            </a:extLst>
          </p:cNvPr>
          <p:cNvSpPr/>
          <p:nvPr/>
        </p:nvSpPr>
        <p:spPr>
          <a:xfrm>
            <a:off x="8717424" y="1263075"/>
            <a:ext cx="2063559" cy="1585171"/>
          </a:xfrm>
          <a:prstGeom prst="roundRect">
            <a:avLst/>
          </a:prstGeom>
          <a:solidFill>
            <a:srgbClr val="20272A"/>
          </a:solidFill>
          <a:ln>
            <a:solidFill>
              <a:schemeClr val="accent1">
                <a:lumMod val="20000"/>
                <a:lumOff val="80000"/>
                <a:alpha val="50000"/>
              </a:schemeClr>
            </a:solidFill>
          </a:ln>
          <a:effectLst>
            <a:outerShdw blurRad="266700" dist="76200" dir="3600000" sx="101000" sy="101000" algn="ctr" rotWithShape="0">
              <a:srgbClr val="00206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7" name="Google Shape;202;p11">
            <a:extLst>
              <a:ext uri="{FF2B5EF4-FFF2-40B4-BE49-F238E27FC236}">
                <a16:creationId xmlns="" xmlns:a16="http://schemas.microsoft.com/office/drawing/2014/main" id="{A4F8614D-82A0-8B4F-AB47-E393876383D8}"/>
              </a:ext>
            </a:extLst>
          </p:cNvPr>
          <p:cNvSpPr txBox="1"/>
          <p:nvPr/>
        </p:nvSpPr>
        <p:spPr>
          <a:xfrm>
            <a:off x="8740272" y="1690745"/>
            <a:ext cx="2050391" cy="729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5400" tIns="25400" rIns="25400" bIns="25400" anchor="ctr">
            <a:normAutofit/>
          </a:bodyPr>
          <a:lstStyle>
            <a:defPPr>
              <a:defRPr lang="en-US"/>
            </a:defPPr>
            <a:lvl1pPr defTabSz="412750" hangingPunct="0">
              <a:defRPr b="1" kern="0">
                <a:solidFill>
                  <a:srgbClr val="53585F"/>
                </a:solidFill>
                <a:latin typeface="Calibri Light" panose="020F0302020204030204" pitchFamily="34" charset="0"/>
                <a:ea typeface="Lato Bold"/>
                <a:cs typeface="Calibri Light" panose="020F0302020204030204" pitchFamily="34" charset="0"/>
              </a:defRPr>
            </a:lvl1pPr>
          </a:lstStyle>
          <a:p>
            <a:pPr algn="ctr"/>
            <a:r>
              <a:rPr lang="es-ES" sz="1400" dirty="0" smtClean="0">
                <a:solidFill>
                  <a:schemeClr val="bg1"/>
                </a:solidFill>
                <a:latin typeface="Lato" panose="020F0502020204030203" pitchFamily="34" charset="77"/>
              </a:rPr>
              <a:t>Tecnologías</a:t>
            </a:r>
            <a:endParaRPr lang="es-ES" sz="1400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="" xmlns:a16="http://schemas.microsoft.com/office/drawing/2014/main" id="{D74AD0D4-B88F-415B-A799-CB917FFDAC5E}"/>
              </a:ext>
            </a:extLst>
          </p:cNvPr>
          <p:cNvGrpSpPr/>
          <p:nvPr/>
        </p:nvGrpSpPr>
        <p:grpSpPr>
          <a:xfrm>
            <a:off x="568341" y="4864099"/>
            <a:ext cx="1504801" cy="1531148"/>
            <a:chOff x="5772313" y="4723234"/>
            <a:chExt cx="1504801" cy="1018091"/>
          </a:xfrm>
        </p:grpSpPr>
        <p:sp>
          <p:nvSpPr>
            <p:cNvPr id="49" name="Rectángulo redondeado 48">
              <a:extLst>
                <a:ext uri="{FF2B5EF4-FFF2-40B4-BE49-F238E27FC236}">
                  <a16:creationId xmlns="" xmlns:a16="http://schemas.microsoft.com/office/drawing/2014/main" id="{BD4E8F49-98BF-4042-8DC2-9F0CB4A0AB51}"/>
                </a:ext>
              </a:extLst>
            </p:cNvPr>
            <p:cNvSpPr/>
            <p:nvPr/>
          </p:nvSpPr>
          <p:spPr>
            <a:xfrm>
              <a:off x="5772313" y="4723234"/>
              <a:ext cx="1504801" cy="1018091"/>
            </a:xfrm>
            <a:prstGeom prst="roundRect">
              <a:avLst/>
            </a:prstGeom>
            <a:solidFill>
              <a:srgbClr val="20272A"/>
            </a:solidFill>
            <a:ln>
              <a:solidFill>
                <a:schemeClr val="accent1">
                  <a:lumMod val="20000"/>
                  <a:lumOff val="80000"/>
                  <a:alpha val="50000"/>
                </a:schemeClr>
              </a:solidFill>
            </a:ln>
            <a:effectLst>
              <a:outerShdw blurRad="266700" dist="76200" dir="3600000" sx="101000" sy="101000" algn="ctr" rotWithShape="0">
                <a:srgbClr val="00206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0" name="Google Shape;202;p11">
              <a:extLst>
                <a:ext uri="{FF2B5EF4-FFF2-40B4-BE49-F238E27FC236}">
                  <a16:creationId xmlns="" xmlns:a16="http://schemas.microsoft.com/office/drawing/2014/main" id="{780400D6-0A1F-AD49-8C39-0669E48E80AC}"/>
                </a:ext>
              </a:extLst>
            </p:cNvPr>
            <p:cNvSpPr txBox="1"/>
            <p:nvPr/>
          </p:nvSpPr>
          <p:spPr>
            <a:xfrm>
              <a:off x="5833988" y="4831967"/>
              <a:ext cx="1383700" cy="73923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25400" tIns="25400" rIns="25400" bIns="25400" anchor="ctr">
              <a:normAutofit/>
            </a:bodyPr>
            <a:lstStyle>
              <a:defPPr>
                <a:defRPr lang="en-US"/>
              </a:defPPr>
              <a:lvl1pPr defTabSz="412750" hangingPunct="0">
                <a:defRPr b="1" kern="0">
                  <a:solidFill>
                    <a:srgbClr val="53585F"/>
                  </a:solidFill>
                  <a:latin typeface="Calibri Light" panose="020F0302020204030204" pitchFamily="34" charset="0"/>
                  <a:ea typeface="Lato Bold"/>
                  <a:cs typeface="Calibri Light" panose="020F0302020204030204" pitchFamily="34" charset="0"/>
                </a:defRPr>
              </a:lvl1pPr>
            </a:lstStyle>
            <a:p>
              <a:pPr algn="ctr"/>
              <a:r>
                <a:rPr lang="es-ES" sz="1400">
                  <a:solidFill>
                    <a:schemeClr val="bg1"/>
                  </a:solidFill>
                  <a:latin typeface="Lato" panose="020F0502020204030203" pitchFamily="34" charset="77"/>
                </a:rPr>
                <a:t>Alcance</a:t>
              </a:r>
            </a:p>
          </p:txBody>
        </p:sp>
      </p:grpSp>
      <p:sp>
        <p:nvSpPr>
          <p:cNvPr id="58" name="Google Shape;69;p2">
            <a:extLst>
              <a:ext uri="{FF2B5EF4-FFF2-40B4-BE49-F238E27FC236}">
                <a16:creationId xmlns="" xmlns:a16="http://schemas.microsoft.com/office/drawing/2014/main" id="{433902A1-0690-0944-B24A-C59DB4F010F5}"/>
              </a:ext>
            </a:extLst>
          </p:cNvPr>
          <p:cNvSpPr/>
          <p:nvPr/>
        </p:nvSpPr>
        <p:spPr>
          <a:xfrm>
            <a:off x="2407268" y="1489528"/>
            <a:ext cx="6127132" cy="135871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s-ES" sz="1200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Generar  una análisis de datos que </a:t>
            </a:r>
            <a:r>
              <a:rPr lang="es-ES" sz="1200" dirty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te permita encontrar los siguientes hallazgos </a:t>
            </a:r>
            <a:r>
              <a:rPr lang="es-ES" sz="1200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:</a:t>
            </a:r>
          </a:p>
          <a:p>
            <a:endParaRPr lang="es-ES" sz="1200" dirty="0" smtClean="0">
              <a:solidFill>
                <a:schemeClr val="bg2">
                  <a:lumMod val="50000"/>
                </a:schemeClr>
              </a:solidFill>
              <a:latin typeface="Lato Regular" charset="0"/>
              <a:cs typeface="Lato Regular" charset="0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s-ES" sz="1200" dirty="0" err="1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Engagement</a:t>
            </a:r>
            <a:r>
              <a:rPr lang="es-ES" sz="1200" dirty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 de la audiencia </a:t>
            </a:r>
            <a:r>
              <a:rPr lang="es-ES" sz="1200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 con </a:t>
            </a:r>
            <a:r>
              <a:rPr lang="es-ES" sz="1200" dirty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el </a:t>
            </a:r>
            <a:r>
              <a:rPr lang="es-ES" sz="1200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artista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s-ES" sz="1200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Clasificación </a:t>
            </a:r>
            <a:r>
              <a:rPr lang="es-ES" sz="1200" dirty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de los tipos de fans con los que </a:t>
            </a:r>
            <a:r>
              <a:rPr lang="es-ES" sz="1200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cuenta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s-ES" sz="1200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Los </a:t>
            </a:r>
            <a:r>
              <a:rPr lang="es-ES" sz="1200" dirty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momentos más destacados durante el </a:t>
            </a:r>
            <a:r>
              <a:rPr lang="es-ES" sz="1200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evento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s-ES" sz="1200" dirty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C</a:t>
            </a:r>
            <a:r>
              <a:rPr lang="es-ES" sz="1200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ualquier </a:t>
            </a:r>
            <a:r>
              <a:rPr lang="es-ES" sz="1200" dirty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otro </a:t>
            </a:r>
            <a:r>
              <a:rPr lang="es-ES" sz="1200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hallazgo dentro de los datos</a:t>
            </a:r>
            <a:endParaRPr sz="1200" b="1" i="0" u="none" strike="noStrike" cap="none" dirty="0">
              <a:solidFill>
                <a:schemeClr val="bg2">
                  <a:lumMod val="50000"/>
                </a:schemeClr>
              </a:solidFill>
              <a:latin typeface="Lato Regular" charset="0"/>
              <a:ea typeface="Lato"/>
              <a:cs typeface="Lato Regular" charset="0"/>
              <a:sym typeface="Lato"/>
            </a:endParaRPr>
          </a:p>
        </p:txBody>
      </p:sp>
      <p:sp>
        <p:nvSpPr>
          <p:cNvPr id="59" name="Google Shape;69;p2">
            <a:extLst>
              <a:ext uri="{FF2B5EF4-FFF2-40B4-BE49-F238E27FC236}">
                <a16:creationId xmlns="" xmlns:a16="http://schemas.microsoft.com/office/drawing/2014/main" id="{185EC566-5758-2E47-9E10-67A43B17E01C}"/>
              </a:ext>
            </a:extLst>
          </p:cNvPr>
          <p:cNvSpPr/>
          <p:nvPr/>
        </p:nvSpPr>
        <p:spPr>
          <a:xfrm>
            <a:off x="8879640" y="3007393"/>
            <a:ext cx="2058916" cy="790163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indent="-171450">
              <a:lnSpc>
                <a:spcPct val="115000"/>
              </a:lnSpc>
              <a:buClr>
                <a:srgbClr val="000000"/>
              </a:buClr>
              <a:buSzPct val="100000"/>
              <a:buFont typeface="Arial" pitchFamily="34" charset="0"/>
              <a:buChar char="•"/>
            </a:pPr>
            <a:r>
              <a:rPr lang="es-MX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Lato Regular" charset="0"/>
                <a:ea typeface="Arial"/>
                <a:cs typeface="Lato Regular" charset="0"/>
                <a:sym typeface="Arial"/>
              </a:rPr>
              <a:t>Python</a:t>
            </a:r>
            <a:endParaRPr lang="es-MX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Lato Regular" charset="0"/>
              <a:ea typeface="Arial"/>
              <a:cs typeface="Lato Regular" charset="0"/>
              <a:sym typeface="Arial"/>
            </a:endParaRPr>
          </a:p>
          <a:p>
            <a:pPr marL="171450" indent="-171450">
              <a:lnSpc>
                <a:spcPct val="115000"/>
              </a:lnSpc>
              <a:buClr>
                <a:srgbClr val="000000"/>
              </a:buClr>
              <a:buSzPct val="100000"/>
              <a:buFont typeface="Arial" pitchFamily="34" charset="0"/>
              <a:buChar char="•"/>
            </a:pPr>
            <a:r>
              <a:rPr lang="es-MX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 Regular" charset="0"/>
                <a:ea typeface="Arial"/>
                <a:cs typeface="Lato Regular" charset="0"/>
                <a:sym typeface="Arial"/>
              </a:rPr>
              <a:t>Pandas</a:t>
            </a:r>
          </a:p>
          <a:p>
            <a:pPr marL="171450" indent="-171450">
              <a:lnSpc>
                <a:spcPct val="115000"/>
              </a:lnSpc>
              <a:buClr>
                <a:srgbClr val="000000"/>
              </a:buClr>
              <a:buSzPct val="100000"/>
              <a:buFont typeface="Arial" pitchFamily="34" charset="0"/>
              <a:buChar char="•"/>
            </a:pPr>
            <a:r>
              <a:rPr lang="es-MX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Lato Regular" charset="0"/>
                <a:ea typeface="Arial"/>
                <a:cs typeface="Lato Regular" charset="0"/>
                <a:sym typeface="Arial"/>
              </a:rPr>
              <a:t>Textblob</a:t>
            </a:r>
            <a:endParaRPr lang="es-MX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Lato Regular" charset="0"/>
              <a:ea typeface="Arial"/>
              <a:cs typeface="Lato Regular" charset="0"/>
              <a:sym typeface="Arial"/>
            </a:endParaRPr>
          </a:p>
          <a:p>
            <a:pPr marL="171450" indent="-171450">
              <a:lnSpc>
                <a:spcPct val="115000"/>
              </a:lnSpc>
              <a:buClr>
                <a:srgbClr val="000000"/>
              </a:buClr>
              <a:buSzPct val="100000"/>
              <a:buFont typeface="Arial" pitchFamily="34" charset="0"/>
              <a:buChar char="•"/>
            </a:pPr>
            <a:endParaRPr lang="es-MX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Lato"/>
              <a:ea typeface="Arial"/>
              <a:cs typeface="Arial"/>
              <a:sym typeface="Arial"/>
            </a:endParaRPr>
          </a:p>
          <a:p>
            <a:pPr marL="171450" indent="-171450">
              <a:lnSpc>
                <a:spcPct val="115000"/>
              </a:lnSpc>
              <a:buClr>
                <a:srgbClr val="000000"/>
              </a:buClr>
              <a:buSzPct val="100000"/>
              <a:buFont typeface="Arial" pitchFamily="34" charset="0"/>
              <a:buChar char="•"/>
            </a:pPr>
            <a:endParaRPr sz="1200" i="0" u="none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Lato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 panose="020B0604020202020204" pitchFamily="34" charset="0"/>
              <a:buChar char="•"/>
            </a:pPr>
            <a:endParaRPr sz="12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  <a:ea typeface="Lato"/>
              <a:cs typeface="Lato"/>
              <a:sym typeface="Lato"/>
            </a:endParaRPr>
          </a:p>
        </p:txBody>
      </p:sp>
      <p:sp>
        <p:nvSpPr>
          <p:cNvPr id="60" name="Google Shape;69;p2">
            <a:extLst>
              <a:ext uri="{FF2B5EF4-FFF2-40B4-BE49-F238E27FC236}">
                <a16:creationId xmlns="" xmlns:a16="http://schemas.microsoft.com/office/drawing/2014/main" id="{23F83B97-DF0D-2C4D-8705-EBE249E14EEC}"/>
              </a:ext>
            </a:extLst>
          </p:cNvPr>
          <p:cNvSpPr/>
          <p:nvPr/>
        </p:nvSpPr>
        <p:spPr>
          <a:xfrm>
            <a:off x="2407268" y="3063718"/>
            <a:ext cx="6127132" cy="839248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E7E6E6"/>
              </a:buClr>
              <a:buSzPts val="2400"/>
            </a:pPr>
            <a:r>
              <a:rPr lang="es-MX" sz="1200" i="0" u="none" strike="noStrike" cap="none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ea typeface="Lato"/>
                <a:cs typeface="Lato Regular" charset="0"/>
              </a:rPr>
              <a:t>Se propone un análisis de texto sobre los comentarios del evento </a:t>
            </a:r>
            <a:r>
              <a:rPr lang="es-MX" sz="1200" i="1" u="none" strike="noStrike" cap="none" dirty="0" err="1" smtClean="0">
                <a:solidFill>
                  <a:schemeClr val="bg2">
                    <a:lumMod val="50000"/>
                  </a:schemeClr>
                </a:solidFill>
                <a:latin typeface="Lato Regular" charset="0"/>
                <a:ea typeface="Lato"/>
                <a:cs typeface="Lato Regular" charset="0"/>
              </a:rPr>
              <a:t>live</a:t>
            </a:r>
            <a:r>
              <a:rPr lang="es-MX" sz="1200" i="1" u="none" strike="noStrike" cap="none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ea typeface="Lato"/>
                <a:cs typeface="Lato Regular" charset="0"/>
              </a:rPr>
              <a:t> </a:t>
            </a:r>
            <a:r>
              <a:rPr lang="es-MX" sz="1200" i="1" u="none" strike="noStrike" cap="none" dirty="0" err="1" smtClean="0">
                <a:solidFill>
                  <a:schemeClr val="bg2">
                    <a:lumMod val="50000"/>
                  </a:schemeClr>
                </a:solidFill>
                <a:latin typeface="Lato Regular" charset="0"/>
                <a:ea typeface="Lato"/>
                <a:cs typeface="Lato Regular" charset="0"/>
              </a:rPr>
              <a:t>streaming</a:t>
            </a:r>
            <a:r>
              <a:rPr lang="es-MX" sz="1200" i="1" u="none" strike="noStrike" cap="none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ea typeface="Lato"/>
                <a:cs typeface="Lato Regular" charset="0"/>
              </a:rPr>
              <a:t> </a:t>
            </a:r>
            <a:r>
              <a:rPr lang="es-MX" sz="1200" i="0" u="none" strike="noStrike" cap="none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ea typeface="Lato"/>
                <a:cs typeface="Lato Regular" charset="0"/>
              </a:rPr>
              <a:t>del artista con la finalidad de descubrir y </a:t>
            </a:r>
            <a:r>
              <a:rPr lang="es-ES" sz="1200" dirty="0">
                <a:solidFill>
                  <a:schemeClr val="bg2">
                    <a:lumMod val="50000"/>
                  </a:schemeClr>
                </a:solidFill>
                <a:latin typeface="Lato Regular" charset="0"/>
                <a:ea typeface="Lato"/>
                <a:cs typeface="Lato Regular" charset="0"/>
              </a:rPr>
              <a:t>m</a:t>
            </a:r>
            <a:r>
              <a:rPr lang="es-ES" sz="1200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ea typeface="Lato"/>
                <a:cs typeface="Lato Regular" charset="0"/>
              </a:rPr>
              <a:t>edir </a:t>
            </a:r>
            <a:r>
              <a:rPr lang="es-ES" sz="1200" dirty="0">
                <a:solidFill>
                  <a:schemeClr val="bg2">
                    <a:lumMod val="50000"/>
                  </a:schemeClr>
                </a:solidFill>
                <a:latin typeface="Lato Regular" charset="0"/>
                <a:ea typeface="Lato"/>
                <a:cs typeface="Lato Regular" charset="0"/>
              </a:rPr>
              <a:t>los momentos clave para comprobar la retención de la </a:t>
            </a:r>
            <a:r>
              <a:rPr lang="es-ES" sz="1200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ea typeface="Lato"/>
                <a:cs typeface="Lato Regular" charset="0"/>
              </a:rPr>
              <a:t>audiencia. Los momentos clave se medirán utilizando nubes de palabras, segmentación o clasificación de audiencia y análisis de sentimientos</a:t>
            </a:r>
            <a:endParaRPr lang="en-US" sz="1200" i="0" u="none" strike="noStrike" cap="none" dirty="0">
              <a:solidFill>
                <a:schemeClr val="bg2">
                  <a:lumMod val="50000"/>
                </a:schemeClr>
              </a:solidFill>
              <a:latin typeface="Lato Regular" charset="0"/>
              <a:ea typeface="Lato"/>
              <a:cs typeface="Lato Regular" charset="0"/>
            </a:endParaRPr>
          </a:p>
        </p:txBody>
      </p:sp>
      <p:sp>
        <p:nvSpPr>
          <p:cNvPr id="64" name="Google Shape;69;p2">
            <a:extLst>
              <a:ext uri="{FF2B5EF4-FFF2-40B4-BE49-F238E27FC236}">
                <a16:creationId xmlns="" xmlns:a16="http://schemas.microsoft.com/office/drawing/2014/main" id="{0F9840D5-3B77-B84B-B4B1-3B853ECD0B43}"/>
              </a:ext>
            </a:extLst>
          </p:cNvPr>
          <p:cNvSpPr/>
          <p:nvPr/>
        </p:nvSpPr>
        <p:spPr>
          <a:xfrm>
            <a:off x="2407268" y="4999845"/>
            <a:ext cx="5760481" cy="1418165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indent="-171450">
              <a:lnSpc>
                <a:spcPct val="115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sz="1200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ea typeface="Arial"/>
                <a:cs typeface="Lato Regular" charset="0"/>
                <a:sym typeface="Arial"/>
              </a:rPr>
              <a:t>Entendimiento del problema</a:t>
            </a:r>
          </a:p>
          <a:p>
            <a:pPr marL="171450" indent="-171450">
              <a:lnSpc>
                <a:spcPct val="115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sz="1200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ea typeface="Arial"/>
                <a:cs typeface="Lato Regular" charset="0"/>
                <a:sym typeface="Arial"/>
              </a:rPr>
              <a:t>Preparación de datos</a:t>
            </a:r>
          </a:p>
          <a:p>
            <a:pPr marL="171450" indent="-171450">
              <a:lnSpc>
                <a:spcPct val="115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sz="1200" i="0" u="none" strike="noStrike" cap="none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ea typeface="Arial"/>
                <a:cs typeface="Lato Regular" charset="0"/>
                <a:sym typeface="Arial"/>
              </a:rPr>
              <a:t>Exploración de datos</a:t>
            </a:r>
          </a:p>
          <a:p>
            <a:pPr marL="171450" indent="-171450">
              <a:lnSpc>
                <a:spcPct val="115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sz="1200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ea typeface="Arial"/>
                <a:cs typeface="Lato Regular" charset="0"/>
                <a:sym typeface="Arial"/>
              </a:rPr>
              <a:t>Ingeniería de características </a:t>
            </a:r>
          </a:p>
          <a:p>
            <a:pPr marL="171450" indent="-171450">
              <a:lnSpc>
                <a:spcPct val="115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sz="1200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ea typeface="Arial"/>
                <a:cs typeface="Lato Regular" charset="0"/>
                <a:sym typeface="Arial"/>
              </a:rPr>
              <a:t>Explorar los datos y obtener </a:t>
            </a:r>
            <a:r>
              <a:rPr lang="es-ES" sz="1200" dirty="0" err="1" smtClean="0">
                <a:solidFill>
                  <a:schemeClr val="bg2">
                    <a:lumMod val="50000"/>
                  </a:schemeClr>
                </a:solidFill>
                <a:latin typeface="Lato Regular" charset="0"/>
                <a:ea typeface="Arial"/>
                <a:cs typeface="Lato Regular" charset="0"/>
                <a:sym typeface="Arial"/>
              </a:rPr>
              <a:t>insights</a:t>
            </a:r>
            <a:endParaRPr lang="es-ES" sz="1200" dirty="0" smtClean="0">
              <a:solidFill>
                <a:schemeClr val="bg2">
                  <a:lumMod val="50000"/>
                </a:schemeClr>
              </a:solidFill>
              <a:latin typeface="Lato Regular" charset="0"/>
              <a:ea typeface="Arial"/>
              <a:cs typeface="Lato Regular" charset="0"/>
              <a:sym typeface="Arial"/>
            </a:endParaRPr>
          </a:p>
          <a:p>
            <a:pPr marL="171450" indent="-171450">
              <a:lnSpc>
                <a:spcPct val="115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sz="1200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ea typeface="Arial"/>
                <a:cs typeface="Lato Regular" charset="0"/>
                <a:sym typeface="Arial"/>
              </a:rPr>
              <a:t>Documentación del proceso de análisis</a:t>
            </a:r>
            <a:endParaRPr lang="en-US" sz="1200" i="0" u="none" strike="noStrike" cap="none" dirty="0">
              <a:solidFill>
                <a:schemeClr val="bg2">
                  <a:lumMod val="50000"/>
                </a:schemeClr>
              </a:solidFill>
              <a:latin typeface="Lato Regular" charset="0"/>
              <a:ea typeface="Arial"/>
              <a:cs typeface="Lato Regular" charset="0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 panose="020B0604020202020204" pitchFamily="34" charset="0"/>
              <a:buChar char="•"/>
            </a:pPr>
            <a:endParaRPr sz="1200" b="1" i="0" u="none" strike="noStrike" cap="none" dirty="0">
              <a:solidFill>
                <a:schemeClr val="bg2">
                  <a:lumMod val="50000"/>
                </a:schemeClr>
              </a:solidFill>
              <a:latin typeface="Lato Regular" charset="0"/>
              <a:ea typeface="Lato"/>
              <a:cs typeface="Lato Regular" charset="0"/>
              <a:sym typeface="Lato"/>
            </a:endParaRPr>
          </a:p>
        </p:txBody>
      </p:sp>
      <p:sp>
        <p:nvSpPr>
          <p:cNvPr id="62" name="Google Shape;61;p2">
            <a:extLst>
              <a:ext uri="{FF2B5EF4-FFF2-40B4-BE49-F238E27FC236}">
                <a16:creationId xmlns="" xmlns:a16="http://schemas.microsoft.com/office/drawing/2014/main" id="{D5D1DF6C-CE62-4E42-80CA-5B8FD83DB443}"/>
              </a:ext>
            </a:extLst>
          </p:cNvPr>
          <p:cNvSpPr/>
          <p:nvPr/>
        </p:nvSpPr>
        <p:spPr>
          <a:xfrm>
            <a:off x="2407268" y="4019883"/>
            <a:ext cx="6306655" cy="685965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ct val="100000"/>
            </a:pPr>
            <a:r>
              <a:rPr lang="es-MX" sz="1200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NA</a:t>
            </a:r>
            <a:endParaRPr lang="es-MX" sz="1200" dirty="0" smtClean="0">
              <a:solidFill>
                <a:schemeClr val="bg2">
                  <a:lumMod val="50000"/>
                </a:schemeClr>
              </a:solidFill>
              <a:latin typeface="Lato Regular" charset="0"/>
              <a:cs typeface="Lato Regular" charset="0"/>
              <a:sym typeface="Lato"/>
            </a:endParaRPr>
          </a:p>
        </p:txBody>
      </p:sp>
      <p:sp>
        <p:nvSpPr>
          <p:cNvPr id="27" name="Rectángulo redondeado 45">
            <a:extLst>
              <a:ext uri="{FF2B5EF4-FFF2-40B4-BE49-F238E27FC236}">
                <a16:creationId xmlns="" xmlns:a16="http://schemas.microsoft.com/office/drawing/2014/main" id="{09251386-A4AD-164C-A7F2-DD886015B941}"/>
              </a:ext>
            </a:extLst>
          </p:cNvPr>
          <p:cNvSpPr/>
          <p:nvPr/>
        </p:nvSpPr>
        <p:spPr>
          <a:xfrm>
            <a:off x="8724006" y="4019882"/>
            <a:ext cx="2063559" cy="722803"/>
          </a:xfrm>
          <a:prstGeom prst="roundRect">
            <a:avLst/>
          </a:prstGeom>
          <a:solidFill>
            <a:srgbClr val="20272A"/>
          </a:solidFill>
          <a:ln>
            <a:solidFill>
              <a:schemeClr val="accent1">
                <a:lumMod val="20000"/>
                <a:lumOff val="80000"/>
                <a:alpha val="50000"/>
              </a:schemeClr>
            </a:solidFill>
          </a:ln>
          <a:effectLst>
            <a:outerShdw blurRad="266700" dist="76200" dir="3600000" sx="101000" sy="101000" algn="ctr" rotWithShape="0">
              <a:srgbClr val="00206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Google Shape;202;p11">
            <a:extLst>
              <a:ext uri="{FF2B5EF4-FFF2-40B4-BE49-F238E27FC236}">
                <a16:creationId xmlns="" xmlns:a16="http://schemas.microsoft.com/office/drawing/2014/main" id="{A4F8614D-82A0-8B4F-AB47-E393876383D8}"/>
              </a:ext>
            </a:extLst>
          </p:cNvPr>
          <p:cNvSpPr txBox="1"/>
          <p:nvPr/>
        </p:nvSpPr>
        <p:spPr>
          <a:xfrm>
            <a:off x="8713924" y="3976020"/>
            <a:ext cx="2060474" cy="729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5400" tIns="25400" rIns="25400" bIns="25400" anchor="ctr">
            <a:normAutofit/>
          </a:bodyPr>
          <a:lstStyle>
            <a:defPPr>
              <a:defRPr lang="en-US"/>
            </a:defPPr>
            <a:lvl1pPr defTabSz="412750" hangingPunct="0">
              <a:defRPr b="1" kern="0">
                <a:solidFill>
                  <a:srgbClr val="53585F"/>
                </a:solidFill>
                <a:latin typeface="Calibri Light" panose="020F0302020204030204" pitchFamily="34" charset="0"/>
                <a:ea typeface="Lato Bold"/>
                <a:cs typeface="Calibri Light" panose="020F0302020204030204" pitchFamily="34" charset="0"/>
              </a:defRPr>
            </a:lvl1pPr>
          </a:lstStyle>
          <a:p>
            <a:pPr algn="ctr"/>
            <a:r>
              <a:rPr lang="es-ES" sz="1400" dirty="0" smtClean="0">
                <a:solidFill>
                  <a:schemeClr val="bg1"/>
                </a:solidFill>
                <a:latin typeface="Lato" panose="020F0502020204030203" pitchFamily="34" charset="77"/>
              </a:rPr>
              <a:t>Fechas</a:t>
            </a:r>
            <a:endParaRPr lang="es-ES" sz="1400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p:sp>
        <p:nvSpPr>
          <p:cNvPr id="29" name="Rectángulo redondeado 50">
            <a:extLst>
              <a:ext uri="{FF2B5EF4-FFF2-40B4-BE49-F238E27FC236}">
                <a16:creationId xmlns="" xmlns:a16="http://schemas.microsoft.com/office/drawing/2014/main" id="{7B47C395-819D-074D-8E35-1E9BE4525584}"/>
              </a:ext>
            </a:extLst>
          </p:cNvPr>
          <p:cNvSpPr/>
          <p:nvPr/>
        </p:nvSpPr>
        <p:spPr>
          <a:xfrm>
            <a:off x="8713923" y="4864099"/>
            <a:ext cx="2073642" cy="1478398"/>
          </a:xfrm>
          <a:prstGeom prst="roundRect">
            <a:avLst>
              <a:gd name="adj" fmla="val 9069"/>
            </a:avLst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  <a:alpha val="50000"/>
              </a:schemeClr>
            </a:solidFill>
            <a:prstDash val="dash"/>
          </a:ln>
          <a:effectLst>
            <a:outerShdw blurRad="266700" dist="76200" dir="3600000" sx="101000" sy="101000" algn="ctr" rotWithShape="0">
              <a:srgbClr val="002060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15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ea typeface="Arial"/>
                <a:cs typeface="Arial"/>
                <a:sym typeface="Arial"/>
              </a:rPr>
              <a:t>Fecha de 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 Regular" charset="0"/>
                <a:ea typeface="Arial"/>
                <a:cs typeface="Lato Regular" charset="0"/>
                <a:sym typeface="Arial"/>
              </a:rPr>
              <a:t>entrega:28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ea typeface="Arial"/>
                <a:cs typeface="Arial"/>
                <a:sym typeface="Arial"/>
              </a:rPr>
              <a:t> de Enero 2021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Lato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483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ontenido"/>
          <p:cNvSpPr txBox="1"/>
          <p:nvPr/>
        </p:nvSpPr>
        <p:spPr>
          <a:xfrm>
            <a:off x="637268" y="210458"/>
            <a:ext cx="10276521" cy="54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spAutoFit/>
          </a:bodyPr>
          <a:lstStyle/>
          <a:p>
            <a:pPr defTabSz="412750">
              <a:defRPr sz="6600">
                <a:solidFill>
                  <a:srgbClr val="2B454F"/>
                </a:solidFill>
                <a:latin typeface="Lato Black"/>
                <a:ea typeface="Lato Black"/>
                <a:cs typeface="Lato Black"/>
                <a:sym typeface="Lato Black"/>
              </a:defRPr>
            </a:pPr>
            <a:r>
              <a:rPr lang="en-US" sz="3200" b="1" dirty="0" smtClean="0"/>
              <a:t> Design Sprint</a:t>
            </a:r>
            <a:endParaRPr lang="en-US" sz="3200" b="1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xmlns="" id="{F5E0770D-8421-C144-9B17-06BA88AF01E9}"/>
              </a:ext>
            </a:extLst>
          </p:cNvPr>
          <p:cNvGrpSpPr/>
          <p:nvPr/>
        </p:nvGrpSpPr>
        <p:grpSpPr>
          <a:xfrm>
            <a:off x="1198366" y="214214"/>
            <a:ext cx="10131598" cy="5476462"/>
            <a:chOff x="2552303" y="1085140"/>
            <a:chExt cx="5494981" cy="2970218"/>
          </a:xfrm>
        </p:grpSpPr>
        <p:pic>
          <p:nvPicPr>
            <p:cNvPr id="90" name="Image" descr="Image">
              <a:extLst>
                <a:ext uri="{FF2B5EF4-FFF2-40B4-BE49-F238E27FC236}">
                  <a16:creationId xmlns:a16="http://schemas.microsoft.com/office/drawing/2014/main" xmlns="" id="{9726B2B0-3E79-4845-A5AC-E60CF2781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45529" y="1856375"/>
              <a:ext cx="953851" cy="57137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91" name="Image" descr="Image">
              <a:extLst>
                <a:ext uri="{FF2B5EF4-FFF2-40B4-BE49-F238E27FC236}">
                  <a16:creationId xmlns:a16="http://schemas.microsoft.com/office/drawing/2014/main" xmlns="" id="{DB4DCCDC-79E5-6146-99C3-A706B51D1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6778" y="1856375"/>
              <a:ext cx="958949" cy="57137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92" name="Image" descr="Image">
              <a:extLst>
                <a:ext uri="{FF2B5EF4-FFF2-40B4-BE49-F238E27FC236}">
                  <a16:creationId xmlns:a16="http://schemas.microsoft.com/office/drawing/2014/main" xmlns="" id="{3CD727D5-1311-DE4C-8326-C2CBF2707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28026" y="1856375"/>
              <a:ext cx="958949" cy="57137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93" name="Image" descr="Image">
              <a:extLst>
                <a:ext uri="{FF2B5EF4-FFF2-40B4-BE49-F238E27FC236}">
                  <a16:creationId xmlns:a16="http://schemas.microsoft.com/office/drawing/2014/main" xmlns="" id="{EFB64CCF-3CE0-5F4E-9ACC-D18D4A916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69275" y="1856375"/>
              <a:ext cx="958949" cy="57137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94" name="Image" descr="Image">
              <a:extLst>
                <a:ext uri="{FF2B5EF4-FFF2-40B4-BE49-F238E27FC236}">
                  <a16:creationId xmlns:a16="http://schemas.microsoft.com/office/drawing/2014/main" xmlns="" id="{E5B6175D-CAB9-F742-BDD5-23C15D04B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10523" y="1856375"/>
              <a:ext cx="958949" cy="57137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95" name="Rectangle 78">
              <a:extLst>
                <a:ext uri="{FF2B5EF4-FFF2-40B4-BE49-F238E27FC236}">
                  <a16:creationId xmlns:a16="http://schemas.microsoft.com/office/drawing/2014/main" xmlns="" id="{88BF878B-84D4-A848-9E99-69C1505D2157}"/>
                </a:ext>
              </a:extLst>
            </p:cNvPr>
            <p:cNvSpPr txBox="1"/>
            <p:nvPr/>
          </p:nvSpPr>
          <p:spPr>
            <a:xfrm>
              <a:off x="3175720" y="2017563"/>
              <a:ext cx="465444" cy="27542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2859" tIns="22859" rIns="22859" bIns="22859">
              <a:spAutoFit/>
            </a:bodyPr>
            <a:lstStyle>
              <a:lvl1pPr algn="ctr">
                <a:defRPr sz="1800">
                  <a:solidFill>
                    <a:srgbClr val="2A2A2A"/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rPr lang="es-MX" sz="1000" dirty="0" smtClean="0"/>
                <a:t>Entendimiento y estado del arte</a:t>
              </a:r>
              <a:endParaRPr sz="1000" dirty="0"/>
            </a:p>
          </p:txBody>
        </p:sp>
        <p:sp>
          <p:nvSpPr>
            <p:cNvPr id="96" name="Rectangle 78">
              <a:extLst>
                <a:ext uri="{FF2B5EF4-FFF2-40B4-BE49-F238E27FC236}">
                  <a16:creationId xmlns:a16="http://schemas.microsoft.com/office/drawing/2014/main" xmlns="" id="{372A99E1-BF88-E843-8A55-29ACF4F5346A}"/>
                </a:ext>
              </a:extLst>
            </p:cNvPr>
            <p:cNvSpPr txBox="1"/>
            <p:nvPr/>
          </p:nvSpPr>
          <p:spPr>
            <a:xfrm>
              <a:off x="4059506" y="1986344"/>
              <a:ext cx="363422" cy="19196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2859" tIns="22859" rIns="22859" bIns="22859">
              <a:spAutoFit/>
            </a:bodyPr>
            <a:lstStyle>
              <a:lvl1pPr algn="ctr">
                <a:defRPr sz="1800">
                  <a:solidFill>
                    <a:srgbClr val="08090A"/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rPr lang="es-MX" sz="1000" dirty="0" smtClean="0"/>
                <a:t>Limpieza de datos</a:t>
              </a:r>
              <a:endParaRPr sz="1000" dirty="0"/>
            </a:p>
          </p:txBody>
        </p:sp>
        <p:sp>
          <p:nvSpPr>
            <p:cNvPr id="97" name="Rectangle 78">
              <a:extLst>
                <a:ext uri="{FF2B5EF4-FFF2-40B4-BE49-F238E27FC236}">
                  <a16:creationId xmlns:a16="http://schemas.microsoft.com/office/drawing/2014/main" xmlns="" id="{B1B79F6A-9B5F-A24B-AD81-E51494AA03E1}"/>
                </a:ext>
              </a:extLst>
            </p:cNvPr>
            <p:cNvSpPr txBox="1"/>
            <p:nvPr/>
          </p:nvSpPr>
          <p:spPr>
            <a:xfrm>
              <a:off x="4847520" y="2021636"/>
              <a:ext cx="490588" cy="19196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2859" tIns="22859" rIns="22859" bIns="22859">
              <a:spAutoFit/>
            </a:bodyPr>
            <a:lstStyle>
              <a:lvl1pPr algn="ctr">
                <a:defRPr sz="1800">
                  <a:solidFill>
                    <a:srgbClr val="08090A"/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rPr lang="es-MX" sz="1000" dirty="0" smtClean="0"/>
                <a:t>Exploración de datos  </a:t>
              </a:r>
              <a:endParaRPr sz="1000" dirty="0">
                <a:solidFill>
                  <a:srgbClr val="A6AAA9"/>
                </a:solidFill>
              </a:endParaRPr>
            </a:p>
          </p:txBody>
        </p:sp>
        <p:sp>
          <p:nvSpPr>
            <p:cNvPr id="98" name="Rectangle 78">
              <a:extLst>
                <a:ext uri="{FF2B5EF4-FFF2-40B4-BE49-F238E27FC236}">
                  <a16:creationId xmlns:a16="http://schemas.microsoft.com/office/drawing/2014/main" xmlns="" id="{8A581C8F-170D-254A-B955-F252EDBC6D18}"/>
                </a:ext>
              </a:extLst>
            </p:cNvPr>
            <p:cNvSpPr txBox="1"/>
            <p:nvPr/>
          </p:nvSpPr>
          <p:spPr>
            <a:xfrm>
              <a:off x="5750172" y="2013659"/>
              <a:ext cx="493525" cy="27542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2859" tIns="22859" rIns="22859" bIns="22859">
              <a:spAutoFit/>
            </a:bodyPr>
            <a:lstStyle/>
            <a:p>
              <a:r>
                <a:rPr lang="es-MX" sz="1000" dirty="0" smtClean="0"/>
                <a:t>Aplicación de algoritmo y métricas</a:t>
              </a:r>
              <a:endParaRPr lang="es-MX" sz="1000" dirty="0">
                <a:solidFill>
                  <a:srgbClr val="A6AAA9"/>
                </a:solidFill>
              </a:endParaRPr>
            </a:p>
          </p:txBody>
        </p:sp>
        <p:grpSp>
          <p:nvGrpSpPr>
            <p:cNvPr id="99" name="Group">
              <a:extLst>
                <a:ext uri="{FF2B5EF4-FFF2-40B4-BE49-F238E27FC236}">
                  <a16:creationId xmlns:a16="http://schemas.microsoft.com/office/drawing/2014/main" xmlns="" id="{ED744816-6C47-9147-B02B-93B05D9A9C91}"/>
                </a:ext>
              </a:extLst>
            </p:cNvPr>
            <p:cNvGrpSpPr/>
            <p:nvPr/>
          </p:nvGrpSpPr>
          <p:grpSpPr>
            <a:xfrm>
              <a:off x="2552303" y="2312057"/>
              <a:ext cx="185014" cy="183579"/>
              <a:chOff x="0" y="0"/>
              <a:chExt cx="513323" cy="509344"/>
            </a:xfrm>
          </p:grpSpPr>
          <p:sp>
            <p:nvSpPr>
              <p:cNvPr id="130" name="Circle">
                <a:extLst>
                  <a:ext uri="{FF2B5EF4-FFF2-40B4-BE49-F238E27FC236}">
                    <a16:creationId xmlns:a16="http://schemas.microsoft.com/office/drawing/2014/main" xmlns="" id="{FB89CAD3-551D-A942-AB50-CC6D977498C7}"/>
                  </a:ext>
                </a:extLst>
              </p:cNvPr>
              <p:cNvSpPr/>
              <p:nvPr/>
            </p:nvSpPr>
            <p:spPr>
              <a:xfrm>
                <a:off x="0" y="-1"/>
                <a:ext cx="513324" cy="509346"/>
              </a:xfrm>
              <a:prstGeom prst="ellipse">
                <a:avLst/>
              </a:prstGeom>
              <a:solidFill>
                <a:srgbClr val="FFFFFF"/>
              </a:solidFill>
              <a:ln w="38100" cap="flat">
                <a:solidFill>
                  <a:srgbClr val="0085AC"/>
                </a:solidFill>
                <a:prstDash val="solid"/>
                <a:round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>
                  <a:defRPr>
                    <a:latin typeface="Lato Black"/>
                    <a:ea typeface="Lato Black"/>
                    <a:cs typeface="Lato Black"/>
                    <a:sym typeface="Lato Black"/>
                  </a:defRPr>
                </a:pPr>
                <a:endParaRPr sz="1000"/>
              </a:p>
            </p:txBody>
          </p:sp>
          <p:sp>
            <p:nvSpPr>
              <p:cNvPr id="131" name="Circle">
                <a:extLst>
                  <a:ext uri="{FF2B5EF4-FFF2-40B4-BE49-F238E27FC236}">
                    <a16:creationId xmlns:a16="http://schemas.microsoft.com/office/drawing/2014/main" xmlns="" id="{7372547E-6842-9C4B-8BA9-6AD2CBCD31D1}"/>
                  </a:ext>
                </a:extLst>
              </p:cNvPr>
              <p:cNvSpPr/>
              <p:nvPr/>
            </p:nvSpPr>
            <p:spPr>
              <a:xfrm>
                <a:off x="148636" y="147485"/>
                <a:ext cx="216051" cy="214375"/>
              </a:xfrm>
              <a:prstGeom prst="ellipse">
                <a:avLst/>
              </a:prstGeom>
              <a:solidFill>
                <a:srgbClr val="01AF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>
                  <a:defRPr>
                    <a:latin typeface="Lato Black"/>
                    <a:ea typeface="Lato Black"/>
                    <a:cs typeface="Lato Black"/>
                    <a:sym typeface="Lato Black"/>
                  </a:defRPr>
                </a:pPr>
                <a:endParaRPr sz="1000"/>
              </a:p>
            </p:txBody>
          </p:sp>
          <p:sp>
            <p:nvSpPr>
              <p:cNvPr id="132" name="Circle">
                <a:extLst>
                  <a:ext uri="{FF2B5EF4-FFF2-40B4-BE49-F238E27FC236}">
                    <a16:creationId xmlns:a16="http://schemas.microsoft.com/office/drawing/2014/main" xmlns="" id="{4AEC0E70-8DCC-F347-A50B-E4F44B57E54F}"/>
                  </a:ext>
                </a:extLst>
              </p:cNvPr>
              <p:cNvSpPr/>
              <p:nvPr/>
            </p:nvSpPr>
            <p:spPr>
              <a:xfrm>
                <a:off x="89783" y="89087"/>
                <a:ext cx="333757" cy="331171"/>
              </a:xfrm>
              <a:prstGeom prst="ellipse">
                <a:avLst/>
              </a:prstGeom>
              <a:noFill/>
              <a:ln w="50800" cap="flat">
                <a:solidFill>
                  <a:srgbClr val="01AFA3"/>
                </a:solidFill>
                <a:prstDash val="solid"/>
                <a:round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>
                  <a:defRPr>
                    <a:latin typeface="Lato Black"/>
                    <a:ea typeface="Lato Black"/>
                    <a:cs typeface="Lato Black"/>
                    <a:sym typeface="Lato Black"/>
                  </a:defRPr>
                </a:pPr>
                <a:endParaRPr sz="1000"/>
              </a:p>
            </p:txBody>
          </p:sp>
        </p:grpSp>
        <p:grpSp>
          <p:nvGrpSpPr>
            <p:cNvPr id="100" name="Group 2">
              <a:extLst>
                <a:ext uri="{FF2B5EF4-FFF2-40B4-BE49-F238E27FC236}">
                  <a16:creationId xmlns:a16="http://schemas.microsoft.com/office/drawing/2014/main" xmlns="" id="{F39DD5D6-8CDD-F948-B64A-A2DCA6DF0D02}"/>
                </a:ext>
              </a:extLst>
            </p:cNvPr>
            <p:cNvGrpSpPr/>
            <p:nvPr/>
          </p:nvGrpSpPr>
          <p:grpSpPr>
            <a:xfrm>
              <a:off x="6913329" y="2331412"/>
              <a:ext cx="607254" cy="533332"/>
              <a:chOff x="0" y="0"/>
              <a:chExt cx="1684843" cy="1479745"/>
            </a:xfrm>
          </p:grpSpPr>
          <p:sp>
            <p:nvSpPr>
              <p:cNvPr id="124" name="Straight Connector 11">
                <a:extLst>
                  <a:ext uri="{FF2B5EF4-FFF2-40B4-BE49-F238E27FC236}">
                    <a16:creationId xmlns:a16="http://schemas.microsoft.com/office/drawing/2014/main" xmlns="" id="{7971185B-A3FD-0A42-BD8E-1042E0F77E10}"/>
                  </a:ext>
                </a:extLst>
              </p:cNvPr>
              <p:cNvSpPr/>
              <p:nvPr/>
            </p:nvSpPr>
            <p:spPr>
              <a:xfrm>
                <a:off x="-1" y="249119"/>
                <a:ext cx="1684845" cy="1"/>
              </a:xfrm>
              <a:prstGeom prst="line">
                <a:avLst/>
              </a:prstGeom>
              <a:noFill/>
              <a:ln w="28575" cap="flat">
                <a:solidFill>
                  <a:srgbClr val="0085AC"/>
                </a:solidFill>
                <a:prstDash val="solid"/>
                <a:miter lim="400000"/>
              </a:ln>
              <a:effectLst/>
            </p:spPr>
            <p:txBody>
              <a:bodyPr wrap="square" lIns="22859" tIns="22859" rIns="22859" bIns="22859" numCol="1" anchor="t">
                <a:noAutofit/>
              </a:bodyPr>
              <a:lstStyle/>
              <a:p>
                <a:endParaRPr sz="1000" dirty="0"/>
              </a:p>
            </p:txBody>
          </p:sp>
          <p:grpSp>
            <p:nvGrpSpPr>
              <p:cNvPr id="125" name="Group">
                <a:extLst>
                  <a:ext uri="{FF2B5EF4-FFF2-40B4-BE49-F238E27FC236}">
                    <a16:creationId xmlns:a16="http://schemas.microsoft.com/office/drawing/2014/main" xmlns="" id="{C118E4A7-1AAC-CF42-A18D-02096FFD6A98}"/>
                  </a:ext>
                </a:extLst>
              </p:cNvPr>
              <p:cNvGrpSpPr/>
              <p:nvPr/>
            </p:nvGrpSpPr>
            <p:grpSpPr>
              <a:xfrm>
                <a:off x="1166279" y="0"/>
                <a:ext cx="511727" cy="507759"/>
                <a:chOff x="0" y="0"/>
                <a:chExt cx="511725" cy="507758"/>
              </a:xfrm>
            </p:grpSpPr>
            <p:sp>
              <p:nvSpPr>
                <p:cNvPr id="127" name="Circle">
                  <a:extLst>
                    <a:ext uri="{FF2B5EF4-FFF2-40B4-BE49-F238E27FC236}">
                      <a16:creationId xmlns:a16="http://schemas.microsoft.com/office/drawing/2014/main" xmlns="" id="{F661B4A2-C3FC-1F43-9BEE-FD012DFF84EE}"/>
                    </a:ext>
                  </a:extLst>
                </p:cNvPr>
                <p:cNvSpPr/>
                <p:nvPr/>
              </p:nvSpPr>
              <p:spPr>
                <a:xfrm>
                  <a:off x="0" y="-1"/>
                  <a:ext cx="511726" cy="507760"/>
                </a:xfrm>
                <a:prstGeom prst="ellipse">
                  <a:avLst/>
                </a:prstGeom>
                <a:solidFill>
                  <a:srgbClr val="FFFFFF"/>
                </a:solidFill>
                <a:ln w="38100" cap="flat">
                  <a:solidFill>
                    <a:srgbClr val="0085AC"/>
                  </a:solidFill>
                  <a:prstDash val="solid"/>
                  <a:round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pPr>
                    <a:defRPr>
                      <a:latin typeface="Lato Black"/>
                      <a:ea typeface="Lato Black"/>
                      <a:cs typeface="Lato Black"/>
                      <a:sym typeface="Lato Black"/>
                    </a:defRPr>
                  </a:pPr>
                  <a:endParaRPr sz="1000"/>
                </a:p>
              </p:txBody>
            </p:sp>
            <p:sp>
              <p:nvSpPr>
                <p:cNvPr id="128" name="Circle">
                  <a:extLst>
                    <a:ext uri="{FF2B5EF4-FFF2-40B4-BE49-F238E27FC236}">
                      <a16:creationId xmlns:a16="http://schemas.microsoft.com/office/drawing/2014/main" xmlns="" id="{11D85097-C5DF-DB44-BCA1-40430CF47B4A}"/>
                    </a:ext>
                  </a:extLst>
                </p:cNvPr>
                <p:cNvSpPr/>
                <p:nvPr/>
              </p:nvSpPr>
              <p:spPr>
                <a:xfrm>
                  <a:off x="148174" y="147025"/>
                  <a:ext cx="215377" cy="213707"/>
                </a:xfrm>
                <a:prstGeom prst="ellipse">
                  <a:avLst/>
                </a:prstGeom>
                <a:solidFill>
                  <a:srgbClr val="01AFA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pPr>
                    <a:defRPr>
                      <a:latin typeface="Lato Black"/>
                      <a:ea typeface="Lato Black"/>
                      <a:cs typeface="Lato Black"/>
                      <a:sym typeface="Lato Black"/>
                    </a:defRPr>
                  </a:pPr>
                  <a:endParaRPr sz="1000"/>
                </a:p>
              </p:txBody>
            </p:sp>
            <p:sp>
              <p:nvSpPr>
                <p:cNvPr id="129" name="Circle">
                  <a:extLst>
                    <a:ext uri="{FF2B5EF4-FFF2-40B4-BE49-F238E27FC236}">
                      <a16:creationId xmlns:a16="http://schemas.microsoft.com/office/drawing/2014/main" xmlns="" id="{A1ED7AEC-F398-7940-B431-3EC5653822FE}"/>
                    </a:ext>
                  </a:extLst>
                </p:cNvPr>
                <p:cNvSpPr/>
                <p:nvPr/>
              </p:nvSpPr>
              <p:spPr>
                <a:xfrm>
                  <a:off x="89504" y="88809"/>
                  <a:ext cx="332717" cy="330140"/>
                </a:xfrm>
                <a:prstGeom prst="ellipse">
                  <a:avLst/>
                </a:prstGeom>
                <a:noFill/>
                <a:ln w="50800" cap="flat">
                  <a:solidFill>
                    <a:srgbClr val="01AFA3"/>
                  </a:solidFill>
                  <a:prstDash val="solid"/>
                  <a:round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pPr>
                    <a:defRPr>
                      <a:latin typeface="Lato Black"/>
                      <a:ea typeface="Lato Black"/>
                      <a:cs typeface="Lato Black"/>
                      <a:sym typeface="Lato Black"/>
                    </a:defRPr>
                  </a:pPr>
                  <a:endParaRPr sz="1000"/>
                </a:p>
              </p:txBody>
            </p:sp>
          </p:grpSp>
          <p:sp>
            <p:nvSpPr>
              <p:cNvPr id="126" name="Straight Connector 14">
                <a:extLst>
                  <a:ext uri="{FF2B5EF4-FFF2-40B4-BE49-F238E27FC236}">
                    <a16:creationId xmlns:a16="http://schemas.microsoft.com/office/drawing/2014/main" xmlns="" id="{D1BE4457-9233-474A-B18A-99D06EE47137}"/>
                  </a:ext>
                </a:extLst>
              </p:cNvPr>
              <p:cNvSpPr/>
              <p:nvPr/>
            </p:nvSpPr>
            <p:spPr>
              <a:xfrm flipV="1">
                <a:off x="1435448" y="513904"/>
                <a:ext cx="1" cy="965842"/>
              </a:xfrm>
              <a:prstGeom prst="line">
                <a:avLst/>
              </a:prstGeom>
              <a:noFill/>
              <a:ln w="50800" cap="flat">
                <a:solidFill>
                  <a:srgbClr val="0085AC"/>
                </a:solidFill>
                <a:prstDash val="solid"/>
                <a:miter lim="400000"/>
                <a:headEnd type="oval" w="med" len="med"/>
              </a:ln>
              <a:effectLst/>
            </p:spPr>
            <p:txBody>
              <a:bodyPr wrap="square" lIns="22859" tIns="22859" rIns="22859" bIns="22859" numCol="1" anchor="t">
                <a:noAutofit/>
              </a:bodyPr>
              <a:lstStyle/>
              <a:p>
                <a:endParaRPr sz="1000"/>
              </a:p>
            </p:txBody>
          </p:sp>
        </p:grpSp>
        <p:sp>
          <p:nvSpPr>
            <p:cNvPr id="101" name="Straight Connector 14">
              <a:extLst>
                <a:ext uri="{FF2B5EF4-FFF2-40B4-BE49-F238E27FC236}">
                  <a16:creationId xmlns:a16="http://schemas.microsoft.com/office/drawing/2014/main" xmlns="" id="{1474780C-9BDA-0C47-AE22-D1D162EE00B0}"/>
                </a:ext>
              </a:extLst>
            </p:cNvPr>
            <p:cNvSpPr/>
            <p:nvPr/>
          </p:nvSpPr>
          <p:spPr>
            <a:xfrm flipV="1">
              <a:off x="4344670" y="2470368"/>
              <a:ext cx="1" cy="814312"/>
            </a:xfrm>
            <a:prstGeom prst="line">
              <a:avLst/>
            </a:prstGeom>
            <a:ln w="50800">
              <a:solidFill>
                <a:srgbClr val="0085AC"/>
              </a:solidFill>
              <a:miter lim="400000"/>
              <a:headEnd type="oval"/>
            </a:ln>
          </p:spPr>
          <p:txBody>
            <a:bodyPr lIns="22859" tIns="22859" rIns="22859" bIns="22859"/>
            <a:lstStyle/>
            <a:p>
              <a:endParaRPr lang="es-ES" sz="1000" dirty="0"/>
            </a:p>
          </p:txBody>
        </p:sp>
        <p:sp>
          <p:nvSpPr>
            <p:cNvPr id="102" name="Straight Connector 14">
              <a:extLst>
                <a:ext uri="{FF2B5EF4-FFF2-40B4-BE49-F238E27FC236}">
                  <a16:creationId xmlns:a16="http://schemas.microsoft.com/office/drawing/2014/main" xmlns="" id="{47B00E87-7395-5646-9F8F-04B47783BC45}"/>
                </a:ext>
              </a:extLst>
            </p:cNvPr>
            <p:cNvSpPr/>
            <p:nvPr/>
          </p:nvSpPr>
          <p:spPr>
            <a:xfrm flipV="1">
              <a:off x="5968007" y="2470367"/>
              <a:ext cx="1" cy="814312"/>
            </a:xfrm>
            <a:prstGeom prst="line">
              <a:avLst/>
            </a:prstGeom>
            <a:ln w="50800">
              <a:solidFill>
                <a:srgbClr val="0085AC"/>
              </a:solidFill>
              <a:miter lim="400000"/>
              <a:headEnd type="oval"/>
            </a:ln>
          </p:spPr>
          <p:txBody>
            <a:bodyPr lIns="22859" tIns="22859" rIns="22859" bIns="22859"/>
            <a:lstStyle/>
            <a:p>
              <a:endParaRPr lang="es-ES" sz="1000" dirty="0"/>
            </a:p>
          </p:txBody>
        </p:sp>
        <p:sp>
          <p:nvSpPr>
            <p:cNvPr id="103" name="Straight Connector 14">
              <a:extLst>
                <a:ext uri="{FF2B5EF4-FFF2-40B4-BE49-F238E27FC236}">
                  <a16:creationId xmlns:a16="http://schemas.microsoft.com/office/drawing/2014/main" xmlns="" id="{F6211894-6FD3-DD43-A1B3-4B033D90A01E}"/>
                </a:ext>
              </a:extLst>
            </p:cNvPr>
            <p:cNvSpPr/>
            <p:nvPr/>
          </p:nvSpPr>
          <p:spPr>
            <a:xfrm flipV="1">
              <a:off x="3475364" y="2470368"/>
              <a:ext cx="1" cy="196004"/>
            </a:xfrm>
            <a:prstGeom prst="line">
              <a:avLst/>
            </a:prstGeom>
            <a:ln w="50800">
              <a:solidFill>
                <a:srgbClr val="0085AC"/>
              </a:solidFill>
              <a:miter lim="400000"/>
              <a:headEnd type="oval"/>
            </a:ln>
          </p:spPr>
          <p:txBody>
            <a:bodyPr lIns="22859" tIns="22859" rIns="22859" bIns="22859"/>
            <a:lstStyle/>
            <a:p>
              <a:endParaRPr lang="es-ES" sz="1000" dirty="0"/>
            </a:p>
          </p:txBody>
        </p:sp>
        <p:sp>
          <p:nvSpPr>
            <p:cNvPr id="104" name="Straight Connector 14">
              <a:extLst>
                <a:ext uri="{FF2B5EF4-FFF2-40B4-BE49-F238E27FC236}">
                  <a16:creationId xmlns:a16="http://schemas.microsoft.com/office/drawing/2014/main" xmlns="" id="{51A76411-4FD1-9147-AE2C-41F9EAA10F9B}"/>
                </a:ext>
              </a:extLst>
            </p:cNvPr>
            <p:cNvSpPr/>
            <p:nvPr/>
          </p:nvSpPr>
          <p:spPr>
            <a:xfrm flipV="1">
              <a:off x="5156338" y="2470368"/>
              <a:ext cx="1" cy="196004"/>
            </a:xfrm>
            <a:prstGeom prst="line">
              <a:avLst/>
            </a:prstGeom>
            <a:ln w="50800">
              <a:solidFill>
                <a:srgbClr val="0085AC"/>
              </a:solidFill>
              <a:miter lim="400000"/>
              <a:headEnd type="oval"/>
            </a:ln>
          </p:spPr>
          <p:txBody>
            <a:bodyPr lIns="22859" tIns="22859" rIns="22859" bIns="22859"/>
            <a:lstStyle/>
            <a:p>
              <a:endParaRPr lang="es-ES" sz="1000" dirty="0"/>
            </a:p>
          </p:txBody>
        </p:sp>
        <p:sp>
          <p:nvSpPr>
            <p:cNvPr id="105" name="Straight Connector 14">
              <a:extLst>
                <a:ext uri="{FF2B5EF4-FFF2-40B4-BE49-F238E27FC236}">
                  <a16:creationId xmlns:a16="http://schemas.microsoft.com/office/drawing/2014/main" xmlns="" id="{5CA78F7F-D307-4B45-8978-031CD983D27A}"/>
                </a:ext>
              </a:extLst>
            </p:cNvPr>
            <p:cNvSpPr/>
            <p:nvPr/>
          </p:nvSpPr>
          <p:spPr>
            <a:xfrm flipV="1">
              <a:off x="6768436" y="2470368"/>
              <a:ext cx="1" cy="196004"/>
            </a:xfrm>
            <a:prstGeom prst="line">
              <a:avLst/>
            </a:prstGeom>
            <a:ln w="50800">
              <a:solidFill>
                <a:srgbClr val="0085AC"/>
              </a:solidFill>
              <a:miter lim="400000"/>
              <a:headEnd type="oval"/>
            </a:ln>
          </p:spPr>
          <p:txBody>
            <a:bodyPr lIns="22859" tIns="22859" rIns="22859" bIns="22859"/>
            <a:lstStyle/>
            <a:p>
              <a:endParaRPr lang="es-ES" sz="1000" dirty="0"/>
            </a:p>
          </p:txBody>
        </p:sp>
        <p:sp>
          <p:nvSpPr>
            <p:cNvPr id="113" name="Rectangle 78">
              <a:extLst>
                <a:ext uri="{FF2B5EF4-FFF2-40B4-BE49-F238E27FC236}">
                  <a16:creationId xmlns:a16="http://schemas.microsoft.com/office/drawing/2014/main" xmlns="" id="{0D88204B-08B1-584C-A549-B315C0EB789D}"/>
                </a:ext>
              </a:extLst>
            </p:cNvPr>
            <p:cNvSpPr txBox="1"/>
            <p:nvPr/>
          </p:nvSpPr>
          <p:spPr>
            <a:xfrm>
              <a:off x="6546633" y="2057659"/>
              <a:ext cx="443607" cy="17527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2859" tIns="22859" rIns="22859" bIns="22859">
              <a:spAutoFit/>
            </a:bodyPr>
            <a:lstStyle>
              <a:lvl1pPr algn="ctr">
                <a:defRPr sz="1600">
                  <a:solidFill>
                    <a:srgbClr val="08090A"/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rPr lang="es-MX" sz="900" dirty="0" smtClean="0"/>
                <a:t>Generación de </a:t>
              </a:r>
              <a:r>
                <a:rPr lang="es-MX" sz="900" dirty="0" err="1" smtClean="0"/>
                <a:t>insights</a:t>
              </a:r>
              <a:endParaRPr sz="900" dirty="0"/>
            </a:p>
          </p:txBody>
        </p:sp>
        <p:sp>
          <p:nvSpPr>
            <p:cNvPr id="115" name="Implementación inicial del modelo de gobierno.…">
              <a:extLst>
                <a:ext uri="{FF2B5EF4-FFF2-40B4-BE49-F238E27FC236}">
                  <a16:creationId xmlns:a16="http://schemas.microsoft.com/office/drawing/2014/main" xmlns="" id="{36D0D9EA-5CB2-764D-B292-FE242A51E1B6}"/>
                </a:ext>
              </a:extLst>
            </p:cNvPr>
            <p:cNvSpPr txBox="1"/>
            <p:nvPr/>
          </p:nvSpPr>
          <p:spPr>
            <a:xfrm>
              <a:off x="2698700" y="2933880"/>
              <a:ext cx="1526098" cy="2156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/>
            <a:p>
              <a:pPr marL="142875" indent="-142875" defTabSz="412750">
                <a:spcBef>
                  <a:spcPts val="300"/>
                </a:spcBef>
                <a:buSzPct val="100000"/>
                <a:buFont typeface="Lato Regular"/>
                <a:buChar char="•"/>
                <a:defRPr sz="1800" spc="-63">
                  <a:solidFill>
                    <a:srgbClr val="08090A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es-ES" sz="1000" dirty="0" smtClean="0"/>
                <a:t>Entendimiento del contexto</a:t>
              </a:r>
            </a:p>
            <a:p>
              <a:pPr marL="142875" indent="-142875" defTabSz="412750">
                <a:spcBef>
                  <a:spcPts val="300"/>
                </a:spcBef>
                <a:buSzPct val="100000"/>
                <a:buFont typeface="Lato Regular"/>
                <a:buChar char="•"/>
                <a:defRPr sz="1800" spc="-63">
                  <a:solidFill>
                    <a:srgbClr val="08090A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es-ES" sz="1000" dirty="0" smtClean="0"/>
                <a:t>Revisión del estado del arte</a:t>
              </a:r>
            </a:p>
          </p:txBody>
        </p:sp>
        <p:sp>
          <p:nvSpPr>
            <p:cNvPr id="116" name="Implementación inicial del modelo de gobierno.…">
              <a:extLst>
                <a:ext uri="{FF2B5EF4-FFF2-40B4-BE49-F238E27FC236}">
                  <a16:creationId xmlns:a16="http://schemas.microsoft.com/office/drawing/2014/main" xmlns="" id="{239DD7F5-E23D-4C4B-A766-0FFD284B3527}"/>
                </a:ext>
              </a:extLst>
            </p:cNvPr>
            <p:cNvSpPr txBox="1"/>
            <p:nvPr/>
          </p:nvSpPr>
          <p:spPr>
            <a:xfrm>
              <a:off x="3769983" y="3465950"/>
              <a:ext cx="1776719" cy="3199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 anchor="ctr">
              <a:spAutoFit/>
            </a:bodyPr>
            <a:lstStyle/>
            <a:p>
              <a:pPr marL="142875" indent="-142875" defTabSz="412750">
                <a:spcBef>
                  <a:spcPts val="300"/>
                </a:spcBef>
                <a:buSzPct val="100000"/>
                <a:buFont typeface="Lato Regular"/>
                <a:buChar char="•"/>
                <a:defRPr sz="1800" spc="-63">
                  <a:solidFill>
                    <a:srgbClr val="08090A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es-ES" sz="1000" dirty="0" smtClean="0"/>
                <a:t>Exploración técnica de datos</a:t>
              </a:r>
            </a:p>
            <a:p>
              <a:pPr marL="142875" indent="-142875" defTabSz="412750">
                <a:spcBef>
                  <a:spcPts val="300"/>
                </a:spcBef>
                <a:buSzPct val="100000"/>
                <a:buFont typeface="Lato Regular"/>
                <a:buChar char="•"/>
                <a:defRPr sz="1800" spc="-63">
                  <a:solidFill>
                    <a:srgbClr val="08090A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es-ES" sz="1000" dirty="0" smtClean="0"/>
                <a:t>Reglas de limpieza</a:t>
              </a:r>
            </a:p>
            <a:p>
              <a:pPr marL="142875" indent="-142875" defTabSz="412750">
                <a:spcBef>
                  <a:spcPts val="300"/>
                </a:spcBef>
                <a:buSzPct val="100000"/>
                <a:buFont typeface="Lato Regular"/>
                <a:buChar char="•"/>
                <a:defRPr sz="1800" spc="-63">
                  <a:solidFill>
                    <a:srgbClr val="08090A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es-ES" sz="1000" dirty="0" smtClean="0"/>
                <a:t>Estandarización</a:t>
              </a:r>
              <a:endParaRPr lang="es-ES" sz="1000" dirty="0"/>
            </a:p>
          </p:txBody>
        </p:sp>
        <p:sp>
          <p:nvSpPr>
            <p:cNvPr id="117" name="Implementación inicial del modelo de gobierno.…">
              <a:extLst>
                <a:ext uri="{FF2B5EF4-FFF2-40B4-BE49-F238E27FC236}">
                  <a16:creationId xmlns:a16="http://schemas.microsoft.com/office/drawing/2014/main" xmlns="" id="{03914F78-4154-1242-94A1-380D138EDA52}"/>
                </a:ext>
              </a:extLst>
            </p:cNvPr>
            <p:cNvSpPr txBox="1"/>
            <p:nvPr/>
          </p:nvSpPr>
          <p:spPr>
            <a:xfrm>
              <a:off x="4503941" y="2845664"/>
              <a:ext cx="1776720" cy="3199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 anchor="ctr">
              <a:spAutoFit/>
            </a:bodyPr>
            <a:lstStyle/>
            <a:p>
              <a:pPr marL="142875" indent="-142875" defTabSz="412750">
                <a:spcBef>
                  <a:spcPts val="300"/>
                </a:spcBef>
                <a:buSzPct val="100000"/>
                <a:buFont typeface="Lato Regular"/>
                <a:buChar char="•"/>
                <a:defRPr sz="1800" spc="-63">
                  <a:solidFill>
                    <a:srgbClr val="08090A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es-ES" sz="1000" dirty="0" smtClean="0"/>
                <a:t>Análisis gráfico</a:t>
              </a:r>
            </a:p>
            <a:p>
              <a:pPr marL="142875" indent="-142875" defTabSz="412750">
                <a:spcBef>
                  <a:spcPts val="300"/>
                </a:spcBef>
                <a:buSzPct val="100000"/>
                <a:buFont typeface="Lato Regular"/>
                <a:buChar char="•"/>
                <a:defRPr sz="1800" spc="-63">
                  <a:solidFill>
                    <a:srgbClr val="08090A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es-ES" sz="1000" dirty="0" smtClean="0"/>
                <a:t>Análisis de viabilidad</a:t>
              </a:r>
            </a:p>
            <a:p>
              <a:pPr marL="142875" indent="-142875" defTabSz="412750">
                <a:spcBef>
                  <a:spcPts val="300"/>
                </a:spcBef>
                <a:buSzPct val="100000"/>
                <a:buFont typeface="Lato Regular"/>
                <a:buChar char="•"/>
                <a:defRPr sz="1800" spc="-63">
                  <a:solidFill>
                    <a:srgbClr val="08090A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es-ES" sz="1000" dirty="0"/>
                <a:t>Transformación de </a:t>
              </a:r>
              <a:r>
                <a:rPr lang="es-ES" sz="1000" dirty="0" smtClean="0"/>
                <a:t>datos</a:t>
              </a:r>
              <a:endParaRPr lang="es-ES" sz="1000" dirty="0"/>
            </a:p>
          </p:txBody>
        </p:sp>
        <p:sp>
          <p:nvSpPr>
            <p:cNvPr id="118" name="Implementación inicial del modelo de gobierno.…">
              <a:extLst>
                <a:ext uri="{FF2B5EF4-FFF2-40B4-BE49-F238E27FC236}">
                  <a16:creationId xmlns:a16="http://schemas.microsoft.com/office/drawing/2014/main" xmlns="" id="{3170BE60-6C29-F34C-908C-3B29573BA2AD}"/>
                </a:ext>
              </a:extLst>
            </p:cNvPr>
            <p:cNvSpPr txBox="1"/>
            <p:nvPr/>
          </p:nvSpPr>
          <p:spPr>
            <a:xfrm>
              <a:off x="5440237" y="3305980"/>
              <a:ext cx="1776719" cy="42427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 anchor="ctr">
              <a:spAutoFit/>
            </a:bodyPr>
            <a:lstStyle/>
            <a:p>
              <a:pPr marL="142875" indent="-142875" defTabSz="412750">
                <a:spcBef>
                  <a:spcPts val="300"/>
                </a:spcBef>
                <a:buSzPct val="100000"/>
                <a:buFont typeface="Lato Regular"/>
                <a:buChar char="•"/>
                <a:defRPr sz="1800" spc="-63">
                  <a:solidFill>
                    <a:srgbClr val="08090A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es-ES" sz="1000" dirty="0" smtClean="0"/>
                <a:t>Selección </a:t>
              </a:r>
              <a:r>
                <a:rPr lang="es-ES" sz="1000" dirty="0"/>
                <a:t>de </a:t>
              </a:r>
              <a:r>
                <a:rPr lang="es-ES" sz="1000" dirty="0" smtClean="0"/>
                <a:t>métricas</a:t>
              </a:r>
            </a:p>
            <a:p>
              <a:pPr marL="142875" indent="-142875" defTabSz="412750">
                <a:spcBef>
                  <a:spcPts val="300"/>
                </a:spcBef>
                <a:buSzPct val="100000"/>
                <a:buFont typeface="Lato Regular"/>
                <a:buChar char="•"/>
                <a:defRPr sz="1800" spc="-63">
                  <a:solidFill>
                    <a:srgbClr val="08090A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es-ES" sz="1000" dirty="0"/>
                <a:t>Aplicar algoritmos</a:t>
              </a:r>
            </a:p>
            <a:p>
              <a:pPr marL="142875" indent="-142875" defTabSz="412750">
                <a:spcBef>
                  <a:spcPts val="300"/>
                </a:spcBef>
                <a:buSzPct val="100000"/>
                <a:buFont typeface="Lato Regular"/>
                <a:buChar char="•"/>
                <a:defRPr sz="1800" spc="-63">
                  <a:solidFill>
                    <a:srgbClr val="08090A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lang="es-ES" sz="1000" dirty="0"/>
            </a:p>
            <a:p>
              <a:pPr marL="142875" indent="-142875" defTabSz="412750">
                <a:spcBef>
                  <a:spcPts val="300"/>
                </a:spcBef>
                <a:buSzPct val="100000"/>
                <a:buFont typeface="Lato Regular"/>
                <a:buChar char="•"/>
                <a:defRPr sz="1800" spc="-63">
                  <a:solidFill>
                    <a:srgbClr val="08090A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lang="es-ES" sz="1000" dirty="0"/>
            </a:p>
          </p:txBody>
        </p:sp>
        <p:sp>
          <p:nvSpPr>
            <p:cNvPr id="119" name="Implementación inicial del modelo de gobierno.…">
              <a:extLst>
                <a:ext uri="{FF2B5EF4-FFF2-40B4-BE49-F238E27FC236}">
                  <a16:creationId xmlns:a16="http://schemas.microsoft.com/office/drawing/2014/main" xmlns="" id="{0FA88DDC-F344-8D49-81E1-5AC2BA3385AE}"/>
                </a:ext>
              </a:extLst>
            </p:cNvPr>
            <p:cNvSpPr txBox="1"/>
            <p:nvPr/>
          </p:nvSpPr>
          <p:spPr>
            <a:xfrm>
              <a:off x="6240539" y="2894395"/>
              <a:ext cx="939115" cy="19474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/>
            <a:p>
              <a:pPr marL="142875" indent="-142875" defTabSz="412750">
                <a:spcBef>
                  <a:spcPts val="300"/>
                </a:spcBef>
                <a:buSzPct val="100000"/>
                <a:buFont typeface="Lato Regular"/>
                <a:buChar char="•"/>
                <a:defRPr sz="1800" spc="-63">
                  <a:solidFill>
                    <a:srgbClr val="08090A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es-ES" sz="1000" dirty="0" smtClean="0"/>
                <a:t>Responder preguntas de negocio</a:t>
              </a:r>
              <a:endParaRPr lang="es-ES" sz="1000" dirty="0"/>
            </a:p>
          </p:txBody>
        </p:sp>
        <p:sp>
          <p:nvSpPr>
            <p:cNvPr id="120" name="Implementación inicial del modelo de gobierno.…">
              <a:extLst>
                <a:ext uri="{FF2B5EF4-FFF2-40B4-BE49-F238E27FC236}">
                  <a16:creationId xmlns:a16="http://schemas.microsoft.com/office/drawing/2014/main" xmlns="" id="{BC30F0FA-2967-5840-8947-2B75B19BB419}"/>
                </a:ext>
              </a:extLst>
            </p:cNvPr>
            <p:cNvSpPr txBox="1"/>
            <p:nvPr/>
          </p:nvSpPr>
          <p:spPr>
            <a:xfrm>
              <a:off x="6959289" y="3305997"/>
              <a:ext cx="1080056" cy="11128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/>
            <a:p>
              <a:pPr marL="142875" indent="-142875" defTabSz="412750">
                <a:spcBef>
                  <a:spcPts val="300"/>
                </a:spcBef>
                <a:buSzPct val="100000"/>
                <a:buFont typeface="Lato Regular"/>
                <a:buChar char="•"/>
                <a:defRPr sz="1800" spc="-63">
                  <a:solidFill>
                    <a:srgbClr val="08090A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es-ES" sz="1000" dirty="0" smtClean="0"/>
                <a:t>Creación de presentación</a:t>
              </a:r>
              <a:endParaRPr lang="es-ES" sz="1000" dirty="0"/>
            </a:p>
          </p:txBody>
        </p:sp>
        <p:grpSp>
          <p:nvGrpSpPr>
            <p:cNvPr id="133" name="Grupo 132">
              <a:extLst>
                <a:ext uri="{FF2B5EF4-FFF2-40B4-BE49-F238E27FC236}">
                  <a16:creationId xmlns:a16="http://schemas.microsoft.com/office/drawing/2014/main" xmlns="" id="{A365EFF6-475D-8340-8621-0283AF7D1FC5}"/>
                </a:ext>
              </a:extLst>
            </p:cNvPr>
            <p:cNvGrpSpPr/>
            <p:nvPr/>
          </p:nvGrpSpPr>
          <p:grpSpPr>
            <a:xfrm>
              <a:off x="2746269" y="1085140"/>
              <a:ext cx="5301015" cy="2970218"/>
              <a:chOff x="967663" y="2097294"/>
              <a:chExt cx="7561160" cy="4236610"/>
            </a:xfrm>
          </p:grpSpPr>
          <p:sp>
            <p:nvSpPr>
              <p:cNvPr id="134" name="Straight Connector 66">
                <a:extLst>
                  <a:ext uri="{FF2B5EF4-FFF2-40B4-BE49-F238E27FC236}">
                    <a16:creationId xmlns:a16="http://schemas.microsoft.com/office/drawing/2014/main" xmlns="" id="{B4567451-1563-0C47-9CFE-0ED3973BDF04}"/>
                  </a:ext>
                </a:extLst>
              </p:cNvPr>
              <p:cNvSpPr/>
              <p:nvPr/>
            </p:nvSpPr>
            <p:spPr>
              <a:xfrm>
                <a:off x="1066748" y="6217633"/>
                <a:ext cx="7396185" cy="0"/>
              </a:xfrm>
              <a:prstGeom prst="line">
                <a:avLst/>
              </a:prstGeom>
              <a:ln w="25400">
                <a:solidFill>
                  <a:srgbClr val="0085AC"/>
                </a:solidFill>
                <a:miter lim="400000"/>
              </a:ln>
            </p:spPr>
            <p:txBody>
              <a:bodyPr lIns="22859" tIns="22859" rIns="22859" bIns="22859"/>
              <a:lstStyle/>
              <a:p>
                <a:endParaRPr lang="es-ES" sz="1000" b="1" dirty="0"/>
              </a:p>
            </p:txBody>
          </p:sp>
          <p:sp>
            <p:nvSpPr>
              <p:cNvPr id="135" name="Straight Connector 67">
                <a:extLst>
                  <a:ext uri="{FF2B5EF4-FFF2-40B4-BE49-F238E27FC236}">
                    <a16:creationId xmlns:a16="http://schemas.microsoft.com/office/drawing/2014/main" xmlns="" id="{6CE44BC3-3F70-F448-AF70-9EB5CC08175E}"/>
                  </a:ext>
                </a:extLst>
              </p:cNvPr>
              <p:cNvSpPr/>
              <p:nvPr/>
            </p:nvSpPr>
            <p:spPr>
              <a:xfrm flipV="1">
                <a:off x="967663" y="6114454"/>
                <a:ext cx="198173" cy="152401"/>
              </a:xfrm>
              <a:prstGeom prst="line">
                <a:avLst/>
              </a:prstGeom>
              <a:ln w="25400">
                <a:solidFill>
                  <a:srgbClr val="0085AC"/>
                </a:solidFill>
                <a:miter lim="400000"/>
              </a:ln>
            </p:spPr>
            <p:txBody>
              <a:bodyPr lIns="22859" tIns="22859" rIns="22859" bIns="22859"/>
              <a:lstStyle/>
              <a:p>
                <a:endParaRPr lang="es-ES" sz="1000" dirty="0"/>
              </a:p>
            </p:txBody>
          </p:sp>
          <p:sp>
            <p:nvSpPr>
              <p:cNvPr id="136" name="Straight Connector 68">
                <a:extLst>
                  <a:ext uri="{FF2B5EF4-FFF2-40B4-BE49-F238E27FC236}">
                    <a16:creationId xmlns:a16="http://schemas.microsoft.com/office/drawing/2014/main" xmlns="" id="{AAAF5946-AEB2-7C45-8AF7-2E127FED92C0}"/>
                  </a:ext>
                </a:extLst>
              </p:cNvPr>
              <p:cNvSpPr/>
              <p:nvPr/>
            </p:nvSpPr>
            <p:spPr>
              <a:xfrm flipV="1">
                <a:off x="8397042" y="6161261"/>
                <a:ext cx="131781" cy="101344"/>
              </a:xfrm>
              <a:prstGeom prst="line">
                <a:avLst/>
              </a:prstGeom>
              <a:ln w="25400">
                <a:solidFill>
                  <a:srgbClr val="0085AC"/>
                </a:solidFill>
                <a:miter lim="400000"/>
              </a:ln>
            </p:spPr>
            <p:txBody>
              <a:bodyPr lIns="22859" tIns="22859" rIns="22859" bIns="22859"/>
              <a:lstStyle/>
              <a:p>
                <a:endParaRPr lang="es-ES" sz="1000" dirty="0"/>
              </a:p>
            </p:txBody>
          </p:sp>
          <p:sp>
            <p:nvSpPr>
              <p:cNvPr id="137" name="TextBox 65">
                <a:extLst>
                  <a:ext uri="{FF2B5EF4-FFF2-40B4-BE49-F238E27FC236}">
                    <a16:creationId xmlns:a16="http://schemas.microsoft.com/office/drawing/2014/main" xmlns="" id="{F09BB2AB-0649-B74F-A824-52A39D6973EA}"/>
                  </a:ext>
                </a:extLst>
              </p:cNvPr>
              <p:cNvSpPr txBox="1"/>
              <p:nvPr/>
            </p:nvSpPr>
            <p:spPr>
              <a:xfrm>
                <a:off x="4547672" y="6101363"/>
                <a:ext cx="1349636" cy="232541"/>
              </a:xfrm>
              <a:prstGeom prst="rect">
                <a:avLst/>
              </a:prstGeom>
              <a:solidFill>
                <a:srgbClr val="FFFFFF"/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25400" tIns="25400" rIns="25400" bIns="25400" anchor="ctr">
                <a:spAutoFit/>
              </a:bodyPr>
              <a:lstStyle>
                <a:lvl1pPr algn="ctr" defTabSz="821530">
                  <a:lnSpc>
                    <a:spcPct val="90000"/>
                  </a:lnSpc>
                  <a:defRPr sz="3200">
                    <a:solidFill>
                      <a:srgbClr val="0085AC"/>
                    </a:solidFill>
                    <a:latin typeface="Lato Black"/>
                    <a:ea typeface="Lato Black"/>
                    <a:cs typeface="Lato Black"/>
                    <a:sym typeface="Lato Black"/>
                  </a:defRPr>
                </a:lvl1pPr>
              </a:lstStyle>
              <a:p>
                <a:r>
                  <a:rPr lang="es-ES" sz="1800" b="1" dirty="0" smtClean="0"/>
                  <a:t>12 horas</a:t>
                </a:r>
                <a:endParaRPr lang="es-ES" sz="1800" b="1" dirty="0"/>
              </a:p>
            </p:txBody>
          </p:sp>
          <p:sp>
            <p:nvSpPr>
              <p:cNvPr id="138" name="TextBox 59">
                <a:extLst>
                  <a:ext uri="{FF2B5EF4-FFF2-40B4-BE49-F238E27FC236}">
                    <a16:creationId xmlns:a16="http://schemas.microsoft.com/office/drawing/2014/main" xmlns="" id="{8C6F0240-DBBE-1E45-820C-12FE5ADE551F}"/>
                  </a:ext>
                </a:extLst>
              </p:cNvPr>
              <p:cNvSpPr txBox="1"/>
              <p:nvPr/>
            </p:nvSpPr>
            <p:spPr>
              <a:xfrm>
                <a:off x="6660791" y="2286133"/>
                <a:ext cx="1217287" cy="4254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25400" tIns="25400" rIns="25400" bIns="25400" anchor="ctr">
                <a:spAutoFit/>
              </a:bodyPr>
              <a:lstStyle>
                <a:lvl1pPr algn="ctr" defTabSz="821530">
                  <a:lnSpc>
                    <a:spcPct val="90000"/>
                  </a:lnSpc>
                  <a:defRPr sz="3200">
                    <a:solidFill>
                      <a:srgbClr val="0085AC"/>
                    </a:solidFill>
                    <a:latin typeface="Lato Black"/>
                    <a:ea typeface="Lato Black"/>
                    <a:cs typeface="Lato Black"/>
                    <a:sym typeface="Lato Black"/>
                  </a:defRPr>
                </a:lvl1pPr>
              </a:lstStyle>
              <a:p>
                <a:r>
                  <a:rPr lang="es-ES" sz="1800" dirty="0"/>
                  <a:t>1 Sprint </a:t>
                </a:r>
                <a:r>
                  <a:rPr lang="es-ES" sz="1800" dirty="0" smtClean="0"/>
                  <a:t>12 Horas</a:t>
                </a:r>
                <a:endParaRPr lang="es-ES" sz="1800" dirty="0"/>
              </a:p>
            </p:txBody>
          </p:sp>
          <p:sp>
            <p:nvSpPr>
              <p:cNvPr id="139" name="Straight Connector 60">
                <a:extLst>
                  <a:ext uri="{FF2B5EF4-FFF2-40B4-BE49-F238E27FC236}">
                    <a16:creationId xmlns:a16="http://schemas.microsoft.com/office/drawing/2014/main" xmlns="" id="{8E92FC3C-A762-144F-B915-2FB34DB27CC1}"/>
                  </a:ext>
                </a:extLst>
              </p:cNvPr>
              <p:cNvSpPr/>
              <p:nvPr/>
            </p:nvSpPr>
            <p:spPr>
              <a:xfrm>
                <a:off x="6616765" y="2173493"/>
                <a:ext cx="1261313" cy="0"/>
              </a:xfrm>
              <a:prstGeom prst="line">
                <a:avLst/>
              </a:prstGeom>
              <a:ln w="25400">
                <a:solidFill>
                  <a:srgbClr val="0085AC"/>
                </a:solidFill>
                <a:miter lim="400000"/>
              </a:ln>
            </p:spPr>
            <p:txBody>
              <a:bodyPr lIns="22859" tIns="22859" rIns="22859" bIns="22859"/>
              <a:lstStyle/>
              <a:p>
                <a:endParaRPr sz="1000"/>
              </a:p>
            </p:txBody>
          </p:sp>
          <p:sp>
            <p:nvSpPr>
              <p:cNvPr id="140" name="Straight Connector 61">
                <a:extLst>
                  <a:ext uri="{FF2B5EF4-FFF2-40B4-BE49-F238E27FC236}">
                    <a16:creationId xmlns:a16="http://schemas.microsoft.com/office/drawing/2014/main" xmlns="" id="{E4E3C991-A38E-E447-81E5-27A3949055D6}"/>
                  </a:ext>
                </a:extLst>
              </p:cNvPr>
              <p:cNvSpPr/>
              <p:nvPr/>
            </p:nvSpPr>
            <p:spPr>
              <a:xfrm flipV="1">
                <a:off x="6517678" y="2097294"/>
                <a:ext cx="198173" cy="152401"/>
              </a:xfrm>
              <a:prstGeom prst="line">
                <a:avLst/>
              </a:prstGeom>
              <a:ln w="25400">
                <a:solidFill>
                  <a:srgbClr val="0085AC"/>
                </a:solidFill>
                <a:miter lim="400000"/>
              </a:ln>
            </p:spPr>
            <p:txBody>
              <a:bodyPr lIns="22859" tIns="22859" rIns="22859" bIns="22859"/>
              <a:lstStyle/>
              <a:p>
                <a:endParaRPr sz="1000"/>
              </a:p>
            </p:txBody>
          </p:sp>
          <p:sp>
            <p:nvSpPr>
              <p:cNvPr id="141" name="Straight Connector 62">
                <a:extLst>
                  <a:ext uri="{FF2B5EF4-FFF2-40B4-BE49-F238E27FC236}">
                    <a16:creationId xmlns:a16="http://schemas.microsoft.com/office/drawing/2014/main" xmlns="" id="{8DF9B9B0-F6A1-5045-9E79-52427F09B3A5}"/>
                  </a:ext>
                </a:extLst>
              </p:cNvPr>
              <p:cNvSpPr/>
              <p:nvPr/>
            </p:nvSpPr>
            <p:spPr>
              <a:xfrm flipV="1">
                <a:off x="7769647" y="2099128"/>
                <a:ext cx="198173" cy="152401"/>
              </a:xfrm>
              <a:prstGeom prst="line">
                <a:avLst/>
              </a:prstGeom>
              <a:ln w="25400">
                <a:solidFill>
                  <a:srgbClr val="0085AC"/>
                </a:solidFill>
                <a:miter lim="400000"/>
              </a:ln>
            </p:spPr>
            <p:txBody>
              <a:bodyPr lIns="22859" tIns="22859" rIns="22859" bIns="22859"/>
              <a:lstStyle/>
              <a:p>
                <a:endParaRPr sz="10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94472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8"/>
          <p:cNvSpPr/>
          <p:nvPr/>
        </p:nvSpPr>
        <p:spPr>
          <a:xfrm>
            <a:off x="11734935" y="6405451"/>
            <a:ext cx="452800" cy="452400"/>
          </a:xfrm>
          <a:prstGeom prst="rect">
            <a:avLst/>
          </a:prstGeom>
          <a:solidFill>
            <a:srgbClr val="FF6700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000"/>
            </a:pPr>
            <a:endParaRPr sz="133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3" name="Google Shape;763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22123" y="6482751"/>
            <a:ext cx="278264" cy="2977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5" name="Google Shape;765;p48"/>
          <p:cNvCxnSpPr/>
          <p:nvPr/>
        </p:nvCxnSpPr>
        <p:spPr>
          <a:xfrm>
            <a:off x="1733344" y="2852963"/>
            <a:ext cx="958000" cy="989200"/>
          </a:xfrm>
          <a:prstGeom prst="straightConnector1">
            <a:avLst/>
          </a:prstGeom>
          <a:noFill/>
          <a:ln w="9525" cap="flat" cmpd="sng">
            <a:solidFill>
              <a:srgbClr val="1264C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6" name="Google Shape;766;p48"/>
          <p:cNvSpPr/>
          <p:nvPr/>
        </p:nvSpPr>
        <p:spPr>
          <a:xfrm flipH="1">
            <a:off x="825945" y="3667880"/>
            <a:ext cx="1890800" cy="191200"/>
          </a:xfrm>
          <a:prstGeom prst="parallelogram">
            <a:avLst>
              <a:gd name="adj" fmla="val 96952"/>
            </a:avLst>
          </a:prstGeom>
          <a:solidFill>
            <a:srgbClr val="1264C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s" sz="1867">
                <a:solidFill>
                  <a:srgbClr val="000000"/>
                </a:solidFill>
                <a:latin typeface="Lato" panose="020F0502020204030203" pitchFamily="34" charset="77"/>
                <a:ea typeface="Arial"/>
                <a:cs typeface="Arial"/>
                <a:sym typeface="Arial"/>
              </a:rPr>
              <a:t>  </a:t>
            </a:r>
            <a:endParaRPr sz="1867">
              <a:solidFill>
                <a:srgbClr val="000000"/>
              </a:solidFill>
              <a:latin typeface="Lato" panose="020F0502020204030203" pitchFamily="34" charset="77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48"/>
          <p:cNvSpPr/>
          <p:nvPr/>
        </p:nvSpPr>
        <p:spPr>
          <a:xfrm>
            <a:off x="826492" y="3872973"/>
            <a:ext cx="1890800" cy="191200"/>
          </a:xfrm>
          <a:prstGeom prst="parallelogram">
            <a:avLst>
              <a:gd name="adj" fmla="val 96952"/>
            </a:avLst>
          </a:prstGeom>
          <a:solidFill>
            <a:srgbClr val="1F4E7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000"/>
            </a:pPr>
            <a:endParaRPr sz="1333">
              <a:solidFill>
                <a:srgbClr val="000000"/>
              </a:solidFill>
              <a:latin typeface="Lato" panose="020F0502020204030203" pitchFamily="34" charset="77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48"/>
          <p:cNvSpPr txBox="1"/>
          <p:nvPr/>
        </p:nvSpPr>
        <p:spPr>
          <a:xfrm>
            <a:off x="867592" y="4582449"/>
            <a:ext cx="1556400" cy="12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900"/>
            </a:pPr>
            <a:r>
              <a:rPr lang="es-MX" sz="1100" b="1" dirty="0" err="1">
                <a:solidFill>
                  <a:srgbClr val="1264C3"/>
                </a:solidFill>
                <a:latin typeface="Lato" panose="020F0502020204030203" pitchFamily="34" charset="77"/>
                <a:ea typeface="Calibri"/>
                <a:cs typeface="Calibri"/>
                <a:sym typeface="Calibri"/>
              </a:rPr>
              <a:t>Understand</a:t>
            </a:r>
            <a:r>
              <a:rPr lang="es-MX" sz="1100" b="1" dirty="0">
                <a:solidFill>
                  <a:srgbClr val="1264C3"/>
                </a:solidFill>
                <a:latin typeface="Lato" panose="020F0502020204030203" pitchFamily="34" charset="77"/>
                <a:ea typeface="Calibri"/>
                <a:cs typeface="Calibri"/>
                <a:sym typeface="Calibri"/>
              </a:rPr>
              <a:t> </a:t>
            </a:r>
            <a:r>
              <a:rPr lang="es-MX" sz="1100" b="1" dirty="0" err="1">
                <a:solidFill>
                  <a:srgbClr val="1264C3"/>
                </a:solidFill>
                <a:latin typeface="Lato" panose="020F0502020204030203" pitchFamily="34" charset="77"/>
                <a:ea typeface="Calibri"/>
                <a:cs typeface="Calibri"/>
                <a:sym typeface="Calibri"/>
              </a:rPr>
              <a:t>Requirements</a:t>
            </a:r>
            <a:endParaRPr sz="1100" b="1" dirty="0">
              <a:solidFill>
                <a:srgbClr val="1264C3"/>
              </a:solidFill>
              <a:latin typeface="Lato" panose="020F05020202040302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48"/>
          <p:cNvSpPr txBox="1"/>
          <p:nvPr/>
        </p:nvSpPr>
        <p:spPr>
          <a:xfrm>
            <a:off x="903731" y="2691100"/>
            <a:ext cx="9580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>
              <a:lnSpc>
                <a:spcPct val="115000"/>
              </a:lnSpc>
              <a:spcAft>
                <a:spcPts val="2133"/>
              </a:spcAft>
              <a:buClr>
                <a:srgbClr val="000000"/>
              </a:buClr>
              <a:buSzPts val="1000"/>
            </a:pPr>
            <a:r>
              <a:rPr lang="es" sz="1200" dirty="0">
                <a:solidFill>
                  <a:srgbClr val="1264C3"/>
                </a:solidFill>
                <a:latin typeface="Lato" panose="020F0502020204030203" pitchFamily="34" charset="77"/>
                <a:ea typeface="Calibri"/>
                <a:cs typeface="Calibri"/>
                <a:sym typeface="Calibri"/>
              </a:rPr>
              <a:t>1</a:t>
            </a:r>
            <a:r>
              <a:rPr lang="es" sz="1200" dirty="0" smtClean="0">
                <a:solidFill>
                  <a:srgbClr val="1264C3"/>
                </a:solidFill>
                <a:latin typeface="Lato" panose="020F0502020204030203" pitchFamily="34" charset="77"/>
                <a:ea typeface="Calibri"/>
                <a:cs typeface="Calibri"/>
                <a:sym typeface="Calibri"/>
              </a:rPr>
              <a:t> </a:t>
            </a:r>
            <a:r>
              <a:rPr lang="es" sz="1200" dirty="0" smtClean="0">
                <a:solidFill>
                  <a:srgbClr val="1264C3"/>
                </a:solidFill>
                <a:latin typeface="Lato" panose="020F0502020204030203" pitchFamily="34" charset="77"/>
                <a:ea typeface="Calibri"/>
                <a:cs typeface="Calibri"/>
                <a:sym typeface="Calibri"/>
              </a:rPr>
              <a:t>Hour</a:t>
            </a:r>
            <a:endParaRPr sz="1200" dirty="0">
              <a:solidFill>
                <a:srgbClr val="1264C3"/>
              </a:solidFill>
              <a:latin typeface="Lato" panose="020F0502020204030203" pitchFamily="34" charset="77"/>
              <a:ea typeface="Calibri"/>
              <a:cs typeface="Calibri"/>
              <a:sym typeface="Calibri"/>
            </a:endParaRPr>
          </a:p>
        </p:txBody>
      </p:sp>
      <p:cxnSp>
        <p:nvCxnSpPr>
          <p:cNvPr id="770" name="Google Shape;770;p48"/>
          <p:cNvCxnSpPr/>
          <p:nvPr/>
        </p:nvCxnSpPr>
        <p:spPr>
          <a:xfrm>
            <a:off x="6923001" y="2850555"/>
            <a:ext cx="958000" cy="989200"/>
          </a:xfrm>
          <a:prstGeom prst="straightConnector1">
            <a:avLst/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1" name="Google Shape;771;p48"/>
          <p:cNvSpPr/>
          <p:nvPr/>
        </p:nvSpPr>
        <p:spPr>
          <a:xfrm flipH="1">
            <a:off x="6015604" y="3665473"/>
            <a:ext cx="1890800" cy="191200"/>
          </a:xfrm>
          <a:prstGeom prst="parallelogram">
            <a:avLst>
              <a:gd name="adj" fmla="val 96952"/>
            </a:avLst>
          </a:prstGeom>
          <a:solidFill>
            <a:srgbClr val="C2C2C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s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48"/>
          <p:cNvSpPr/>
          <p:nvPr/>
        </p:nvSpPr>
        <p:spPr>
          <a:xfrm>
            <a:off x="6016151" y="3870567"/>
            <a:ext cx="1890800" cy="191200"/>
          </a:xfrm>
          <a:prstGeom prst="parallelogram">
            <a:avLst>
              <a:gd name="adj" fmla="val 96952"/>
            </a:avLst>
          </a:prstGeom>
          <a:solidFill>
            <a:srgbClr val="85858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000"/>
            </a:pPr>
            <a:endParaRPr sz="1333">
              <a:solidFill>
                <a:srgbClr val="000000"/>
              </a:solidFill>
              <a:latin typeface="Lato" panose="020F0502020204030203" pitchFamily="34" charset="77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48"/>
          <p:cNvSpPr txBox="1"/>
          <p:nvPr/>
        </p:nvSpPr>
        <p:spPr>
          <a:xfrm>
            <a:off x="6160657" y="4434084"/>
            <a:ext cx="1642800" cy="12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900"/>
            </a:pPr>
            <a:r>
              <a:rPr lang="es" sz="1100" b="1" dirty="0" smtClean="0">
                <a:solidFill>
                  <a:srgbClr val="858585"/>
                </a:solidFill>
                <a:latin typeface="Lato" panose="020F0502020204030203" pitchFamily="34" charset="77"/>
                <a:ea typeface="Calibri"/>
                <a:cs typeface="Calibri"/>
                <a:sym typeface="Calibri"/>
              </a:rPr>
              <a:t>Selección de algoritmos y métricas</a:t>
            </a:r>
            <a:endParaRPr sz="1100" b="1" dirty="0">
              <a:solidFill>
                <a:srgbClr val="858585"/>
              </a:solidFill>
              <a:latin typeface="Lato" panose="020F05020202040302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48"/>
          <p:cNvSpPr txBox="1"/>
          <p:nvPr/>
        </p:nvSpPr>
        <p:spPr>
          <a:xfrm>
            <a:off x="6024057" y="2691100"/>
            <a:ext cx="9580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>
              <a:lnSpc>
                <a:spcPct val="115000"/>
              </a:lnSpc>
              <a:spcAft>
                <a:spcPts val="2133"/>
              </a:spcAft>
              <a:buClr>
                <a:srgbClr val="000000"/>
              </a:buClr>
              <a:buSzPts val="1000"/>
            </a:pPr>
            <a:r>
              <a:rPr lang="es" sz="1200" dirty="0">
                <a:solidFill>
                  <a:srgbClr val="858585"/>
                </a:solidFill>
                <a:latin typeface="Lato" panose="020F0502020204030203" pitchFamily="34" charset="77"/>
                <a:ea typeface="Calibri"/>
                <a:cs typeface="Calibri"/>
                <a:sym typeface="Calibri"/>
              </a:rPr>
              <a:t>1</a:t>
            </a:r>
            <a:r>
              <a:rPr lang="es" sz="1200" dirty="0" smtClean="0">
                <a:solidFill>
                  <a:srgbClr val="858585"/>
                </a:solidFill>
                <a:latin typeface="Lato" panose="020F0502020204030203" pitchFamily="34" charset="77"/>
                <a:ea typeface="Calibri"/>
                <a:cs typeface="Calibri"/>
                <a:sym typeface="Calibri"/>
              </a:rPr>
              <a:t> Horas </a:t>
            </a:r>
            <a:endParaRPr sz="1200" dirty="0">
              <a:solidFill>
                <a:srgbClr val="858585"/>
              </a:solidFill>
              <a:latin typeface="Lato" panose="020F0502020204030203" pitchFamily="34" charset="77"/>
              <a:ea typeface="Calibri"/>
              <a:cs typeface="Calibri"/>
              <a:sym typeface="Calibri"/>
            </a:endParaRPr>
          </a:p>
        </p:txBody>
      </p:sp>
      <p:cxnSp>
        <p:nvCxnSpPr>
          <p:cNvPr id="775" name="Google Shape;775;p48"/>
          <p:cNvCxnSpPr/>
          <p:nvPr/>
        </p:nvCxnSpPr>
        <p:spPr>
          <a:xfrm>
            <a:off x="8652417" y="2850555"/>
            <a:ext cx="958000" cy="989200"/>
          </a:xfrm>
          <a:prstGeom prst="straightConnector1">
            <a:avLst/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6" name="Google Shape;776;p48"/>
          <p:cNvSpPr/>
          <p:nvPr/>
        </p:nvSpPr>
        <p:spPr>
          <a:xfrm flipH="1">
            <a:off x="7745020" y="3665473"/>
            <a:ext cx="1890800" cy="191200"/>
          </a:xfrm>
          <a:prstGeom prst="parallelogram">
            <a:avLst>
              <a:gd name="adj" fmla="val 96952"/>
            </a:avLst>
          </a:prstGeom>
          <a:solidFill>
            <a:srgbClr val="C2C2C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s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48"/>
          <p:cNvSpPr/>
          <p:nvPr/>
        </p:nvSpPr>
        <p:spPr>
          <a:xfrm>
            <a:off x="7745565" y="3870567"/>
            <a:ext cx="1890800" cy="191200"/>
          </a:xfrm>
          <a:prstGeom prst="parallelogram">
            <a:avLst>
              <a:gd name="adj" fmla="val 96952"/>
            </a:avLst>
          </a:prstGeom>
          <a:solidFill>
            <a:srgbClr val="85858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000"/>
            </a:pPr>
            <a:endParaRPr sz="1333">
              <a:solidFill>
                <a:srgbClr val="000000"/>
              </a:solidFill>
              <a:latin typeface="Lato" panose="020F0502020204030203" pitchFamily="34" charset="77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48"/>
          <p:cNvSpPr txBox="1"/>
          <p:nvPr/>
        </p:nvSpPr>
        <p:spPr>
          <a:xfrm>
            <a:off x="7803457" y="4334089"/>
            <a:ext cx="1556400" cy="12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900"/>
            </a:pPr>
            <a:r>
              <a:rPr lang="es" sz="1100" b="1" dirty="0" smtClean="0">
                <a:solidFill>
                  <a:srgbClr val="858585"/>
                </a:solidFill>
                <a:latin typeface="Lato" panose="020F0502020204030203" pitchFamily="34" charset="77"/>
                <a:ea typeface="Calibri"/>
                <a:cs typeface="Calibri"/>
                <a:sym typeface="Calibri"/>
              </a:rPr>
              <a:t>Generación de insigths</a:t>
            </a:r>
            <a:endParaRPr sz="1100" b="1" dirty="0">
              <a:solidFill>
                <a:srgbClr val="858585"/>
              </a:solidFill>
              <a:latin typeface="Lato" panose="020F05020202040302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48"/>
          <p:cNvSpPr txBox="1"/>
          <p:nvPr/>
        </p:nvSpPr>
        <p:spPr>
          <a:xfrm>
            <a:off x="7757161" y="2691100"/>
            <a:ext cx="9580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>
              <a:lnSpc>
                <a:spcPct val="115000"/>
              </a:lnSpc>
              <a:spcAft>
                <a:spcPts val="2133"/>
              </a:spcAft>
              <a:buClr>
                <a:srgbClr val="000000"/>
              </a:buClr>
              <a:buSzPts val="1000"/>
            </a:pPr>
            <a:r>
              <a:rPr lang="es" sz="1200" dirty="0" smtClean="0">
                <a:solidFill>
                  <a:srgbClr val="858585"/>
                </a:solidFill>
                <a:latin typeface="Lato" panose="020F0502020204030203" pitchFamily="34" charset="77"/>
                <a:ea typeface="Calibri"/>
                <a:cs typeface="Calibri"/>
                <a:sym typeface="Calibri"/>
              </a:rPr>
              <a:t>1 Hora</a:t>
            </a:r>
            <a:endParaRPr sz="1200" dirty="0">
              <a:solidFill>
                <a:srgbClr val="858585"/>
              </a:solidFill>
              <a:latin typeface="Lato" panose="020F0502020204030203" pitchFamily="34" charset="77"/>
              <a:ea typeface="Calibri"/>
              <a:cs typeface="Calibri"/>
              <a:sym typeface="Calibri"/>
            </a:endParaRPr>
          </a:p>
        </p:txBody>
      </p:sp>
      <p:cxnSp>
        <p:nvCxnSpPr>
          <p:cNvPr id="780" name="Google Shape;780;p48"/>
          <p:cNvCxnSpPr/>
          <p:nvPr/>
        </p:nvCxnSpPr>
        <p:spPr>
          <a:xfrm>
            <a:off x="10382107" y="2850555"/>
            <a:ext cx="958000" cy="989200"/>
          </a:xfrm>
          <a:prstGeom prst="straightConnector1">
            <a:avLst/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1" name="Google Shape;781;p48"/>
          <p:cNvSpPr/>
          <p:nvPr/>
        </p:nvSpPr>
        <p:spPr>
          <a:xfrm flipH="1">
            <a:off x="9474709" y="3665473"/>
            <a:ext cx="1890800" cy="191200"/>
          </a:xfrm>
          <a:prstGeom prst="parallelogram">
            <a:avLst>
              <a:gd name="adj" fmla="val 96952"/>
            </a:avLst>
          </a:prstGeom>
          <a:solidFill>
            <a:srgbClr val="C2C2C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s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48"/>
          <p:cNvSpPr/>
          <p:nvPr/>
        </p:nvSpPr>
        <p:spPr>
          <a:xfrm>
            <a:off x="9475255" y="3870567"/>
            <a:ext cx="1890800" cy="191200"/>
          </a:xfrm>
          <a:prstGeom prst="parallelogram">
            <a:avLst>
              <a:gd name="adj" fmla="val 96952"/>
            </a:avLst>
          </a:prstGeom>
          <a:solidFill>
            <a:srgbClr val="85858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000"/>
            </a:pPr>
            <a:endParaRPr sz="1333">
              <a:solidFill>
                <a:srgbClr val="000000"/>
              </a:solidFill>
              <a:latin typeface="Lato" panose="020F0502020204030203" pitchFamily="34" charset="77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48"/>
          <p:cNvSpPr txBox="1"/>
          <p:nvPr/>
        </p:nvSpPr>
        <p:spPr>
          <a:xfrm>
            <a:off x="9635820" y="4187568"/>
            <a:ext cx="1556400" cy="17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900"/>
            </a:pPr>
            <a:r>
              <a:rPr lang="es-MX" sz="1100" b="1" dirty="0" smtClean="0">
                <a:solidFill>
                  <a:srgbClr val="858585"/>
                </a:solidFill>
                <a:latin typeface="Lato" panose="020F0502020204030203" pitchFamily="34" charset="77"/>
                <a:ea typeface="Calibri"/>
                <a:cs typeface="Calibri"/>
                <a:sym typeface="Calibri"/>
              </a:rPr>
              <a:t>Diseño de presentación y documentación</a:t>
            </a:r>
            <a:endParaRPr sz="1100" b="1" dirty="0">
              <a:solidFill>
                <a:srgbClr val="858585"/>
              </a:solidFill>
              <a:latin typeface="Lato" panose="020F05020202040302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48"/>
          <p:cNvSpPr txBox="1"/>
          <p:nvPr/>
        </p:nvSpPr>
        <p:spPr>
          <a:xfrm>
            <a:off x="9483168" y="2691100"/>
            <a:ext cx="9580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>
              <a:lnSpc>
                <a:spcPct val="115000"/>
              </a:lnSpc>
              <a:spcAft>
                <a:spcPts val="2133"/>
              </a:spcAft>
              <a:buClr>
                <a:srgbClr val="000000"/>
              </a:buClr>
              <a:buSzPts val="1000"/>
            </a:pPr>
            <a:r>
              <a:rPr lang="es" sz="1200" dirty="0">
                <a:solidFill>
                  <a:srgbClr val="858585"/>
                </a:solidFill>
                <a:latin typeface="Lato" panose="020F0502020204030203" pitchFamily="34" charset="77"/>
                <a:ea typeface="Calibri"/>
                <a:cs typeface="Calibri"/>
                <a:sym typeface="Calibri"/>
              </a:rPr>
              <a:t>2</a:t>
            </a:r>
            <a:r>
              <a:rPr lang="es" sz="1200" dirty="0" smtClean="0">
                <a:solidFill>
                  <a:srgbClr val="858585"/>
                </a:solidFill>
                <a:latin typeface="Lato" panose="020F0502020204030203" pitchFamily="34" charset="77"/>
                <a:ea typeface="Calibri"/>
                <a:cs typeface="Calibri"/>
                <a:sym typeface="Calibri"/>
              </a:rPr>
              <a:t> Hora</a:t>
            </a:r>
            <a:endParaRPr sz="1200" dirty="0">
              <a:solidFill>
                <a:srgbClr val="858585"/>
              </a:solidFill>
              <a:latin typeface="Lato" panose="020F0502020204030203" pitchFamily="34" charset="77"/>
              <a:ea typeface="Calibri"/>
              <a:cs typeface="Calibri"/>
              <a:sym typeface="Calibri"/>
            </a:endParaRPr>
          </a:p>
        </p:txBody>
      </p:sp>
      <p:cxnSp>
        <p:nvCxnSpPr>
          <p:cNvPr id="785" name="Google Shape;785;p48"/>
          <p:cNvCxnSpPr/>
          <p:nvPr/>
        </p:nvCxnSpPr>
        <p:spPr>
          <a:xfrm>
            <a:off x="3463908" y="2850555"/>
            <a:ext cx="958000" cy="989200"/>
          </a:xfrm>
          <a:prstGeom prst="straightConnector1">
            <a:avLst/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6" name="Google Shape;786;p48"/>
          <p:cNvSpPr/>
          <p:nvPr/>
        </p:nvSpPr>
        <p:spPr>
          <a:xfrm flipH="1">
            <a:off x="2556511" y="3665473"/>
            <a:ext cx="1890800" cy="191200"/>
          </a:xfrm>
          <a:prstGeom prst="parallelogram">
            <a:avLst>
              <a:gd name="adj" fmla="val 96952"/>
            </a:avLst>
          </a:prstGeom>
          <a:solidFill>
            <a:srgbClr val="C2C2C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s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48"/>
          <p:cNvSpPr/>
          <p:nvPr/>
        </p:nvSpPr>
        <p:spPr>
          <a:xfrm>
            <a:off x="2557057" y="3870567"/>
            <a:ext cx="1890800" cy="191200"/>
          </a:xfrm>
          <a:prstGeom prst="parallelogram">
            <a:avLst>
              <a:gd name="adj" fmla="val 96952"/>
            </a:avLst>
          </a:prstGeom>
          <a:solidFill>
            <a:srgbClr val="85858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000"/>
            </a:pPr>
            <a:endParaRPr sz="1333">
              <a:solidFill>
                <a:srgbClr val="000000"/>
              </a:solidFill>
              <a:latin typeface="Lato" panose="020F0502020204030203" pitchFamily="34" charset="77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48"/>
          <p:cNvSpPr txBox="1"/>
          <p:nvPr/>
        </p:nvSpPr>
        <p:spPr>
          <a:xfrm>
            <a:off x="2691344" y="4582449"/>
            <a:ext cx="1556400" cy="1112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900"/>
            </a:pPr>
            <a:r>
              <a:rPr lang="es-MX" sz="1100" b="1" dirty="0" err="1" smtClean="0">
                <a:solidFill>
                  <a:srgbClr val="858585"/>
                </a:solidFill>
                <a:latin typeface="Lato" panose="020F0502020204030203" pitchFamily="34" charset="77"/>
                <a:ea typeface="Calibri"/>
                <a:cs typeface="Calibri"/>
                <a:sym typeface="Calibri"/>
              </a:rPr>
              <a:t>U</a:t>
            </a:r>
            <a:r>
              <a:rPr lang="es-MX" sz="1100" b="1" smtClean="0">
                <a:solidFill>
                  <a:srgbClr val="858585"/>
                </a:solidFill>
                <a:latin typeface="Lato" panose="020F0502020204030203" pitchFamily="34" charset="77"/>
                <a:ea typeface="Calibri"/>
                <a:cs typeface="Calibri"/>
                <a:sym typeface="Calibri"/>
              </a:rPr>
              <a:t>nderstand</a:t>
            </a:r>
            <a:r>
              <a:rPr lang="es-MX" sz="1100" b="1" dirty="0" smtClean="0">
                <a:solidFill>
                  <a:srgbClr val="858585"/>
                </a:solidFill>
                <a:latin typeface="Lato" panose="020F0502020204030203" pitchFamily="34" charset="77"/>
                <a:ea typeface="Calibri"/>
                <a:cs typeface="Calibri"/>
                <a:sym typeface="Calibri"/>
              </a:rPr>
              <a:t> </a:t>
            </a:r>
            <a:r>
              <a:rPr lang="es-MX" sz="1100" b="1" dirty="0" err="1">
                <a:solidFill>
                  <a:srgbClr val="858585"/>
                </a:solidFill>
                <a:latin typeface="Lato" panose="020F0502020204030203" pitchFamily="34" charset="77"/>
                <a:ea typeface="Calibri"/>
                <a:cs typeface="Calibri"/>
                <a:sym typeface="Calibri"/>
              </a:rPr>
              <a:t>the</a:t>
            </a:r>
            <a:r>
              <a:rPr lang="es-MX" sz="1100" b="1" dirty="0">
                <a:solidFill>
                  <a:srgbClr val="858585"/>
                </a:solidFill>
                <a:latin typeface="Lato" panose="020F0502020204030203" pitchFamily="34" charset="77"/>
                <a:ea typeface="Calibri"/>
                <a:cs typeface="Calibri"/>
                <a:sym typeface="Calibri"/>
              </a:rPr>
              <a:t> </a:t>
            </a:r>
            <a:r>
              <a:rPr lang="es-MX" sz="1100" b="1" dirty="0" err="1">
                <a:solidFill>
                  <a:srgbClr val="858585"/>
                </a:solidFill>
                <a:latin typeface="Lato" panose="020F0502020204030203" pitchFamily="34" charset="77"/>
                <a:ea typeface="Calibri"/>
                <a:cs typeface="Calibri"/>
                <a:sym typeface="Calibri"/>
              </a:rPr>
              <a:t>code</a:t>
            </a:r>
            <a:r>
              <a:rPr lang="es-MX" sz="1100" b="1" dirty="0">
                <a:solidFill>
                  <a:srgbClr val="858585"/>
                </a:solidFill>
                <a:latin typeface="Lato" panose="020F0502020204030203" pitchFamily="34" charset="77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789" name="Google Shape;789;p48"/>
          <p:cNvSpPr txBox="1"/>
          <p:nvPr/>
        </p:nvSpPr>
        <p:spPr>
          <a:xfrm>
            <a:off x="2568647" y="2691100"/>
            <a:ext cx="9580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>
              <a:lnSpc>
                <a:spcPct val="115000"/>
              </a:lnSpc>
              <a:spcAft>
                <a:spcPts val="2133"/>
              </a:spcAft>
              <a:buClr>
                <a:srgbClr val="000000"/>
              </a:buClr>
              <a:buSzPts val="1000"/>
            </a:pPr>
            <a:r>
              <a:rPr lang="es" sz="1200" dirty="0">
                <a:solidFill>
                  <a:srgbClr val="858585"/>
                </a:solidFill>
                <a:latin typeface="Lato" panose="020F0502020204030203" pitchFamily="34" charset="77"/>
                <a:ea typeface="Calibri"/>
                <a:cs typeface="Calibri"/>
                <a:sym typeface="Calibri"/>
              </a:rPr>
              <a:t>2</a:t>
            </a:r>
            <a:r>
              <a:rPr lang="es" sz="1200" dirty="0" smtClean="0">
                <a:solidFill>
                  <a:srgbClr val="858585"/>
                </a:solidFill>
                <a:latin typeface="Lato" panose="020F0502020204030203" pitchFamily="34" charset="77"/>
                <a:ea typeface="Calibri"/>
                <a:cs typeface="Calibri"/>
                <a:sym typeface="Calibri"/>
              </a:rPr>
              <a:t> Horas</a:t>
            </a:r>
            <a:endParaRPr sz="1200" dirty="0">
              <a:solidFill>
                <a:srgbClr val="858585"/>
              </a:solidFill>
              <a:latin typeface="Lato" panose="020F0502020204030203" pitchFamily="34" charset="77"/>
              <a:ea typeface="Calibri"/>
              <a:cs typeface="Calibri"/>
              <a:sym typeface="Calibri"/>
            </a:endParaRPr>
          </a:p>
        </p:txBody>
      </p:sp>
      <p:cxnSp>
        <p:nvCxnSpPr>
          <p:cNvPr id="790" name="Google Shape;790;p48"/>
          <p:cNvCxnSpPr/>
          <p:nvPr/>
        </p:nvCxnSpPr>
        <p:spPr>
          <a:xfrm>
            <a:off x="5193313" y="2850555"/>
            <a:ext cx="958000" cy="989200"/>
          </a:xfrm>
          <a:prstGeom prst="straightConnector1">
            <a:avLst/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1" name="Google Shape;791;p48"/>
          <p:cNvSpPr/>
          <p:nvPr/>
        </p:nvSpPr>
        <p:spPr>
          <a:xfrm flipH="1">
            <a:off x="4285916" y="3665473"/>
            <a:ext cx="1890800" cy="191200"/>
          </a:xfrm>
          <a:prstGeom prst="parallelogram">
            <a:avLst>
              <a:gd name="adj" fmla="val 96952"/>
            </a:avLst>
          </a:prstGeom>
          <a:solidFill>
            <a:srgbClr val="C2C2C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s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48"/>
          <p:cNvSpPr/>
          <p:nvPr/>
        </p:nvSpPr>
        <p:spPr>
          <a:xfrm>
            <a:off x="4286463" y="3870567"/>
            <a:ext cx="1890800" cy="191200"/>
          </a:xfrm>
          <a:prstGeom prst="parallelogram">
            <a:avLst>
              <a:gd name="adj" fmla="val 96952"/>
            </a:avLst>
          </a:prstGeom>
          <a:solidFill>
            <a:srgbClr val="85858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000"/>
            </a:pPr>
            <a:endParaRPr sz="1333">
              <a:solidFill>
                <a:srgbClr val="000000"/>
              </a:solidFill>
              <a:latin typeface="Lato" panose="020F0502020204030203" pitchFamily="34" charset="77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48"/>
          <p:cNvSpPr txBox="1"/>
          <p:nvPr/>
        </p:nvSpPr>
        <p:spPr>
          <a:xfrm>
            <a:off x="4298125" y="2691100"/>
            <a:ext cx="9580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>
              <a:lnSpc>
                <a:spcPct val="115000"/>
              </a:lnSpc>
              <a:spcAft>
                <a:spcPts val="2133"/>
              </a:spcAft>
              <a:buClr>
                <a:srgbClr val="000000"/>
              </a:buClr>
              <a:buSzPts val="1000"/>
            </a:pPr>
            <a:r>
              <a:rPr lang="es" sz="1200" dirty="0">
                <a:solidFill>
                  <a:srgbClr val="858585"/>
                </a:solidFill>
                <a:latin typeface="Lato" panose="020F0502020204030203" pitchFamily="34" charset="77"/>
                <a:ea typeface="Calibri"/>
                <a:cs typeface="Calibri"/>
                <a:sym typeface="Calibri"/>
              </a:rPr>
              <a:t> 3</a:t>
            </a:r>
            <a:r>
              <a:rPr lang="es" sz="1200" dirty="0" smtClean="0">
                <a:solidFill>
                  <a:srgbClr val="858585"/>
                </a:solidFill>
                <a:latin typeface="Lato" panose="020F0502020204030203" pitchFamily="34" charset="77"/>
                <a:ea typeface="Calibri"/>
                <a:cs typeface="Calibri"/>
                <a:sym typeface="Calibri"/>
              </a:rPr>
              <a:t> Horas</a:t>
            </a:r>
            <a:endParaRPr sz="1200" dirty="0">
              <a:solidFill>
                <a:srgbClr val="858585"/>
              </a:solidFill>
              <a:latin typeface="Lato" panose="020F05020202040302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48"/>
          <p:cNvSpPr txBox="1"/>
          <p:nvPr/>
        </p:nvSpPr>
        <p:spPr>
          <a:xfrm>
            <a:off x="4389743" y="4297375"/>
            <a:ext cx="1642800" cy="12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900"/>
            </a:pPr>
            <a:r>
              <a:rPr lang="es" sz="1100" b="1" dirty="0" smtClean="0">
                <a:solidFill>
                  <a:srgbClr val="858585"/>
                </a:solidFill>
                <a:latin typeface="Lato" panose="020F0502020204030203" pitchFamily="34" charset="77"/>
                <a:ea typeface="Calibri"/>
                <a:cs typeface="Calibri"/>
                <a:sym typeface="Calibri"/>
              </a:rPr>
              <a:t>Análsis exploratorio  e ingenieria de característisticas</a:t>
            </a:r>
            <a:endParaRPr sz="1100" b="1" dirty="0">
              <a:solidFill>
                <a:srgbClr val="858585"/>
              </a:solidFill>
              <a:latin typeface="Lato" panose="020F05020202040302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48"/>
          <p:cNvSpPr/>
          <p:nvPr/>
        </p:nvSpPr>
        <p:spPr>
          <a:xfrm>
            <a:off x="11734935" y="6405600"/>
            <a:ext cx="452800" cy="45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000"/>
            </a:pPr>
            <a:endParaRPr sz="133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7" name="Google Shape;797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22123" y="6482751"/>
            <a:ext cx="278264" cy="29776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48"/>
          <p:cNvSpPr txBox="1"/>
          <p:nvPr/>
        </p:nvSpPr>
        <p:spPr>
          <a:xfrm>
            <a:off x="873700" y="1533867"/>
            <a:ext cx="9558000" cy="8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marL="457189">
              <a:lnSpc>
                <a:spcPct val="115000"/>
              </a:lnSpc>
            </a:pPr>
            <a:endParaRPr sz="1200" dirty="0">
              <a:solidFill>
                <a:srgbClr val="333333"/>
              </a:solidFill>
              <a:latin typeface="Lato" panose="020F05020202040302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41" name="Título 4">
            <a:extLst>
              <a:ext uri="{FF2B5EF4-FFF2-40B4-BE49-F238E27FC236}">
                <a16:creationId xmlns:a16="http://schemas.microsoft.com/office/drawing/2014/main" xmlns="" id="{384D8344-B253-934E-91E8-DE2A84521C86}"/>
              </a:ext>
            </a:extLst>
          </p:cNvPr>
          <p:cNvSpPr txBox="1">
            <a:spLocks/>
          </p:cNvSpPr>
          <p:nvPr/>
        </p:nvSpPr>
        <p:spPr>
          <a:xfrm>
            <a:off x="324000" y="360000"/>
            <a:ext cx="10648589" cy="5380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62626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r>
              <a:rPr lang="es-MX" sz="3200" dirty="0" err="1" smtClean="0"/>
              <a:t>PoC</a:t>
            </a:r>
            <a:r>
              <a:rPr lang="es-MX" sz="3200" dirty="0" smtClean="0"/>
              <a:t> Schedule </a:t>
            </a:r>
            <a:r>
              <a:rPr lang="es-MX" sz="3200" dirty="0" err="1"/>
              <a:t>Planning</a:t>
            </a:r>
            <a:r>
              <a:rPr lang="es-MX" sz="3200" dirty="0"/>
              <a:t> </a:t>
            </a:r>
          </a:p>
          <a:p>
            <a:endParaRPr lang="es-MX" sz="3000" dirty="0"/>
          </a:p>
        </p:txBody>
      </p:sp>
    </p:spTree>
    <p:extLst>
      <p:ext uri="{BB962C8B-B14F-4D97-AF65-F5344CB8AC3E}">
        <p14:creationId xmlns:p14="http://schemas.microsoft.com/office/powerpoint/2010/main" val="188221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5">
            <a:extLst>
              <a:ext uri="{FF2B5EF4-FFF2-40B4-BE49-F238E27FC236}">
                <a16:creationId xmlns="" xmlns:a16="http://schemas.microsoft.com/office/drawing/2014/main" id="{7C4E3E6D-AC85-4225-82AE-47559EE2ADCF}"/>
              </a:ext>
            </a:extLst>
          </p:cNvPr>
          <p:cNvSpPr txBox="1">
            <a:spLocks/>
          </p:cNvSpPr>
          <p:nvPr/>
        </p:nvSpPr>
        <p:spPr>
          <a:xfrm>
            <a:off x="3586252" y="1025089"/>
            <a:ext cx="10648589" cy="376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solidFill>
                  <a:srgbClr val="A8A8A8"/>
                </a:solidFill>
                <a:latin typeface="Lato" panose="020F0502020204030203" pitchFamily="34" charset="77"/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rgbClr val="393939"/>
                </a:solidFill>
                <a:latin typeface="Lato" panose="020F0502020204030203" pitchFamily="34" charset="77"/>
              </a:defRPr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rgbClr val="393939"/>
                </a:solidFill>
                <a:latin typeface="Lato" panose="020F0502020204030203" pitchFamily="34" charset="77"/>
              </a:defRPr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rgbClr val="393939"/>
                </a:solidFill>
                <a:latin typeface="Lato" panose="020F0502020204030203" pitchFamily="34" charset="77"/>
              </a:defRPr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rgbClr val="393939"/>
                </a:solidFill>
                <a:latin typeface="Lato" panose="020F0502020204030203" pitchFamily="34" charset="77"/>
              </a:defRPr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endParaRPr lang="es-MX"/>
          </a:p>
        </p:txBody>
      </p:sp>
      <p:grpSp>
        <p:nvGrpSpPr>
          <p:cNvPr id="31" name="Grupo 30">
            <a:extLst>
              <a:ext uri="{FF2B5EF4-FFF2-40B4-BE49-F238E27FC236}">
                <a16:creationId xmlns="" xmlns:a16="http://schemas.microsoft.com/office/drawing/2014/main" id="{5F7FD701-E45F-4985-AF70-9E253BB61D83}"/>
              </a:ext>
            </a:extLst>
          </p:cNvPr>
          <p:cNvGrpSpPr/>
          <p:nvPr/>
        </p:nvGrpSpPr>
        <p:grpSpPr>
          <a:xfrm>
            <a:off x="83658" y="2405837"/>
            <a:ext cx="2537190" cy="433143"/>
            <a:chOff x="240720" y="3468456"/>
            <a:chExt cx="2360878" cy="500554"/>
          </a:xfrm>
        </p:grpSpPr>
        <p:sp>
          <p:nvSpPr>
            <p:cNvPr id="32" name="11 Rectángulo">
              <a:extLst>
                <a:ext uri="{FF2B5EF4-FFF2-40B4-BE49-F238E27FC236}">
                  <a16:creationId xmlns="" xmlns:a16="http://schemas.microsoft.com/office/drawing/2014/main" id="{082CC6B1-7F75-40E0-B784-7D94DD135771}"/>
                </a:ext>
              </a:extLst>
            </p:cNvPr>
            <p:cNvSpPr/>
            <p:nvPr/>
          </p:nvSpPr>
          <p:spPr>
            <a:xfrm>
              <a:off x="549598" y="3468456"/>
              <a:ext cx="2052000" cy="50055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95869" rIns="32645" rtlCol="0" anchor="ctr"/>
            <a:lstStyle/>
            <a:p>
              <a:pPr defTabSz="829178">
                <a:defRPr/>
              </a:pPr>
              <a:r>
                <a:rPr lang="es-MX" sz="1400" b="1" dirty="0" smtClean="0">
                  <a:solidFill>
                    <a:srgbClr val="1A3B47"/>
                  </a:solidFill>
                  <a:latin typeface="Arial"/>
                </a:rPr>
                <a:t>Datos del </a:t>
              </a:r>
              <a:r>
                <a:rPr lang="es-MX" sz="1400" b="1" i="1" dirty="0" err="1" smtClean="0">
                  <a:solidFill>
                    <a:srgbClr val="1A3B47"/>
                  </a:solidFill>
                  <a:latin typeface="Arial"/>
                </a:rPr>
                <a:t>live</a:t>
              </a:r>
              <a:r>
                <a:rPr lang="es-MX" sz="1400" b="1" i="1" dirty="0" smtClean="0">
                  <a:solidFill>
                    <a:srgbClr val="1A3B47"/>
                  </a:solidFill>
                  <a:latin typeface="Arial"/>
                </a:rPr>
                <a:t> </a:t>
              </a:r>
              <a:r>
                <a:rPr lang="es-MX" sz="1400" b="1" i="1" dirty="0" err="1" smtClean="0">
                  <a:solidFill>
                    <a:srgbClr val="1A3B47"/>
                  </a:solidFill>
                  <a:latin typeface="Arial"/>
                </a:rPr>
                <a:t>streamings</a:t>
              </a:r>
              <a:endParaRPr lang="es-ES" sz="1400" b="1" i="1" dirty="0">
                <a:solidFill>
                  <a:srgbClr val="1A3B47"/>
                </a:solidFill>
                <a:latin typeface="Arial"/>
              </a:endParaRPr>
            </a:p>
          </p:txBody>
        </p:sp>
        <p:sp>
          <p:nvSpPr>
            <p:cNvPr id="33" name="19 Elipse">
              <a:extLst>
                <a:ext uri="{FF2B5EF4-FFF2-40B4-BE49-F238E27FC236}">
                  <a16:creationId xmlns="" xmlns:a16="http://schemas.microsoft.com/office/drawing/2014/main" id="{EF1C7BF0-B03F-44E8-B21D-A6F794BA2DF9}"/>
                </a:ext>
              </a:extLst>
            </p:cNvPr>
            <p:cNvSpPr/>
            <p:nvPr/>
          </p:nvSpPr>
          <p:spPr>
            <a:xfrm>
              <a:off x="240720" y="3514277"/>
              <a:ext cx="447063" cy="447063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645" rIns="32645" rtlCol="0" anchor="ctr"/>
            <a:lstStyle/>
            <a:p>
              <a:pPr algn="ctr" defTabSz="829178">
                <a:defRPr/>
              </a:pPr>
              <a:endParaRPr lang="es-ES" sz="997">
                <a:solidFill>
                  <a:srgbClr val="1A3B47"/>
                </a:solidFill>
                <a:latin typeface="Arial"/>
              </a:endParaRPr>
            </a:p>
          </p:txBody>
        </p:sp>
        <p:pic>
          <p:nvPicPr>
            <p:cNvPr id="34" name="Picture 8" descr="https://d30y9cdsu7xlg0.cloudfront.net/png/1428791-200.png">
              <a:extLst>
                <a:ext uri="{FF2B5EF4-FFF2-40B4-BE49-F238E27FC236}">
                  <a16:creationId xmlns="" xmlns:a16="http://schemas.microsoft.com/office/drawing/2014/main" id="{62CD4DB1-B955-4098-8D9F-5128941E75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958" y="3571671"/>
              <a:ext cx="311483" cy="311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upo 39">
            <a:extLst>
              <a:ext uri="{FF2B5EF4-FFF2-40B4-BE49-F238E27FC236}">
                <a16:creationId xmlns="" xmlns:a16="http://schemas.microsoft.com/office/drawing/2014/main" id="{DC1DE079-2DEC-4E73-8110-508086D3E34D}"/>
              </a:ext>
            </a:extLst>
          </p:cNvPr>
          <p:cNvGrpSpPr/>
          <p:nvPr/>
        </p:nvGrpSpPr>
        <p:grpSpPr>
          <a:xfrm>
            <a:off x="467934" y="3146718"/>
            <a:ext cx="1768639" cy="3358904"/>
            <a:chOff x="2599110" y="3339923"/>
            <a:chExt cx="1656000" cy="1374358"/>
          </a:xfrm>
        </p:grpSpPr>
        <p:sp>
          <p:nvSpPr>
            <p:cNvPr id="41" name="Rectángulo redondeado 47">
              <a:extLst>
                <a:ext uri="{FF2B5EF4-FFF2-40B4-BE49-F238E27FC236}">
                  <a16:creationId xmlns="" xmlns:a16="http://schemas.microsoft.com/office/drawing/2014/main" id="{A9AB6FA1-74AD-4259-8953-BD17164181B3}"/>
                </a:ext>
              </a:extLst>
            </p:cNvPr>
            <p:cNvSpPr/>
            <p:nvPr/>
          </p:nvSpPr>
          <p:spPr>
            <a:xfrm>
              <a:off x="2599110" y="3339923"/>
              <a:ext cx="1656000" cy="1374358"/>
            </a:xfrm>
            <a:prstGeom prst="round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632"/>
            </a:p>
          </p:txBody>
        </p:sp>
        <p:sp>
          <p:nvSpPr>
            <p:cNvPr id="42" name="Rectángulo redondeado 48">
              <a:extLst>
                <a:ext uri="{FF2B5EF4-FFF2-40B4-BE49-F238E27FC236}">
                  <a16:creationId xmlns="" xmlns:a16="http://schemas.microsoft.com/office/drawing/2014/main" id="{A52D3EA3-4BCB-4F74-9271-963C348910CE}"/>
                </a:ext>
              </a:extLst>
            </p:cNvPr>
            <p:cNvSpPr/>
            <p:nvPr/>
          </p:nvSpPr>
          <p:spPr>
            <a:xfrm>
              <a:off x="2673199" y="3531023"/>
              <a:ext cx="1548154" cy="1034192"/>
            </a:xfrm>
            <a:prstGeom prst="roundRect">
              <a:avLst>
                <a:gd name="adj" fmla="val 6555"/>
              </a:avLst>
            </a:prstGeom>
            <a:noFill/>
            <a:ln w="952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645" rIns="32645" rtlCol="0" anchor="ctr"/>
            <a:lstStyle/>
            <a:p>
              <a:endParaRPr lang="es-ES" sz="1400" dirty="0" smtClean="0">
                <a:solidFill>
                  <a:schemeClr val="tx1"/>
                </a:solidFill>
              </a:endParaRPr>
            </a:p>
            <a:p>
              <a:pPr marL="155471" indent="-155471">
                <a:buFont typeface="Wingdings" panose="05000000000000000000" pitchFamily="2" charset="2"/>
                <a:buChar char="ü"/>
              </a:pPr>
              <a:r>
                <a:rPr lang="es-ES" sz="1400" dirty="0" smtClean="0">
                  <a:solidFill>
                    <a:schemeClr val="tx1"/>
                  </a:solidFill>
                </a:rPr>
                <a:t>Evento</a:t>
              </a:r>
            </a:p>
            <a:p>
              <a:pPr marL="155471" indent="-155471">
                <a:buFont typeface="Wingdings" panose="05000000000000000000" pitchFamily="2" charset="2"/>
                <a:buChar char="ü"/>
              </a:pPr>
              <a:r>
                <a:rPr lang="es-ES" sz="1400" dirty="0" smtClean="0">
                  <a:solidFill>
                    <a:schemeClr val="bg2">
                      <a:lumMod val="50000"/>
                    </a:schemeClr>
                  </a:solidFill>
                </a:rPr>
                <a:t>Fecha</a:t>
              </a:r>
              <a:endParaRPr lang="es-ES" sz="14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marL="155471" indent="-155471">
                <a:buFont typeface="Wingdings" panose="05000000000000000000" pitchFamily="2" charset="2"/>
                <a:buChar char="ü"/>
              </a:pPr>
              <a:r>
                <a:rPr lang="es-ES" sz="1400" dirty="0">
                  <a:solidFill>
                    <a:schemeClr val="bg2">
                      <a:lumMod val="50000"/>
                    </a:schemeClr>
                  </a:solidFill>
                </a:rPr>
                <a:t>Hora</a:t>
              </a:r>
            </a:p>
            <a:p>
              <a:pPr marL="155471" indent="-155471">
                <a:buFont typeface="Wingdings" panose="05000000000000000000" pitchFamily="2" charset="2"/>
                <a:buChar char="ü"/>
              </a:pPr>
              <a:r>
                <a:rPr lang="es-ES" sz="1400" dirty="0" smtClean="0">
                  <a:solidFill>
                    <a:schemeClr val="bg2">
                      <a:lumMod val="50000"/>
                    </a:schemeClr>
                  </a:solidFill>
                </a:rPr>
                <a:t>Comentario</a:t>
              </a:r>
            </a:p>
            <a:p>
              <a:pPr marL="155471" indent="-155471">
                <a:buFont typeface="Wingdings" panose="05000000000000000000" pitchFamily="2" charset="2"/>
                <a:buChar char="ü"/>
              </a:pPr>
              <a:r>
                <a:rPr lang="es-ES" sz="1400" dirty="0" err="1" smtClean="0">
                  <a:solidFill>
                    <a:schemeClr val="tx1"/>
                  </a:solidFill>
                </a:rPr>
                <a:t>NickName</a:t>
              </a:r>
              <a:endParaRPr lang="es-ES" sz="14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ángulo redondeado 49">
              <a:extLst>
                <a:ext uri="{FF2B5EF4-FFF2-40B4-BE49-F238E27FC236}">
                  <a16:creationId xmlns="" xmlns:a16="http://schemas.microsoft.com/office/drawing/2014/main" id="{4FF0B0A6-89CA-46EC-BDE5-EFA3D25647A0}"/>
                </a:ext>
              </a:extLst>
            </p:cNvPr>
            <p:cNvSpPr/>
            <p:nvPr/>
          </p:nvSpPr>
          <p:spPr>
            <a:xfrm>
              <a:off x="2878750" y="3349884"/>
              <a:ext cx="872593" cy="262334"/>
            </a:xfrm>
            <a:prstGeom prst="roundRect">
              <a:avLst>
                <a:gd name="adj" fmla="val 6555"/>
              </a:avLst>
            </a:prstGeom>
            <a:noFill/>
            <a:ln w="952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645" rIns="32645" rtlCol="0" anchor="ctr"/>
            <a:lstStyle/>
            <a:p>
              <a:pPr algn="ctr"/>
              <a:r>
                <a:rPr lang="es-MX" sz="1400" b="1" dirty="0">
                  <a:solidFill>
                    <a:schemeClr val="tx1"/>
                  </a:solidFill>
                </a:rPr>
                <a:t>Variables</a:t>
              </a:r>
            </a:p>
          </p:txBody>
        </p:sp>
      </p:grpSp>
      <p:sp>
        <p:nvSpPr>
          <p:cNvPr id="48" name="Elipse 47">
            <a:extLst>
              <a:ext uri="{FF2B5EF4-FFF2-40B4-BE49-F238E27FC236}">
                <a16:creationId xmlns="" xmlns:a16="http://schemas.microsoft.com/office/drawing/2014/main" id="{AD3DA129-E2B6-47D6-A23E-32636CD7F052}"/>
              </a:ext>
            </a:extLst>
          </p:cNvPr>
          <p:cNvSpPr/>
          <p:nvPr/>
        </p:nvSpPr>
        <p:spPr>
          <a:xfrm>
            <a:off x="2707769" y="2445487"/>
            <a:ext cx="474224" cy="391640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645" rIns="32645" rtlCol="0" anchor="ctr"/>
          <a:lstStyle/>
          <a:p>
            <a:pPr algn="ctr"/>
            <a:endParaRPr lang="es-MX" sz="997">
              <a:solidFill>
                <a:schemeClr val="tx1"/>
              </a:solidFill>
            </a:endParaRPr>
          </a:p>
        </p:txBody>
      </p:sp>
      <p:cxnSp>
        <p:nvCxnSpPr>
          <p:cNvPr id="84" name="Conector recto de flecha 83">
            <a:extLst>
              <a:ext uri="{FF2B5EF4-FFF2-40B4-BE49-F238E27FC236}">
                <a16:creationId xmlns="" xmlns:a16="http://schemas.microsoft.com/office/drawing/2014/main" id="{2A3CCE30-898F-4E7E-8127-83BEB3FD1F8A}"/>
              </a:ext>
            </a:extLst>
          </p:cNvPr>
          <p:cNvCxnSpPr/>
          <p:nvPr/>
        </p:nvCxnSpPr>
        <p:spPr>
          <a:xfrm>
            <a:off x="6798460" y="6886757"/>
            <a:ext cx="341755" cy="0"/>
          </a:xfrm>
          <a:prstGeom prst="straightConnector1">
            <a:avLst/>
          </a:prstGeom>
          <a:ln>
            <a:solidFill>
              <a:srgbClr val="CC0000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CuadroTexto 80">
            <a:extLst>
              <a:ext uri="{FF2B5EF4-FFF2-40B4-BE49-F238E27FC236}">
                <a16:creationId xmlns="" xmlns:a16="http://schemas.microsoft.com/office/drawing/2014/main" id="{336D1DCD-9774-4CB2-9A5B-7D46CB7ED6E7}"/>
              </a:ext>
            </a:extLst>
          </p:cNvPr>
          <p:cNvSpPr txBox="1"/>
          <p:nvPr/>
        </p:nvSpPr>
        <p:spPr>
          <a:xfrm>
            <a:off x="5897533" y="6605128"/>
            <a:ext cx="1337274" cy="162987"/>
          </a:xfrm>
          <a:prstGeom prst="rect">
            <a:avLst/>
          </a:prstGeom>
          <a:ln>
            <a:noFill/>
          </a:ln>
        </p:spPr>
        <p:txBody>
          <a:bodyPr vert="horz" wrap="square" lIns="0" tIns="41459" rIns="0" bIns="41459" rtlCol="0" anchor="t">
            <a:noAutofit/>
          </a:bodyPr>
          <a:lstStyle/>
          <a:p>
            <a:pPr algn="ctr" defTabSz="829178">
              <a:defRPr/>
            </a:pPr>
            <a:endParaRPr lang="es-MX" sz="952" b="1" i="1" dirty="0">
              <a:solidFill>
                <a:srgbClr val="1A3B47"/>
              </a:solidFill>
              <a:latin typeface="Arial"/>
            </a:endParaRPr>
          </a:p>
        </p:txBody>
      </p:sp>
      <p:cxnSp>
        <p:nvCxnSpPr>
          <p:cNvPr id="87" name="Conector recto 86">
            <a:extLst>
              <a:ext uri="{FF2B5EF4-FFF2-40B4-BE49-F238E27FC236}">
                <a16:creationId xmlns="" xmlns:a16="http://schemas.microsoft.com/office/drawing/2014/main" id="{965D5001-5483-4CB7-9780-1EC9A33512B4}"/>
              </a:ext>
            </a:extLst>
          </p:cNvPr>
          <p:cNvCxnSpPr/>
          <p:nvPr/>
        </p:nvCxnSpPr>
        <p:spPr>
          <a:xfrm>
            <a:off x="3046614" y="2440943"/>
            <a:ext cx="4930922" cy="609301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Conector recto 87">
            <a:extLst>
              <a:ext uri="{FF2B5EF4-FFF2-40B4-BE49-F238E27FC236}">
                <a16:creationId xmlns="" xmlns:a16="http://schemas.microsoft.com/office/drawing/2014/main" id="{75952B65-6295-4395-862D-0A35EE224DA8}"/>
              </a:ext>
            </a:extLst>
          </p:cNvPr>
          <p:cNvCxnSpPr/>
          <p:nvPr/>
        </p:nvCxnSpPr>
        <p:spPr>
          <a:xfrm flipV="1">
            <a:off x="2916035" y="5764297"/>
            <a:ext cx="5061501" cy="605738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3" name="88 CuadroTexto">
            <a:extLst>
              <a:ext uri="{FF2B5EF4-FFF2-40B4-BE49-F238E27FC236}">
                <a16:creationId xmlns="" xmlns:a16="http://schemas.microsoft.com/office/drawing/2014/main" id="{86CB792C-BE7E-4EA4-A5C9-53B40AEE7B97}"/>
              </a:ext>
            </a:extLst>
          </p:cNvPr>
          <p:cNvSpPr txBox="1"/>
          <p:nvPr/>
        </p:nvSpPr>
        <p:spPr>
          <a:xfrm>
            <a:off x="641219" y="952693"/>
            <a:ext cx="10543757" cy="5208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s-MX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bg2">
                    <a:lumMod val="10000"/>
                  </a:schemeClr>
                </a:solidFill>
                <a:latin typeface="Lato" panose="020F0502020204030203" pitchFamily="34" charset="77"/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rgbClr val="393939"/>
                </a:solidFill>
                <a:latin typeface="Lato" panose="020F0502020204030203" pitchFamily="34" charset="77"/>
              </a:defRPr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rgbClr val="393939"/>
                </a:solidFill>
                <a:latin typeface="Lato" panose="020F0502020204030203" pitchFamily="34" charset="77"/>
              </a:defRPr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rgbClr val="393939"/>
                </a:solidFill>
                <a:latin typeface="Lato" panose="020F0502020204030203" pitchFamily="34" charset="77"/>
              </a:defRPr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rgbClr val="393939"/>
                </a:solidFill>
                <a:latin typeface="Lato" panose="020F0502020204030203" pitchFamily="34" charset="77"/>
              </a:defRPr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es-MX" b="1" dirty="0" smtClean="0">
                <a:sym typeface="Wingdings" panose="05000000000000000000" pitchFamily="2" charset="2"/>
              </a:rPr>
              <a:t>Detección de </a:t>
            </a:r>
            <a:r>
              <a:rPr lang="en-US" b="1" dirty="0" smtClean="0">
                <a:sym typeface="Wingdings" panose="05000000000000000000" pitchFamily="2" charset="2"/>
              </a:rPr>
              <a:t>insights</a:t>
            </a:r>
            <a:r>
              <a:rPr lang="es-MX" b="1" dirty="0" smtClean="0">
                <a:sym typeface="Wingdings" panose="05000000000000000000" pitchFamily="2" charset="2"/>
              </a:rPr>
              <a:t>.</a:t>
            </a:r>
            <a:endParaRPr lang="es-MX" dirty="0"/>
          </a:p>
        </p:txBody>
      </p:sp>
      <p:sp>
        <p:nvSpPr>
          <p:cNvPr id="104" name="Título 4">
            <a:extLst>
              <a:ext uri="{FF2B5EF4-FFF2-40B4-BE49-F238E27FC236}">
                <a16:creationId xmlns="" xmlns:a16="http://schemas.microsoft.com/office/drawing/2014/main" id="{04C3ADE0-19E4-44EA-AB52-040B2C24263C}"/>
              </a:ext>
            </a:extLst>
          </p:cNvPr>
          <p:cNvSpPr txBox="1">
            <a:spLocks/>
          </p:cNvSpPr>
          <p:nvPr/>
        </p:nvSpPr>
        <p:spPr>
          <a:xfrm>
            <a:off x="362033" y="315922"/>
            <a:ext cx="10648589" cy="5380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62626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r>
              <a:rPr lang="es-MX" sz="3000" dirty="0" smtClean="0"/>
              <a:t>Modelo de análisis de datos</a:t>
            </a:r>
            <a:endParaRPr lang="es-MX" sz="3000" dirty="0"/>
          </a:p>
        </p:txBody>
      </p:sp>
      <p:pic>
        <p:nvPicPr>
          <p:cNvPr id="4098" name="Picture 2" descr="Creditworth, rating, sc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1413" y="4768601"/>
            <a:ext cx="806617" cy="80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CuadroTexto 76">
            <a:extLst>
              <a:ext uri="{FF2B5EF4-FFF2-40B4-BE49-F238E27FC236}">
                <a16:creationId xmlns="" xmlns:a16="http://schemas.microsoft.com/office/drawing/2014/main" id="{721120A4-E0F9-4376-885C-33E87BF95DE7}"/>
              </a:ext>
            </a:extLst>
          </p:cNvPr>
          <p:cNvSpPr txBox="1"/>
          <p:nvPr/>
        </p:nvSpPr>
        <p:spPr>
          <a:xfrm>
            <a:off x="17036518" y="4326264"/>
            <a:ext cx="1729804" cy="845646"/>
          </a:xfrm>
          <a:prstGeom prst="rect">
            <a:avLst/>
          </a:prstGeom>
          <a:ln>
            <a:noFill/>
          </a:ln>
        </p:spPr>
        <p:txBody>
          <a:bodyPr vert="horz" wrap="square" lIns="0" tIns="41459" rIns="0" bIns="41459" rtlCol="0" anchor="t">
            <a:noAutofit/>
          </a:bodyPr>
          <a:lstStyle/>
          <a:p>
            <a:pPr defTabSz="829178">
              <a:defRPr/>
            </a:pPr>
            <a:r>
              <a:rPr lang="es-MX" sz="997" i="1" dirty="0" smtClean="0">
                <a:solidFill>
                  <a:srgbClr val="1A3B47"/>
                </a:solidFill>
                <a:latin typeface="Arial"/>
              </a:rPr>
              <a:t>Predecir a nivel de horas el número de vehículos que pasarán por un punto específico de una determinada  autopista</a:t>
            </a:r>
            <a:endParaRPr lang="es-MX" sz="997" i="1" dirty="0">
              <a:solidFill>
                <a:srgbClr val="1A3B47"/>
              </a:solidFill>
              <a:latin typeface="Arial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319413" y="2745593"/>
            <a:ext cx="1138869" cy="630048"/>
            <a:chOff x="3291658" y="2440581"/>
            <a:chExt cx="1138869" cy="630048"/>
          </a:xfrm>
        </p:grpSpPr>
        <p:pic>
          <p:nvPicPr>
            <p:cNvPr id="66" name="Picture 5" descr="E:\Escritorio\Propuesta_Boletia\picos bajan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6487" y="2445487"/>
              <a:ext cx="550819" cy="310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8" descr="E:\Escritorio\Propuesta_Boletia\picos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2959" y="2440581"/>
              <a:ext cx="557568" cy="314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9" descr="E:\Escritorio\Propuesta_Boletia\unnamed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1658" y="2775150"/>
              <a:ext cx="555647" cy="295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0" descr="E:\Escritorio\Propuesta_Boletia\desce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2959" y="2771875"/>
              <a:ext cx="557568" cy="298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4" name="CuadroTexto 82">
            <a:extLst>
              <a:ext uri="{FF2B5EF4-FFF2-40B4-BE49-F238E27FC236}">
                <a16:creationId xmlns:a16="http://schemas.microsoft.com/office/drawing/2014/main" xmlns="" id="{6BB6ABB4-8614-4FBE-A5D3-78E76009CA31}"/>
              </a:ext>
            </a:extLst>
          </p:cNvPr>
          <p:cNvSpPr txBox="1"/>
          <p:nvPr/>
        </p:nvSpPr>
        <p:spPr>
          <a:xfrm>
            <a:off x="4627319" y="2838980"/>
            <a:ext cx="1610331" cy="666786"/>
          </a:xfrm>
          <a:prstGeom prst="rect">
            <a:avLst/>
          </a:prstGeom>
          <a:ln>
            <a:noFill/>
          </a:ln>
        </p:spPr>
        <p:txBody>
          <a:bodyPr vert="horz" wrap="square" lIns="0" tIns="41459" rIns="0" bIns="41459" rtlCol="0" anchor="t">
            <a:noAutofit/>
          </a:bodyPr>
          <a:lstStyle/>
          <a:p>
            <a:pPr defTabSz="829178">
              <a:defRPr/>
            </a:pPr>
            <a:r>
              <a:rPr lang="es-MX" sz="997" dirty="0" smtClean="0">
                <a:solidFill>
                  <a:srgbClr val="1A3B47"/>
                </a:solidFill>
                <a:latin typeface="Lato Regular" charset="0"/>
                <a:cs typeface="Lato Regular" charset="0"/>
              </a:rPr>
              <a:t>Detección de picos, caídas y tendencia </a:t>
            </a:r>
          </a:p>
          <a:p>
            <a:pPr marL="171450" indent="-171450" defTabSz="829178">
              <a:buFont typeface="Arial" pitchFamily="34" charset="0"/>
              <a:buChar char="•"/>
              <a:defRPr/>
            </a:pPr>
            <a:r>
              <a:rPr lang="es-MX" sz="997" dirty="0" smtClean="0">
                <a:solidFill>
                  <a:srgbClr val="1A3B47"/>
                </a:solidFill>
                <a:latin typeface="Lato Regular" charset="0"/>
                <a:cs typeface="Lato Regular" charset="0"/>
              </a:rPr>
              <a:t>Nos centramos en momentos destacados</a:t>
            </a:r>
            <a:endParaRPr lang="es-MX" sz="997" dirty="0">
              <a:solidFill>
                <a:srgbClr val="1A3B47"/>
              </a:solidFill>
              <a:latin typeface="Lato Regular" charset="0"/>
              <a:cs typeface="Lato Regular" charset="0"/>
            </a:endParaRPr>
          </a:p>
        </p:txBody>
      </p:sp>
      <p:cxnSp>
        <p:nvCxnSpPr>
          <p:cNvPr id="76" name="Conector recto de flecha 83">
            <a:extLst>
              <a:ext uri="{FF2B5EF4-FFF2-40B4-BE49-F238E27FC236}">
                <a16:creationId xmlns:a16="http://schemas.microsoft.com/office/drawing/2014/main" xmlns="" id="{2A3CCE30-898F-4E7E-8127-83BEB3FD1F8A}"/>
              </a:ext>
            </a:extLst>
          </p:cNvPr>
          <p:cNvCxnSpPr/>
          <p:nvPr/>
        </p:nvCxnSpPr>
        <p:spPr>
          <a:xfrm>
            <a:off x="4490465" y="2795037"/>
            <a:ext cx="341755" cy="0"/>
          </a:xfrm>
          <a:prstGeom prst="straightConnector1">
            <a:avLst/>
          </a:prstGeom>
          <a:ln>
            <a:solidFill>
              <a:srgbClr val="CC0000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ángulo redondeado 36">
            <a:extLst>
              <a:ext uri="{FF2B5EF4-FFF2-40B4-BE49-F238E27FC236}">
                <a16:creationId xmlns:a16="http://schemas.microsoft.com/office/drawing/2014/main" xmlns="" id="{B124D757-5167-4949-8D84-302673A6C711}"/>
              </a:ext>
            </a:extLst>
          </p:cNvPr>
          <p:cNvSpPr/>
          <p:nvPr/>
        </p:nvSpPr>
        <p:spPr>
          <a:xfrm>
            <a:off x="6288181" y="1681511"/>
            <a:ext cx="1689355" cy="443019"/>
          </a:xfrm>
          <a:prstGeom prst="roundRect">
            <a:avLst/>
          </a:prstGeom>
          <a:solidFill>
            <a:schemeClr val="tx2"/>
          </a:solidFill>
          <a:ln>
            <a:noFill/>
          </a:ln>
          <a:effectLst>
            <a:outerShdw blurRad="266700" dist="76200" dir="3600000" sx="101000" sy="101000" algn="ctr" rotWithShape="0">
              <a:srgbClr val="00206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 smtClean="0">
                <a:solidFill>
                  <a:schemeClr val="bg1"/>
                </a:solidFill>
              </a:rPr>
              <a:t>Frases</a:t>
            </a:r>
          </a:p>
          <a:p>
            <a:pPr algn="ctr"/>
            <a:r>
              <a:rPr lang="es-MX" sz="1600" dirty="0" smtClean="0">
                <a:solidFill>
                  <a:schemeClr val="bg1"/>
                </a:solidFill>
              </a:rPr>
              <a:t>representativas</a:t>
            </a:r>
            <a:endParaRPr lang="es-MX" sz="1600" dirty="0">
              <a:solidFill>
                <a:schemeClr val="bg1"/>
              </a:solidFill>
            </a:endParaRPr>
          </a:p>
        </p:txBody>
      </p:sp>
      <p:pic>
        <p:nvPicPr>
          <p:cNvPr id="90" name="Imagen 225">
            <a:extLst>
              <a:ext uri="{FF2B5EF4-FFF2-40B4-BE49-F238E27FC236}">
                <a16:creationId xmlns:a16="http://schemas.microsoft.com/office/drawing/2014/main" xmlns="" id="{56AEFEC4-F23E-4015-93DA-94E7D093AB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15182" y="1681511"/>
            <a:ext cx="263867" cy="443018"/>
          </a:xfrm>
          <a:prstGeom prst="rect">
            <a:avLst/>
          </a:prstGeom>
        </p:spPr>
      </p:pic>
      <p:sp>
        <p:nvSpPr>
          <p:cNvPr id="94" name="CuadroTexto 82">
            <a:extLst>
              <a:ext uri="{FF2B5EF4-FFF2-40B4-BE49-F238E27FC236}">
                <a16:creationId xmlns:a16="http://schemas.microsoft.com/office/drawing/2014/main" xmlns="" id="{6BB6ABB4-8614-4FBE-A5D3-78E76009CA31}"/>
              </a:ext>
            </a:extLst>
          </p:cNvPr>
          <p:cNvSpPr txBox="1"/>
          <p:nvPr/>
        </p:nvSpPr>
        <p:spPr>
          <a:xfrm>
            <a:off x="5188129" y="3750075"/>
            <a:ext cx="1610331" cy="666786"/>
          </a:xfrm>
          <a:prstGeom prst="rect">
            <a:avLst/>
          </a:prstGeom>
          <a:ln>
            <a:noFill/>
          </a:ln>
        </p:spPr>
        <p:txBody>
          <a:bodyPr vert="horz" wrap="square" lIns="0" tIns="41459" rIns="0" bIns="41459" rtlCol="0" anchor="t">
            <a:noAutofit/>
          </a:bodyPr>
          <a:lstStyle/>
          <a:p>
            <a:pPr defTabSz="829178">
              <a:defRPr/>
            </a:pPr>
            <a:r>
              <a:rPr lang="es-MX" sz="997" dirty="0" smtClean="0">
                <a:solidFill>
                  <a:srgbClr val="1A3B47"/>
                </a:solidFill>
                <a:latin typeface="Arial"/>
              </a:rPr>
              <a:t>Segmentación frases  más comunes a través nueves de palabras  y/o </a:t>
            </a:r>
            <a:r>
              <a:rPr lang="es-MX" sz="997" i="1" dirty="0" smtClean="0">
                <a:solidFill>
                  <a:srgbClr val="1A3B47"/>
                </a:solidFill>
                <a:latin typeface="Arial"/>
              </a:rPr>
              <a:t>n-</a:t>
            </a:r>
            <a:r>
              <a:rPr lang="es-MX" sz="997" i="1" dirty="0" err="1" smtClean="0">
                <a:solidFill>
                  <a:srgbClr val="1A3B47"/>
                </a:solidFill>
                <a:latin typeface="Arial"/>
              </a:rPr>
              <a:t>grams</a:t>
            </a:r>
            <a:endParaRPr lang="es-MX" sz="997" i="1" dirty="0" smtClean="0">
              <a:solidFill>
                <a:srgbClr val="1A3B47"/>
              </a:solidFill>
              <a:latin typeface="Arial"/>
            </a:endParaRPr>
          </a:p>
        </p:txBody>
      </p:sp>
      <p:cxnSp>
        <p:nvCxnSpPr>
          <p:cNvPr id="95" name="Conector recto de flecha 83">
            <a:extLst>
              <a:ext uri="{FF2B5EF4-FFF2-40B4-BE49-F238E27FC236}">
                <a16:creationId xmlns:a16="http://schemas.microsoft.com/office/drawing/2014/main" xmlns="" id="{2A3CCE30-898F-4E7E-8127-83BEB3FD1F8A}"/>
              </a:ext>
            </a:extLst>
          </p:cNvPr>
          <p:cNvCxnSpPr/>
          <p:nvPr/>
        </p:nvCxnSpPr>
        <p:spPr>
          <a:xfrm>
            <a:off x="4943716" y="3712741"/>
            <a:ext cx="341755" cy="0"/>
          </a:xfrm>
          <a:prstGeom prst="straightConnector1">
            <a:avLst/>
          </a:prstGeom>
          <a:ln>
            <a:solidFill>
              <a:srgbClr val="CC0000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812" y="3570822"/>
            <a:ext cx="905565" cy="905565"/>
          </a:xfrm>
          <a:prstGeom prst="rect">
            <a:avLst/>
          </a:prstGeom>
        </p:spPr>
      </p:pic>
      <p:pic>
        <p:nvPicPr>
          <p:cNvPr id="96" name="Imagen 225">
            <a:extLst>
              <a:ext uri="{FF2B5EF4-FFF2-40B4-BE49-F238E27FC236}">
                <a16:creationId xmlns:a16="http://schemas.microsoft.com/office/drawing/2014/main" xmlns="" id="{56AEFEC4-F23E-4015-93DA-94E7D093AB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72727" y="1713482"/>
            <a:ext cx="263867" cy="443018"/>
          </a:xfrm>
          <a:prstGeom prst="rect">
            <a:avLst/>
          </a:prstGeom>
        </p:spPr>
      </p:pic>
      <p:pic>
        <p:nvPicPr>
          <p:cNvPr id="97" name="Imagen 225">
            <a:extLst>
              <a:ext uri="{FF2B5EF4-FFF2-40B4-BE49-F238E27FC236}">
                <a16:creationId xmlns:a16="http://schemas.microsoft.com/office/drawing/2014/main" xmlns="" id="{56AEFEC4-F23E-4015-93DA-94E7D093AB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9505" y="1684684"/>
            <a:ext cx="263867" cy="4430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593" y="4370424"/>
            <a:ext cx="1086732" cy="1170327"/>
          </a:xfrm>
          <a:prstGeom prst="rect">
            <a:avLst/>
          </a:prstGeom>
        </p:spPr>
      </p:pic>
      <p:sp>
        <p:nvSpPr>
          <p:cNvPr id="98" name="CuadroTexto 82">
            <a:extLst>
              <a:ext uri="{FF2B5EF4-FFF2-40B4-BE49-F238E27FC236}">
                <a16:creationId xmlns:a16="http://schemas.microsoft.com/office/drawing/2014/main" xmlns="" id="{6BB6ABB4-8614-4FBE-A5D3-78E76009CA31}"/>
              </a:ext>
            </a:extLst>
          </p:cNvPr>
          <p:cNvSpPr txBox="1"/>
          <p:nvPr/>
        </p:nvSpPr>
        <p:spPr>
          <a:xfrm>
            <a:off x="6256381" y="4749087"/>
            <a:ext cx="1610331" cy="666786"/>
          </a:xfrm>
          <a:prstGeom prst="rect">
            <a:avLst/>
          </a:prstGeom>
          <a:ln>
            <a:noFill/>
          </a:ln>
        </p:spPr>
        <p:txBody>
          <a:bodyPr vert="horz" wrap="square" lIns="0" tIns="41459" rIns="0" bIns="41459" rtlCol="0" anchor="t">
            <a:noAutofit/>
          </a:bodyPr>
          <a:lstStyle/>
          <a:p>
            <a:pPr defTabSz="829178">
              <a:defRPr/>
            </a:pPr>
            <a:r>
              <a:rPr lang="es-MX" sz="997" dirty="0" smtClean="0">
                <a:solidFill>
                  <a:srgbClr val="1A3B47"/>
                </a:solidFill>
                <a:latin typeface="Arial"/>
              </a:rPr>
              <a:t>Mapear las frases más relevantes al </a:t>
            </a:r>
            <a:r>
              <a:rPr lang="es-MX" sz="997" i="1" dirty="0" smtClean="0">
                <a:solidFill>
                  <a:srgbClr val="1A3B47"/>
                </a:solidFill>
                <a:latin typeface="Arial"/>
              </a:rPr>
              <a:t>time line </a:t>
            </a:r>
            <a:r>
              <a:rPr lang="es-MX" sz="997" dirty="0" smtClean="0">
                <a:solidFill>
                  <a:srgbClr val="1A3B47"/>
                </a:solidFill>
                <a:latin typeface="Arial"/>
              </a:rPr>
              <a:t>para  ordenar el </a:t>
            </a:r>
            <a:r>
              <a:rPr lang="es-MX" sz="997" i="1" dirty="0" err="1" smtClean="0">
                <a:solidFill>
                  <a:srgbClr val="1A3B47"/>
                </a:solidFill>
                <a:latin typeface="Arial"/>
              </a:rPr>
              <a:t>history</a:t>
            </a:r>
            <a:r>
              <a:rPr lang="es-MX" sz="997" i="1" dirty="0" smtClean="0">
                <a:solidFill>
                  <a:srgbClr val="1A3B47"/>
                </a:solidFill>
                <a:latin typeface="Arial"/>
              </a:rPr>
              <a:t> </a:t>
            </a:r>
            <a:r>
              <a:rPr lang="es-MX" sz="997" i="1" dirty="0" err="1" smtClean="0">
                <a:solidFill>
                  <a:srgbClr val="1A3B47"/>
                </a:solidFill>
                <a:latin typeface="Arial"/>
              </a:rPr>
              <a:t>telling</a:t>
            </a:r>
            <a:endParaRPr lang="es-MX" sz="997" i="1" dirty="0" smtClean="0">
              <a:solidFill>
                <a:srgbClr val="1A3B47"/>
              </a:solidFill>
              <a:latin typeface="Arial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8717138" y="3543908"/>
            <a:ext cx="777928" cy="745820"/>
            <a:chOff x="5300142" y="5115567"/>
            <a:chExt cx="777928" cy="745820"/>
          </a:xfrm>
        </p:grpSpPr>
        <p:pic>
          <p:nvPicPr>
            <p:cNvPr id="91" name="Imagen 108">
              <a:extLst>
                <a:ext uri="{FF2B5EF4-FFF2-40B4-BE49-F238E27FC236}">
                  <a16:creationId xmlns:a16="http://schemas.microsoft.com/office/drawing/2014/main" xmlns="" id="{9AF0987C-91B7-427E-9644-D5E4C267C2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49609" t="-7030" b="-1"/>
            <a:stretch/>
          </p:blipFill>
          <p:spPr>
            <a:xfrm rot="10800000">
              <a:off x="5300142" y="5115567"/>
              <a:ext cx="388845" cy="378853"/>
            </a:xfrm>
            <a:prstGeom prst="rect">
              <a:avLst/>
            </a:prstGeom>
          </p:spPr>
        </p:pic>
        <p:pic>
          <p:nvPicPr>
            <p:cNvPr id="92" name="Imagen 109">
              <a:extLst>
                <a:ext uri="{FF2B5EF4-FFF2-40B4-BE49-F238E27FC236}">
                  <a16:creationId xmlns:a16="http://schemas.microsoft.com/office/drawing/2014/main" xmlns="" id="{449D2DC9-1968-4D5E-868A-4B2800B0F5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49609" t="-7030" b="-1"/>
            <a:stretch/>
          </p:blipFill>
          <p:spPr>
            <a:xfrm rot="10800000">
              <a:off x="5689225" y="5225822"/>
              <a:ext cx="388845" cy="378853"/>
            </a:xfrm>
            <a:prstGeom prst="rect">
              <a:avLst/>
            </a:prstGeom>
          </p:spPr>
        </p:pic>
        <p:pic>
          <p:nvPicPr>
            <p:cNvPr id="93" name="Imagen 110">
              <a:extLst>
                <a:ext uri="{FF2B5EF4-FFF2-40B4-BE49-F238E27FC236}">
                  <a16:creationId xmlns:a16="http://schemas.microsoft.com/office/drawing/2014/main" xmlns="" id="{449E033B-6D8F-47F2-9643-47D950BD46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l="49609" t="-7030" b="-1"/>
            <a:stretch/>
          </p:blipFill>
          <p:spPr>
            <a:xfrm rot="10800000">
              <a:off x="5300419" y="5482534"/>
              <a:ext cx="388845" cy="378853"/>
            </a:xfrm>
            <a:prstGeom prst="rect">
              <a:avLst/>
            </a:prstGeom>
          </p:spPr>
        </p:pic>
      </p:grpSp>
      <p:cxnSp>
        <p:nvCxnSpPr>
          <p:cNvPr id="101" name="Conector recto de flecha 74">
            <a:extLst>
              <a:ext uri="{FF2B5EF4-FFF2-40B4-BE49-F238E27FC236}">
                <a16:creationId xmlns="" xmlns:a16="http://schemas.microsoft.com/office/drawing/2014/main" id="{C673DF64-08CE-402A-AD85-63E613C72535}"/>
              </a:ext>
            </a:extLst>
          </p:cNvPr>
          <p:cNvCxnSpPr/>
          <p:nvPr/>
        </p:nvCxnSpPr>
        <p:spPr>
          <a:xfrm>
            <a:off x="6076497" y="4614106"/>
            <a:ext cx="489673" cy="0"/>
          </a:xfrm>
          <a:prstGeom prst="straightConnector1">
            <a:avLst/>
          </a:prstGeom>
          <a:ln>
            <a:solidFill>
              <a:srgbClr val="CC0000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CuadroTexto 82">
            <a:extLst>
              <a:ext uri="{FF2B5EF4-FFF2-40B4-BE49-F238E27FC236}">
                <a16:creationId xmlns="" xmlns:a16="http://schemas.microsoft.com/office/drawing/2014/main" id="{6BB6ABB4-8614-4FBE-A5D3-78E76009CA31}"/>
              </a:ext>
            </a:extLst>
          </p:cNvPr>
          <p:cNvSpPr txBox="1"/>
          <p:nvPr/>
        </p:nvSpPr>
        <p:spPr>
          <a:xfrm>
            <a:off x="10419321" y="5540203"/>
            <a:ext cx="1610332" cy="829831"/>
          </a:xfrm>
          <a:prstGeom prst="rect">
            <a:avLst/>
          </a:prstGeom>
          <a:ln>
            <a:noFill/>
          </a:ln>
        </p:spPr>
        <p:txBody>
          <a:bodyPr vert="horz" wrap="square" lIns="0" tIns="41459" rIns="0" bIns="41459" rtlCol="0" anchor="t">
            <a:noAutofit/>
          </a:bodyPr>
          <a:lstStyle/>
          <a:p>
            <a:pPr defTabSz="829178">
              <a:defRPr/>
            </a:pPr>
            <a:r>
              <a:rPr lang="es-MX" sz="997" dirty="0" smtClean="0">
                <a:solidFill>
                  <a:srgbClr val="1A3B47"/>
                </a:solidFill>
                <a:latin typeface="Arial"/>
              </a:rPr>
              <a:t>Obtención de métricas </a:t>
            </a:r>
            <a:endParaRPr lang="es-MX" sz="997" i="1" dirty="0">
              <a:solidFill>
                <a:srgbClr val="1A3B47"/>
              </a:solidFill>
              <a:latin typeface="Arial"/>
            </a:endParaRPr>
          </a:p>
        </p:txBody>
      </p:sp>
      <p:sp>
        <p:nvSpPr>
          <p:cNvPr id="103" name="Rectángulo redondeado 36">
            <a:extLst>
              <a:ext uri="{FF2B5EF4-FFF2-40B4-BE49-F238E27FC236}">
                <a16:creationId xmlns:a16="http://schemas.microsoft.com/office/drawing/2014/main" xmlns="" id="{B124D757-5167-4949-8D84-302673A6C711}"/>
              </a:ext>
            </a:extLst>
          </p:cNvPr>
          <p:cNvSpPr/>
          <p:nvPr/>
        </p:nvSpPr>
        <p:spPr>
          <a:xfrm>
            <a:off x="8291009" y="1684684"/>
            <a:ext cx="1689355" cy="443019"/>
          </a:xfrm>
          <a:prstGeom prst="roundRect">
            <a:avLst/>
          </a:prstGeom>
          <a:solidFill>
            <a:schemeClr val="tx2"/>
          </a:solidFill>
          <a:ln>
            <a:noFill/>
          </a:ln>
          <a:effectLst>
            <a:outerShdw blurRad="266700" dist="76200" dir="3600000" sx="101000" sy="101000" algn="ctr" rotWithShape="0">
              <a:srgbClr val="00206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 smtClean="0">
                <a:solidFill>
                  <a:schemeClr val="bg1"/>
                </a:solidFill>
              </a:rPr>
              <a:t>Segmentación</a:t>
            </a:r>
            <a:endParaRPr lang="es-MX" sz="1600" dirty="0">
              <a:solidFill>
                <a:schemeClr val="bg1"/>
              </a:solidFill>
            </a:endParaRPr>
          </a:p>
        </p:txBody>
      </p:sp>
      <p:pic>
        <p:nvPicPr>
          <p:cNvPr id="119" name="Imagen 225">
            <a:extLst>
              <a:ext uri="{FF2B5EF4-FFF2-40B4-BE49-F238E27FC236}">
                <a16:creationId xmlns:a16="http://schemas.microsoft.com/office/drawing/2014/main" xmlns="" id="{56AEFEC4-F23E-4015-93DA-94E7D093AB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12052" y="1695976"/>
            <a:ext cx="263867" cy="443018"/>
          </a:xfrm>
          <a:prstGeom prst="rect">
            <a:avLst/>
          </a:prstGeom>
        </p:spPr>
      </p:pic>
      <p:sp>
        <p:nvSpPr>
          <p:cNvPr id="124" name="CuadroTexto 76">
            <a:extLst>
              <a:ext uri="{FF2B5EF4-FFF2-40B4-BE49-F238E27FC236}">
                <a16:creationId xmlns="" xmlns:a16="http://schemas.microsoft.com/office/drawing/2014/main" id="{721120A4-E0F9-4376-885C-33E87BF95DE7}"/>
              </a:ext>
            </a:extLst>
          </p:cNvPr>
          <p:cNvSpPr txBox="1"/>
          <p:nvPr/>
        </p:nvSpPr>
        <p:spPr>
          <a:xfrm>
            <a:off x="8435741" y="4484075"/>
            <a:ext cx="1544623" cy="845646"/>
          </a:xfrm>
          <a:prstGeom prst="rect">
            <a:avLst/>
          </a:prstGeom>
          <a:ln>
            <a:noFill/>
          </a:ln>
        </p:spPr>
        <p:txBody>
          <a:bodyPr vert="horz" wrap="square" lIns="0" tIns="41459" rIns="0" bIns="41459" rtlCol="0" anchor="t">
            <a:noAutofit/>
          </a:bodyPr>
          <a:lstStyle/>
          <a:p>
            <a:pPr defTabSz="829178">
              <a:defRPr/>
            </a:pPr>
            <a:r>
              <a:rPr lang="es-MX" sz="997" dirty="0" smtClean="0">
                <a:solidFill>
                  <a:srgbClr val="1A3B47"/>
                </a:solidFill>
                <a:latin typeface="Arial"/>
              </a:rPr>
              <a:t>Segmentar los diferentes tipos de audiencia y exploración de comentarios</a:t>
            </a:r>
            <a:endParaRPr lang="es-MX" sz="997" dirty="0">
              <a:solidFill>
                <a:srgbClr val="1A3B47"/>
              </a:solidFill>
              <a:latin typeface="Arial"/>
            </a:endParaRPr>
          </a:p>
        </p:txBody>
      </p:sp>
      <p:sp>
        <p:nvSpPr>
          <p:cNvPr id="125" name="CuadroTexto 79">
            <a:extLst>
              <a:ext uri="{FF2B5EF4-FFF2-40B4-BE49-F238E27FC236}">
                <a16:creationId xmlns="" xmlns:a16="http://schemas.microsoft.com/office/drawing/2014/main" id="{B656AF5D-1143-478B-946F-312E359106A9}"/>
              </a:ext>
            </a:extLst>
          </p:cNvPr>
          <p:cNvSpPr txBox="1"/>
          <p:nvPr/>
        </p:nvSpPr>
        <p:spPr>
          <a:xfrm>
            <a:off x="3432139" y="3346875"/>
            <a:ext cx="885841" cy="266888"/>
          </a:xfrm>
          <a:prstGeom prst="rect">
            <a:avLst/>
          </a:prstGeom>
          <a:ln>
            <a:noFill/>
          </a:ln>
        </p:spPr>
        <p:txBody>
          <a:bodyPr vert="horz" wrap="square" lIns="0" tIns="41459" rIns="0" bIns="41459" rtlCol="0" anchor="t">
            <a:noAutofit/>
          </a:bodyPr>
          <a:lstStyle/>
          <a:p>
            <a:pPr algn="ctr" defTabSz="829178">
              <a:defRPr/>
            </a:pPr>
            <a:r>
              <a:rPr lang="es-MX" sz="952" b="1" i="1" dirty="0" smtClean="0">
                <a:solidFill>
                  <a:srgbClr val="1A3B47"/>
                </a:solidFill>
                <a:latin typeface="Arial"/>
              </a:rPr>
              <a:t>Tendencias</a:t>
            </a:r>
            <a:endParaRPr lang="es-MX" sz="952" b="1" i="1" dirty="0">
              <a:solidFill>
                <a:srgbClr val="1A3B47"/>
              </a:solidFill>
              <a:latin typeface="Arial"/>
            </a:endParaRPr>
          </a:p>
        </p:txBody>
      </p:sp>
      <p:sp>
        <p:nvSpPr>
          <p:cNvPr id="127" name="CuadroTexto 79">
            <a:extLst>
              <a:ext uri="{FF2B5EF4-FFF2-40B4-BE49-F238E27FC236}">
                <a16:creationId xmlns="" xmlns:a16="http://schemas.microsoft.com/office/drawing/2014/main" id="{B656AF5D-1143-478B-946F-312E359106A9}"/>
              </a:ext>
            </a:extLst>
          </p:cNvPr>
          <p:cNvSpPr txBox="1"/>
          <p:nvPr/>
        </p:nvSpPr>
        <p:spPr>
          <a:xfrm>
            <a:off x="5215038" y="5273316"/>
            <a:ext cx="885841" cy="266888"/>
          </a:xfrm>
          <a:prstGeom prst="rect">
            <a:avLst/>
          </a:prstGeom>
          <a:ln>
            <a:noFill/>
          </a:ln>
        </p:spPr>
        <p:txBody>
          <a:bodyPr vert="horz" wrap="square" lIns="0" tIns="41459" rIns="0" bIns="41459" rtlCol="0" anchor="t">
            <a:noAutofit/>
          </a:bodyPr>
          <a:lstStyle/>
          <a:p>
            <a:pPr algn="ctr" defTabSz="829178">
              <a:defRPr/>
            </a:pPr>
            <a:r>
              <a:rPr lang="es-MX" sz="952" b="1" i="1" dirty="0" smtClean="0">
                <a:solidFill>
                  <a:srgbClr val="1A3B47"/>
                </a:solidFill>
                <a:latin typeface="Arial"/>
              </a:rPr>
              <a:t>Time Line</a:t>
            </a:r>
            <a:endParaRPr lang="es-MX" sz="952" b="1" i="1" dirty="0">
              <a:solidFill>
                <a:srgbClr val="1A3B47"/>
              </a:solidFill>
              <a:latin typeface="Arial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395" y="2253171"/>
            <a:ext cx="994655" cy="994655"/>
          </a:xfrm>
          <a:prstGeom prst="rect">
            <a:avLst/>
          </a:prstGeom>
        </p:spPr>
      </p:pic>
      <p:sp>
        <p:nvSpPr>
          <p:cNvPr id="135" name="Rectángulo redondeado 36">
            <a:extLst>
              <a:ext uri="{FF2B5EF4-FFF2-40B4-BE49-F238E27FC236}">
                <a16:creationId xmlns:a16="http://schemas.microsoft.com/office/drawing/2014/main" xmlns="" id="{B124D757-5167-4949-8D84-302673A6C711}"/>
              </a:ext>
            </a:extLst>
          </p:cNvPr>
          <p:cNvSpPr/>
          <p:nvPr/>
        </p:nvSpPr>
        <p:spPr>
          <a:xfrm>
            <a:off x="115080" y="1713482"/>
            <a:ext cx="2533650" cy="443019"/>
          </a:xfrm>
          <a:prstGeom prst="roundRect">
            <a:avLst/>
          </a:prstGeom>
          <a:solidFill>
            <a:schemeClr val="tx2"/>
          </a:solidFill>
          <a:ln>
            <a:noFill/>
          </a:ln>
          <a:effectLst>
            <a:outerShdw blurRad="266700" dist="76200" dir="3600000" sx="101000" sy="101000" algn="ctr" rotWithShape="0">
              <a:srgbClr val="00206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 smtClean="0">
                <a:solidFill>
                  <a:schemeClr val="bg1"/>
                </a:solidFill>
              </a:rPr>
              <a:t>Universo de variables</a:t>
            </a:r>
            <a:endParaRPr lang="es-MX" sz="1600" dirty="0">
              <a:solidFill>
                <a:schemeClr val="bg1"/>
              </a:solidFill>
            </a:endParaRPr>
          </a:p>
        </p:txBody>
      </p:sp>
      <p:sp>
        <p:nvSpPr>
          <p:cNvPr id="136" name="CuadroTexto 82">
            <a:extLst>
              <a:ext uri="{FF2B5EF4-FFF2-40B4-BE49-F238E27FC236}">
                <a16:creationId xmlns="" xmlns:a16="http://schemas.microsoft.com/office/drawing/2014/main" id="{6BB6ABB4-8614-4FBE-A5D3-78E76009CA31}"/>
              </a:ext>
            </a:extLst>
          </p:cNvPr>
          <p:cNvSpPr txBox="1"/>
          <p:nvPr/>
        </p:nvSpPr>
        <p:spPr>
          <a:xfrm>
            <a:off x="10419321" y="3272280"/>
            <a:ext cx="1610332" cy="544875"/>
          </a:xfrm>
          <a:prstGeom prst="rect">
            <a:avLst/>
          </a:prstGeom>
          <a:ln>
            <a:noFill/>
          </a:ln>
        </p:spPr>
        <p:txBody>
          <a:bodyPr vert="horz" wrap="square" lIns="0" tIns="41459" rIns="0" bIns="41459" rtlCol="0" anchor="t">
            <a:noAutofit/>
          </a:bodyPr>
          <a:lstStyle/>
          <a:p>
            <a:pPr defTabSz="829178">
              <a:defRPr/>
            </a:pPr>
            <a:r>
              <a:rPr lang="es-MX" sz="997" dirty="0" smtClean="0">
                <a:solidFill>
                  <a:srgbClr val="1A3B47"/>
                </a:solidFill>
                <a:latin typeface="Arial"/>
              </a:rPr>
              <a:t>Responder preguntas de negocio y revelar nuevos hallazgos</a:t>
            </a:r>
            <a:endParaRPr lang="es-MX" sz="997" dirty="0">
              <a:solidFill>
                <a:srgbClr val="1A3B47"/>
              </a:solidFill>
              <a:latin typeface="Arial"/>
            </a:endParaRPr>
          </a:p>
          <a:p>
            <a:pPr defTabSz="829178">
              <a:defRPr/>
            </a:pPr>
            <a:endParaRPr lang="es-MX" sz="997" i="1" dirty="0">
              <a:solidFill>
                <a:srgbClr val="1A3B47"/>
              </a:solidFill>
              <a:latin typeface="Arial"/>
            </a:endParaRPr>
          </a:p>
        </p:txBody>
      </p:sp>
      <p:sp>
        <p:nvSpPr>
          <p:cNvPr id="52" name="Rectángulo redondeado 36">
            <a:extLst>
              <a:ext uri="{FF2B5EF4-FFF2-40B4-BE49-F238E27FC236}">
                <a16:creationId xmlns:a16="http://schemas.microsoft.com/office/drawing/2014/main" xmlns="" id="{B124D757-5167-4949-8D84-302673A6C711}"/>
              </a:ext>
            </a:extLst>
          </p:cNvPr>
          <p:cNvSpPr/>
          <p:nvPr/>
        </p:nvSpPr>
        <p:spPr>
          <a:xfrm>
            <a:off x="2975814" y="1681510"/>
            <a:ext cx="2937283" cy="443019"/>
          </a:xfrm>
          <a:prstGeom prst="roundRect">
            <a:avLst/>
          </a:prstGeom>
          <a:solidFill>
            <a:schemeClr val="tx2"/>
          </a:solidFill>
          <a:ln>
            <a:noFill/>
          </a:ln>
          <a:effectLst>
            <a:outerShdw blurRad="266700" dist="76200" dir="3600000" sx="101000" sy="101000" algn="ctr" rotWithShape="0">
              <a:srgbClr val="00206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 smtClean="0">
                <a:solidFill>
                  <a:schemeClr val="bg1"/>
                </a:solidFill>
              </a:rPr>
              <a:t>Momentos clave</a:t>
            </a:r>
            <a:endParaRPr lang="es-MX" sz="1600" dirty="0">
              <a:solidFill>
                <a:schemeClr val="bg1"/>
              </a:solidFill>
            </a:endParaRPr>
          </a:p>
        </p:txBody>
      </p:sp>
      <p:sp>
        <p:nvSpPr>
          <p:cNvPr id="53" name="Rectángulo redondeado 36">
            <a:extLst>
              <a:ext uri="{FF2B5EF4-FFF2-40B4-BE49-F238E27FC236}">
                <a16:creationId xmlns:a16="http://schemas.microsoft.com/office/drawing/2014/main" xmlns="" id="{B124D757-5167-4949-8D84-302673A6C711}"/>
              </a:ext>
            </a:extLst>
          </p:cNvPr>
          <p:cNvSpPr/>
          <p:nvPr/>
        </p:nvSpPr>
        <p:spPr>
          <a:xfrm>
            <a:off x="10340298" y="1681509"/>
            <a:ext cx="1689355" cy="443019"/>
          </a:xfrm>
          <a:prstGeom prst="roundRect">
            <a:avLst/>
          </a:prstGeom>
          <a:solidFill>
            <a:schemeClr val="tx2"/>
          </a:solidFill>
          <a:ln>
            <a:noFill/>
          </a:ln>
          <a:effectLst>
            <a:outerShdw blurRad="266700" dist="76200" dir="3600000" sx="101000" sy="101000" algn="ctr" rotWithShape="0">
              <a:srgbClr val="00206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Insights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" name="Rounded Rectangular Callout 1"/>
          <p:cNvSpPr/>
          <p:nvPr/>
        </p:nvSpPr>
        <p:spPr>
          <a:xfrm>
            <a:off x="10998515" y="4468987"/>
            <a:ext cx="1019030" cy="357183"/>
          </a:xfrm>
          <a:prstGeom prst="wedgeRound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00" dirty="0" smtClean="0">
                <a:latin typeface="Lato Regular" charset="0"/>
                <a:cs typeface="Lato Regular" charset="0"/>
              </a:rPr>
              <a:t>Fuera del </a:t>
            </a:r>
            <a:r>
              <a:rPr lang="es-MX" sz="1000" dirty="0" err="1" smtClean="0">
                <a:latin typeface="Lato Regular" charset="0"/>
                <a:cs typeface="Lato Regular" charset="0"/>
              </a:rPr>
              <a:t>alcanse</a:t>
            </a:r>
            <a:r>
              <a:rPr lang="es-MX" sz="1000" dirty="0" smtClean="0">
                <a:latin typeface="Lato Regular" charset="0"/>
                <a:cs typeface="Lato Regular" charset="0"/>
              </a:rPr>
              <a:t> </a:t>
            </a:r>
            <a:endParaRPr lang="en-US" sz="1000" dirty="0">
              <a:latin typeface="Lato Regular" charset="0"/>
              <a:cs typeface="La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62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7975" y="160337"/>
            <a:ext cx="10648589" cy="538039"/>
          </a:xfrm>
        </p:spPr>
        <p:txBody>
          <a:bodyPr/>
          <a:lstStyle/>
          <a:p>
            <a:r>
              <a:rPr lang="es-MX" dirty="0" smtClean="0"/>
              <a:t>(1/4) Análisis de los datos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804" y="559964"/>
            <a:ext cx="10648589" cy="376036"/>
          </a:xfrm>
        </p:spPr>
        <p:txBody>
          <a:bodyPr/>
          <a:lstStyle/>
          <a:p>
            <a:r>
              <a:rPr lang="es-MX" dirty="0" smtClean="0"/>
              <a:t>Descubrimiento de momentos clave</a:t>
            </a:r>
            <a:endParaRPr lang="en-US" dirty="0"/>
          </a:p>
        </p:txBody>
      </p:sp>
      <p:sp>
        <p:nvSpPr>
          <p:cNvPr id="4" name="AutoShape 2" descr="data:image/png;base64,iVBORw0KGgoAAAANSUhEUgAAA7YAAAOqCAYAAACo7sl4AAAABHNCSVQICAgIfAhkiAAAAAlwSFlzAAALEgAACxIB0t1+/AAAADh0RVh0U29mdHdhcmUAbWF0cGxvdGxpYiB2ZXJzaW9uMy4xLjEsIGh0dHA6Ly9tYXRwbG90bGliLm9yZy8QZhcZAAAgAElEQVR4nOzdb4yX533v+c+PDCa2IUrtzhQvRSSpWiXCqknKqs6DHZJIMLhmQkvTysCaKG5laqWu5Qf0YOCY2or/KGHtyopxsqk3lWpHhlKFqXzIEKtSXfWQVVxWx166rE+agmtDdzzYPg5DPOOBufcBZgp2ImMgTO7rer0kDL97foPv3yP0nu91XXenaZomAAAA0FLTpvoGAAAA4HwIWwAAAFpN2AIAANBqwhYAAIBWE7YAAAC0mrAFAACg1bqm+gbO12uvHcvEhCcWAQAAlGTatE5+4RcuP6v3tj5sJyYaYQsAAFAxS5EBAABoNWELAABAqwlbAAAAWk3YAgAA0GrCFgAAgFYTtgAAALSasAUAAKDVhC0AAACtJmwBAABoNWELAABAqwlbAAAAWk3YAgAA0GpdZ/vGkZGR3HDDDfna176WH/7wh3nggQcmvzY0NJRrrrkmX//61/PVr341f/M3f5MPfOADSZLf//3fz+rVq7N///5s3Lgxx44dy8KFC3PXXXelq6srhw8fzrp16/LKK6/kwx/+cLZs2ZLLL7/8wn9SAAAAitRpmqZ5tzc9++yz2bRpUw4cOJDBwcH88i//8uTXhoeHs3LlyvzFX/xFPvShD+WP/uiPsnbt2nz84x8/4+9YtmxZvvSlL2XBggXZsGFDrr766qxatSpr167NZz/72Vx//fV5+OGH8+Mf/zjr1q076w/wyisjmZh4148AAABAi0yb1smVV848u/eezZu2b9+ezZs3p6en5x1f+/KXv5wbbrghH/rQh5Ik+/bty9e//vX09/fn7rvvztjYWA4dOpTR0dEsWLAgSbJixYoMDg5mfHw8zzzzTPr6+s64DgAAAGfrrJYi33PPPT/x+sGDB/P9739/8uvHjh3Lxz72saxbty7z5s3L+vXrs3Xr1nzqU59Kd3f35Pd1d3dnaGgor732WmbOnJmurq4zrr8XZ1vwAAAAlOms99j+JNu2bcuqVatyySWXJEkuv/zyfOMb35j8+k033ZQNGzakt7c3nU5n8nrTNOl0OpO/n+7tr9+NpcgAAADlueBLkX+av/u7v8tv/dZvTb4+fPhwduzYMfm6aZp0dXVl9uzZGR4enrx+5MiR9PT05IorrsjRo0dz4sSJJCf36/6k5c4AAADw05xz2L766qsZHR3N3LlzJ6+9//3vz1e+8pW8+OKLaZomjz/+eBYvXpw5c+ZkxowZ2bt3b5JkYGAgvb29mT59ehYuXJhdu3YlSXbu3Jne3t7z/EgAAADU5JyXIr/00kuZPXv2GdeuuOKK3H333bnlllsyPj6eT3ziE/nCF76QJNmyZUs2bdqUkZGRzJ8/P2vWrEmSbN68OevXr88jjzySq6666ozHCAEAAMC7OavH/fw8s8cWAACgPBdtjy0AAABMNWELAABAqwlbAAAAWk3YAgAA0GrCFgAAgFYTtgAAALSasAUAAKDVhC0AAACtJmwBAABoNWELAABAqwlbAAAAWk3YAgAA0GrCFgAAgFYTtgAAALSasAUAAKDVhC0ARRgbP5GtO/fltaNjU30rAMBFJmwBKMLe51/OP/2/L2fH3//LVN8KAHCRCVsAitJM9Q0AABedsAWgCJ10pvoWAIApImwBKIuRLQBUR9gCUAYDWwColrAFAACg1YQtAEWxEhkA6iNsASiClcgAUC9hCwAAQKsJWwCK0jQWIwNAbYQtAGWwFhkAqiVsAQAAaDVhC0AROka2AFAtYQsAAECrCVsAiuLsKACoj7AFoAgdK5EBoFrCFoCiGNgCQH2ELQAAAK0mbAEAAGg1YQtAWZweBQDVEbYAFKHj9CgAqJawBaAo5rUAUB9hC0ARzGsBoF7CFgAAgFYTtgCUxVpkAKiOsAUAAKDVhC0AAACtJmwBKIqVyABQH2ELQBE8xhYA6iVsAShK05jZAkBthC0AhTCyBYBaCVsAAABaTdgCAADQasIWgCI4PAoA6iVsASiKs6MAoD7CFgAAgFYTtgAAALSasAWgCLbYAkC9hC0AZVC2AFAtYQsAAECrCVsAitI4FhkAqiNsAShCx1pkAKiWsAWgKOa1AFAfYQtAGQxsAaBawhYAAIBWE7YAAAC0mrAFoAhWIgNAvYQtAEXxtB8AqI+wBQAAoNWELQAAAK0mbAEoQuetTbaNJ9kCQHWELQCFcHwUANRK2AJQFgNbAKiOsAUAAKDVhC0AAACtJmwBKMJ/HB4FANRG2AJQBEdHAUC9hC0AAACtJmwBKEtjMTIA1EbYAlAGa5EBoFrCFoCimNcCQH2ELQBF6BjZAkC1hC0AAACtJmwBKIqzowCgPsIWgDJYiQwA1RK2AAAAtJqwBQAAoNWELQAAAK0mbAEowqktto3TowCgOsIWgCI4OwoA6iVsAQAAaDVhCwAAQKsJWwAAAFpN2AJQhs7JXbbOjgKA+ghbAIrg8CgAqJewBQAAoNWELQBFsRIZAOojbAEAAGg1YQtAWZweBQDVEbYAFEHOAkC9hC0AAACtJmwBKIrJLQDUR9gCAADQasIWgKKY2AJAfYQtAGVwGjIAVEvYAgAA0GrCFoCyGNwCQHWELQAAAK0mbAEogkEtANRL2AIAANBqwhaAojRmtwBQnbMO25GRkSxbtiwvvfRSkuSOO+7IkiVLsnz58ixfvjxPPfVUkmTPnj3p7+/PkiVL8uCDD05+//79+7NixYr09fVl48aNOX78eJLk8OHDWb16dZYuXZpbbrklx44du5CfD4Da6FoAqM5Zhe2zzz6blStX5uDBg5PX9u3bl8ceeywDAwMZGBjI4sWLMzo6mg0bNmTr1q3ZtWtX9u3bl6effjpJsm7dutx5553ZvXt3mqbJ9u3bkyR33XVXVq1alcHBwVx99dXZunXrhf+UAAAAFOuswnb79u3ZvHlzenp6kiRvvPFGDh8+nA0bNqS/vz8PPfRQJiYm8txzz2XevHmZO3duurq60t/fn8HBwRw6dCijo6NZsGBBkmTFihUZHBzM+Ph4nnnmmfT19Z1xHQDeK4NaAKhX19m86Z577jnj9ZEjR3Lttddm8+bNmTVrVtauXZsdO3bksssuS3d39+T7enp6MjQ0lJdffvmM693d3RkaGsprr72WmTNnpqur64zr78WVV858T+8HoEwffO2NJElX1/vS3T1riu8GALiYzips327u3Ll5+OGHJ1/feOON2blzZ/r6+tLpdCavN02TTqeTiYmJn3j91O+ne/vrd/PKKyOZmPBzeoDa/Y/XT4bt+PETGR4+OsV3AwCcr2nTOmc9yDynU5Gff/757N69e/J10zTp6urK7NmzMzw8PHl9eHg4PT0977h+5MiR9PT05IorrsjRo0dz4sSJM94PAOeq8bNOAKjOOYVt0zS599578/rrr2d8fDzbtm3L4sWLc8011+TAgQN54YUXcuLEiTz55JPp7e3NnDlzMmPGjOzduzdJMjAwkN7e3kyfPj0LFy7Mrl27kiQ7d+5Mb2/vhft0ANRD0AJAtc5pKfJHP/rR3HzzzVm5cmWOHz+eJUuWZNmyZUmS+++/P7feemvGxsayaNGiLF26NEmyZcuWbNq0KSMjI5k/f37WrFmTJNm8eXPWr1+fRx55JFdddVUeeOCBC/TRAAAAqEGnadq9aMseWwCS5J8PvJr/bdt/y4evmpX//Pn/eapvBwA4Tz/zPbYAAADw80LYAlCUdq9DAgDOhbAFoAiN06MAoFrCFgAAgFYTtgAUxdwWAOojbAEAAGg1YQtAGYxqAaBawhYAAIBWE7YAlMXkFgCqI2wBKIrH/gBAfYQtAEWQswBQL2ELAABAqwlbAAAAWk3YAlAWa5IBoDrCFoCi6FoAqI+wBaAIjaIFgGoJWwAAAFpN2AJQFJNbAKiPsAUAAKDVhC0AhTCqBYBaCVsAAABaTdgCUBiTWwCojbAFoCiyFgDqI2wBAABoNWELQBE85gcA6iVsAQAAaDVhC0BZTG4BoDrCFoCi6FoAqI+wBaAIghYA6iVsAQAAaDVhCwAAQKsJWwCK0njuDwBUR9gCAADQasIWgDIY1AJAtYQtAAAArSZsASiKLbYAUB9hCwAAQKsJWwCK0NhkCwDVErYAAAC0mrAFoCjmtgBQH2ELQFmcHgUA1RG2AAAAtJqwBaAMBrUAUC1hCwAAQKsJWwCKYnALAPURtgCURdkCQHWELQBF0LMAUC9hCwAAQKsJWwAAAFpN2AJQlMaiZACojrAFoAiNngWAaglbAAAAWk3YAlAUk1sAqI+wBQAAoNWELQAAAK0mbAEohDXIAFArYQsAAECrCVsAiuLwKACoj7AFoDDKFgBqI2wBKIJJLQDUS9gCUJjOVN8AAHCRCVsACmN0CwC1EbYAAAC0mrAFoCjmtQBQH2ELAABAqwlbAIri6CgAqI+wBaAoliIDQH2ELQAAAK0mbAEogkktANRL2AIAANBqwhYAAIBWE7YAFKWxJhkAqiNsAQAAaDVhC0ARGqNaAKiWsAUAAKDVhC0AAACtJmwBAABoNWELAABAqwlbAAAAWk3YAgAA0GrCFgAAgFYTtgAUxfNsAaA+whaAIuhZAKiXsAUAAKDVhC0AAACtJmwBAABoNWELQBGa2GQLALUStgAAALSasAWgKOa2AFAfYQsAAECrCVsAymBUCwDVErYAAAC0mrAFAACg1YQtAGWxJBkAqiNsAQAAaDVhC0ARDGoBoF7CFgAAgFYTtgAAALSasAWgKJYkA0B9hC0AZVC0AFAtYQtAUTpTfQMAwEUnbAEoisEtANRH2AIAANBqwhaAsjRmtgBQG2ELQBEai5ABoFrCFgAAgFYTtgAAALTaWYftyMhIli1blpdeeilJsm3btixbtiz9/f2544478uabbyZJvvrVr+bTn/50li9fnuXLl+fxxx9Pkuzfvz8rVqxIX19fNm7cmOPHjydJDh8+nNWrV2fp0qW55ZZbcuzYsQv9GQEAACjYWYXts88+m5UrV+bgwYNJkgMHDuTRRx/NE088kb/927/NxMREvvWtbyVJ9u3blwceeCADAwMZGBjI6tWrkyTr1q3LnXfemd27d6dpmmzfvj1Jctddd2XVqlUZHBzM1Vdfna1bt/4MPiYApXNmFADU66zCdvv27dm8eXN6enqSJJdcckk2b96cmTNnptPp5Nd+7ddy+PDhJCfD9utf/3r6+/tz9913Z2xsLIcOHcro6GgWLFiQJFmxYkUGBwczPj6eZ555Jn19fWdcBwAAgLPVdTZvuueee854PWfOnMyZMydJ8uqrr+bxxx/Pfffdl2PHjuVjH/tY1q1bl3nz5mX9+vXZunVrPvWpT6W7u3vy+7u7uzM0NJTXXnstM2fOTFdX1xnX34srr5z5nt4PQJk+8IHXkiSdaZ10d8+a4rsBAC6mswrbn2ZoaCh/+Id/mN/93d/Nb/7mbyZJvvGNb0x+/aabbsqGDRvS29ubTqczeb1pmnQ6ncnfT/f21+/mlVdGMjFh/RlA7X70o9EkycREk+Hho1N8NwDA+Zo2rXPWg8xzPhX5hz/8YW644Yb8zu/8Tr74xS8mOXkQ1I4dOybf0zRNurq6Mnv27AwPD09eP3LkSHp6enLFFVfk6NGjOXHiRJJkeHh4crkzAAAAnI1zCtuRkZH8wR/8QW677bbcdNNNk9ff//735ytf+UpefPHFNE2Txx9/PIsXL86cOXMyY8aM7N27N0kyMDCQ3t7eTJ8+PQsXLsyuXbuSJDt37kxvb+8F+FgAAADU4pyWIu/YsSNHjhzJN7/5zXzzm99MknzmM5/Jbbfdlrvvvju33HJLxsfH84lPfCJf+MIXkiRbtmzJpk2bMjIykvnz52fNmjVJks2bN2f9+vV55JFHctVVV+WBBx64QB8NAACAGnSapt0PSLDHFoAk+a//97/n0f+yPzMvnZ6Hbvtfpvp2AIDzdFH22AIAAMDPA2ELQBHavf4IADgfwhYAAIBWE7YAAAC0mrAFAACg1YQtAEVoYpMtANRK2AIAANBqwhYAAIBWE7YAAAC0mrAFoCiNB9oCQHWELQBl0LMAUC1hC0BROp3OVN8CAHCRCVsAimIpMgDUR9gCAADQasIWgCKY0wJAvYQtAAAArSZsAQAAaDVhCwAAQKsJWwAAAFpN2AIAANBqwhYAAIBWE7YAAAC0mrAFoCiNB9oCQHWELQBFaBQtAFRL2AIAANBqwhYAAIBWE7YAAAC0mrAFoCh22gJAfYQtAEUQtABQL2ELAABAqwlbAAAAWk3YAgAA0GrCFoAy2GQLANUStgAAALSasAWgMEa3AFAbYQsAAECrCVsAAABaTdgCUAQLkAGgXsIWAACAVhO2ABSlMboFgOoIWwAAAFpN2AJQBqNaAKiWsAUAAKDVhC0AAACtJmwBKIoFyQBQH2ELQBEELQDUS9gCAADQasIWAACAVhO2AAAAtJqwBaAsNtsCQHWELQBFaAQtAFRL2AIAANBqwhYAAIBWE7YAAAC0mrAFAACg1YQtAAAArSZsAShK43k/AFAdYQsAAECrCVsAAABaTdgCUISmsQQZAGolbAEAAGg1YQtAWQxuAaA6whYAAIBWE7YAFMGgFgDqJWwBAABoNWELAABAqwlbAIpiSTIA1EfYAgAA0GrCFoAyGNUCQLWELQAAAK0mbAEAAGg1YQtAURpLkgGgOsIWgCLoWQCol7AFoCidzlTfAQBwsQlbAIpiKTIA1EfYAgAA0GrCFoCiHD8xkRMTE1N9GwDARSRsASjDaWuQv/XUD6bwRgCAi03YAlCc/+u/D0/1LQAAF5GwBaA8TkYGgKoIWwAAAFpN2AJQhNOf8mNgCwB1EbYAAAC0mrAFAACg1YQtAAAArSZsASjCaY+xTadjly0A1ETYAgAA0GrCFgAAgFYTtgAAALSasAWgOLbYAkBdhC0AAACtJmwBKI6BLQDURdgCAADQasIWAACAVhO2ABShSTPVtwAATBFhCwAAQKsJWwAK5PgoAKiJsAUAAKDVhC0AxekY2AJAVYQtAGVwdhQAVEvYAgAA0GrCFgAAgFYTtgAUxx5bAKiLsAWgCLbYAkC9hC0AAACtJmwBAABoNWELQHE6sckWAGpyVmE7MjKSZcuW5aWXXkqS7NmzJ/39/VmyZEkefPDByfft378/K1asSF9fXzZu3Jjjx48nSQ4fPpzVq1dn6dKlueWWW3Ls2LEkyY9+9KPcfPPNue6667J69eoMDw9f6M8HAABA4d41bJ999tmsXLkyBw8eTJKMjo5mw4YN2bp1a3bt2pV9+/bl6aefTpKsW7cud955Z3bv3p2mabJ9+/YkyV133ZVVq1ZlcHAwV199dbZu3Zok+fM///MsXLgw3/nOd/J7v/d7ueeee35GHxOA0jXNacdHGdgCQFXeNWy3b9+ezZs3p6enJ0ny3HPPZd68eZk7d266urrS39+fwcHBHDp0KKOjo1mwYEGSZMWKFRkcHMz4+HieeeaZ9PX1nXE9Sf7+7/8+/f39SZJly5blH/7hHzI+Pv4z+aAAAACUqevd3vD2KerLL7+c7u7uydc9PT0ZGhp6x/Xu7u4MDQ3ltddey8yZM9PV1XXG9bf/XV1dXZk5c2ZeffXV/NIv/dJZf4Arr5x51u8FoFyXXz5j8s9d75uW7u5ZU3g3AMDF9K5h+3YTExPpnPbk+6Zp0ul0fur1U7+f7u2vT/+eadPe23lWr7wykokJTy8EqN2xY2OTfz5xYiLDw0en8G4AgPM1bVrnrAeZ7/lU5NmzZ59xyNPw8HB6enrecf3IkSPp6enJFVdckaNHj+bEiRNnvD85Oe09cuRIkuT48eM5duxYPvjBD77XWwKAM/2UH6ACAGV6z2F7zTXX5MCBA3nhhRdy4sSJPPnkk+nt7c2cOXMyY8aM7N27N0kyMDCQ3t7eTJ8+PQsXLsyuXbuSJDt37kxvb2+SZNGiRdm5c2eSZNeuXVm4cGGmT59+oT4bAAAAFXjPS5FnzJiR+++/P7feemvGxsayaNGiLF26NEmyZcuWbNq0KSMjI5k/f37WrFmTJNm8eXPWr1+fRx55JFdddVUeeOCBJMltt92W9evX5/rrr8+sWbOyZcuWC/jRAKiVeS0A1KXTnPF8hPaxxxaAJPkv3zuYv3n6X5Mks6+4LPfefO3U3hAAcF5+pntsAeDnUbt/TAsAnA9hCwAAQKsJWwCK41BkAKiLsAUAAKDVhC0AAACtJmwBKIKzowCgXsIWAACAVhO2ABSn4/QoAKiKsAUAAKDVhC0AZWj+Y5eteS0A1EXYAgAA0GrCFgAAgFYTtgAAALSasAWgPDbZAkBVhC0ARWje/S0AQKGELQDFMbAFgLoIWwAAAFpN2AJQIDNbAKiJsAWgDDbZAkC1hC0AxekY2AJAVYQtAAAArSZsAShOY1kyAFRF2AIAANBqwhaAIhjSAkC9hC0AAACtJmwBAABoNWELAABAqwlbAIrQOAoZAKolbAEAAGg1YQtAcTqdqb4DAOBiErYAAAC0mrAFoDi22wJAXYQtAAAArSZsAQAAaDVhCwAAQKsJWwAAAFpN2AJQBAdGAUC9hC0AAACtJmwBAABoNWELAABAqwlbAIpgiy0A1EvYAgAA0GrCFgAAgFYTtgAUyMJkAKiJsAUAAKDVhC0AhTClBYBaCVsACtSZ6hsAAC4iYQsAAECrCVsAAABaTdgCUITGFlsAqJawBQAAoNWELQAAAK0mbAEAAGg1YQsAAECrCVsACuQkKQCoibAFAACg1YQtAAXqTPUNAAAXkbAFAACg1YQtAEVobKsFgGoJWwAAAFpN2AIAANBqwhYAAIBWE7YAAAC0mrAFoAhNnB4FALUStgAUSOQCQE2ELQAAAK0mbAEAAGg1YQtAGU5bffwLs94/dfcBAFx0XVN9AwBwoUzvmpbuD16aGdP93BYAauJffgCK4+goAKiLsAWgKJ2pvgEA4KITtgCUx8gWAKoibAEowmTLGtkCQHWELQDFONW0BrYAUBdhC0BRDGwBoD7CFoDiNI2ZLQDURNgCUAabbAGgWsIWgHJoWgCokrAFoCgdcQsA1RG2ABTHFlsAqIuwBaAIzVubbA1sAaA+whaAYnRkLQBUSdgCUBZtCwDVEbYAFMdzbAGgLsIWgKJYjgwA9RG2ABTh9CGteS0A1EXYAlCOTuyxBYAKCVsAAABaTdgCUBQDWwCoj7AFoDgORQaAughbAIrRSdLpJI3jowCgKsIWgMJYjAwAtRG2AJTHwBYAqiJsAShKx8AWAKojbAEowukHRhnYAkBdhC0Axeh07LAFgBoJWwDK43k/AFAVYQtAWYxsAaA6whaAIpz+7FrzWgCoi7AFoCCddIxsAaA6whaA4thiCwB1EbYAlOFUzBrYAkB1hC0AxdC0AFAnYQtAUcQtANRH2AJQnMYmWwCoirAFoAi22AJAvYQtAMXoqFoAqFLXuX7jX//1X+exxx6bfP3SSy9l+fLleeONN7J3795ceumlSZI//uM/zuLFi7Nnz57cd999GRsby3XXXZfbb789SbJ///5s3Lgxx44dy8KFC3PXXXelq+ucbwuA2qlbAKhOp7kAG5F+8IMf5Itf/GKeeOKJfP7zn8+jjz6anp6eya+Pjo5m6dKl+au/+qtcddVVWbt2bdasWZNFixZl2bJl+dKXvpQFCxZkw4YNufrqq7Nq1aqz/n+/8spIJibspQKo3ePf/e/5P/+f/y9zumemk+Q/rf7EVN8SAHAepk3r5MorZ57dey/E//DP/uzPcvvtt+fSSy/N4cOHs2HDhvT39+ehhx7KxMREnnvuucybNy9z585NV1dX+vv7Mzg4mEOHDmV0dDQLFixIkqxYsSKDg4MX4pYAqJR5LQDU57zX/O7Zsyejo6O57rrr8uKLL+baa6/N5s2bM2vWrKxduzY7duzIZZddlu7u7snv6enpydDQUF5++eUzrnd3d2doaOg9/f/PtuABKNull07PtGmdTL/kfWmapLt71lTfEgBwkZx32D7xxBP5whe+kCSZO3duHn744cmv3Xjjjdm5c2f6+vrSOW3PU9M06XQ6mZiY+InX3wtLkQFIkh+/8WYmJpocHz+RiSYZHj461bcEAJyHi7YU+c0338wzzzyTz3zmM0mS559/Prt37578etM06erqyuzZszM8PDx5fXh4OD09Pe+4fuTIkTP25gLAezH5w1HPsQWAqpxX2D7//PP50Ic+lMsuuyzJyZC999578/rrr2d8fDzbtm3L4sWLc8011+TAgQN54YUXcuLEiTz55JPp7e3NnDlzMmPGjOzduzdJMjAwkN7e3vP/VAAAAFTjvJYiv/jii5k9e/bk649+9KO5+eabs3Llyhw/fjxLlizJsmXLkiT3339/br311oyNjWXRokVZunRpkmTLli3ZtGlTRkZGMn/+/KxZs+Z8bgkAYl4LAHW5II/7mUr22AKQJH/13efzzP6XM7dnZo6fmMgd/+tvTPUtAQDn4aI/7gcAfp74cScA1EXYAgAA0GrCFoAyND/lzwBA8YQtAMXodE7+apQtAFRF2AJQlM5U3wAAcNEJWwCK0PzUFwBA6YQtAMXoJCfXIgMAVRG2ABTHwBYA6iJsAShDczJnzWsBoD7CFoByvLUMuTGyBYCqCFsAymJkCwDVEbYAFMjIFgBqImwBKMKplO0Y2QJAdYQtAMU4lbT22AJAXYQtAEXxGFsAqI+wBaAIp09pDWwBoC7CFoBymNYCQJWELQDlMbIFgKoIWwAKcbJmDW0BoD7CFoBiTJ6KbGQLAFURtgAUpeNYZACojrAFoAhnPLvWwBYAqiJsASiGaS0A1EnYAlAcA1sAqIuwBaAohrYAUB9hC0ARzthia2QLAFURtgAAALSasAWgQEa2AFATYQtAGd5qWScjA0B9hC0AxTjVtOa1AFAXYQtAUcxrAaA+whaAIjSnz2mNbAGgKsIWgGJ03vqPrgWAughbAInIKm0AACAASURBVIpiKTIA1EfYAlCcpjGzBYCaCFsAynCqZT3uBwCqI2wBKIioBYAaCVsAiiJtAaA+whaAIpy+q9YWWwCoi7AFoBidji22AFAjYQtAcQxsAaAuwhaAIlh+DAD1ErYAlEflAkBVhC0ARem8tcn234aO5tDwyBTfDQBwMQhbAArRnPGnP/vmM/nPj35/6m4HALhohC0Axeh0PMcWAGokbAEojy22AFAVYQtAWYxsAaA6whaAIjRn/NnIFgBqImwBKEYnHQNbAKiQsAWgOB5jCwB1EbYAlGEyZs1sAaA2whaAcmhaAKiSsAWgKB1xCwDVEbYAFOGMU5HtsQWAqghbAIrRidXIAFAjYQtAgYxsAaAmwhaAIjSn1h8b2QJAdYQtAOV46+Qo81oAqIuwBaAonXQcHgUAlRG2AAAAtJqwBaAs9tgCQHWELQDF8LgfAKiTsAWgOI1NtgBQFWELQBEmn/ZjZAsA1RG2ABTjVNSa1wJAXYQtAIUxsgWA2ghbAIrQ/NQXAEDphC0ARbHHFgDqI2wBKI6BLQDURdgCUBQDWwCoj7AFoAynP7vWc2wBoCrCFoBidDodm2wBoELCFoDimNcCQF2ELQBFOBWz5rUAUB9hC0AxTkWtLbYAUBdhC0BZjGwBoDrCFoAymNICQLWELQDl6BjYAkCNhC0AxWlssgWAqghbAIrwH6cim9kCQG2ELQDFkLQAUCdhC0BZ1C0AVEfYAlAcW2wBoC7CFoAinDowysAWAOojbAEoyMmsNbAFgLoIWwDKYmQLANURtgAUyMwWAGoibAEoRqdz8jm2Do8CgLoIWwCK0rEUGQCqI2wBKMLpU1oDWwCoi7AFoBiGtQBQJ2ELQHmMbAGgKsIWgKLYYwsA9RG2AJTjrahtjGwBoCrCFoCidOy0BYDqCFsAymNgCwBVEbYAFKE59bwfA1sAqI6wBaAYp5YhG9gCQF2ELQBFMbAFgPoIWwCKcPqUtjGyBYCqCFsAytGJkS0AVEjYAlAgI1sAqImwBaAonmMLAPURtgAU41TS2mMLAHURtgAUpWNgCwDVEbYAAAC0Wtf5fPONN96YV199NV1dJ/+au+++O//2b/+WRx55JMePH8/nP//5rF69OkmyZ8+e3HfffRkbG8t1112X22+/PUmyf//+bNy4MceOHcvChQtz1113Tf59AHC2LD8GgHqd88S2aZocPHgwAwMDk79mz56dBx98MN/61reyc+fObNu2Lf/yL/+S0dHRbNiwIVu3bs2uXbuyb9++PP3000mSdevW5c4778zu3bvTNE22b99+wT4cAHU5tQxZ5AJAXc45bP/1X/81SXLTTTfls5/9bB577LHs2bMn1157bT74wQ/msssuS19fXwYHB/Pcc89l3rx5mTt3brq6utLf35/BwcEcOnQoo6OjWbBgQZJkxYoVGRwcvDCfDIAq2WMLAPU557D90Y9+lE9+8pN5+OGH85d/+Zd54okncvjw4XR3d0++p6enJ0NDQ3n55ZfP6np3d3eGhobO9ZYAqFhz2rNrG8+xBYCqnPNm1o9//OP5+Mc/Pvn6c5/7XO67777ccsstk9eapkmn08nExEQ6p/0I/d2uvxdXXjnzXD8CAAW55JKuvHl8IpdfNiOdZDJtu7tnTeVtAQAXwTmH7T/90z9lfHw8n/zkJ5OcjNI5c+ZkeHh48j3Dw8Pp6enJ7Nmzz+r6kSNH0tPT857u45VXRjIx4SfzALV7883jGR+fyLEfv3nGHtvh4aNTd1MAwDmbNq1z1oPMc16KfPTo0Xz5y1/O2NhYRkZG8u1vfztf+cpX8r3vfS+vvvpq3njjjXz3u99Nb29vrrnmmhw4cCAvvPBCTpw4kSeffDK9vb2ZM2dOZsyYkb179yZJBgYG0tvbe663BEDN3opZW2wBoD7nPLH99Kc/nWeffTa//du/nYmJiaxatSq/8Ru/kdtvvz1r1qzJ+Ph4Pve5z+XXf/3XkyT3339/br311oyNjWXRokVZunRpkmTLli3ZtGlTRkZGMn/+/KxZs+bCfDIAqjN5KvLU3gYAcJF1mqbdD0WwFBmAJHlg23/Lj8eO5+oPX5G//a8HJ6//H+s/M3U3BQCcs4uyFBkAfp74EScA1EvYAlAM+2sBoE7CFoCivNfHxgEA7SdsAQAAaDVhC0AZ3joL0bwWAOojbAEoh6oFgCoJWwDKIm4BoDrCFoAieNwPANRL2AJQjE46BrYAUCFhCwAAQKsJWwCK0Jxai+w5tgBQHWELQDk0LQBUSdgCUBRtCwD1EbYAAAC0mrAFoBid2GILADUStgAAALSasAUAAKDVhC0ARWgmn/cDANRG2AJQjJN7bG2yBYDaCFsAAABaTdgCUBTzWgCoj7AFoByWIQNAlYQtAGXRtgBQHWELQBEcigwA9RK2ABSjk6RjZAsA1RG2AAAAtJqwBaAIViIDQL2ELQDFcCgyANRJ2AJQFHELAPURtgAAALSasAWgDG8978fAFgDqI2wBKIu1yABQHWELAABAqwlbAIpw6nE/5rUAUB9hC0AxOpYhA0CVhC0AZdG2AFAdYQtAEZp3fwsAUChhC0BRDGwBoD7CFgAAgFYTtgAUxQFSAFAfYQtAGWyyBYBqCVsAimFYCwB1ErYAAAC0mrAFoAjNW2uRTW0BoD7CFoBiaFoAqJOwBaAo4hYA6iNsASiDU5EBoFrCFoBydDo22QJAhYQtAAAArSZsASjCqZXI5rUAUB9hC0AxRC0A1EnYAlAWdQsA1RG2AAAAtJqwBaAIzVubbA1sAaA+whaAcqhaAKiSsAWgKB3PsQWA6ghbAArRvPtbAIAiCVsAitGxFhkAqiRsAQAAaDVhC0ARnIoMAPUStgAUo9OJsgWACglbAAAAWk3YAlCEU2ciO0AKAOojbAEAAGg1YQtAUToGtgBQHWELAABAqwlbAMrQvPtbAIAyCVsAimEVMgDUSdgCUBR7bAGgPsIWgCI01iIDQLWELQDF6HQ6nmMLABUStgAAALSasAWgDKdWIhvYAkB1hC0AAACtJmwBKIqBLQDUR9gCAADQasIWgCJMPuzHyBYAqiNsAShGR9QCQJWELQBF8RxbAKiPsAWgCE3z7u8BAMokbAEoiuXIAFAfYQsAAECrCVsACmEtMgDUStgCUIyOdcgAUCVhC0BRxC0A1EfYAlAEC5EBoF7CFoBidN76BQDURdgCAADQasIWAACAVhO2AJThrU22zo4CgPoIWwDKIWoBoErCFoDCqFsAqI2wBaAIHvcDAPUStgAUoxN7bAGgRsIWAACAVhO2ABShaU4uRjawBYD6CFsAymEdMgBUSdgCUBZtCwDVEbYAAAC0mrAFoBidJB0jWwCojrAFAACg1YQtAGUxsAWA6ghbAIrw1tN+AIAKCVsAitHpGNgCQI2ELQBFefujbBujXAAonrAFoAin8nXaNDNbAKiNsAWgKNPeNrI1rwWA8p1X2H71q1/N9ddfn+uvvz5f/vKXkyR33HFHlixZkuXLl2f58uV56qmnkiR79uxJf39/lixZkgcffHDy79i/f39WrFiRvr6+bNy4McePHz+fWwKgcu8zsQWA6pxz2O7Zsyf/+I//mG9/+9vZuXNn/vmf/zlPPfVU9u3bl8ceeywDAwMZGBjI4sWLMzo6mg0bNmTr1q3ZtWtX9u3bl6effjpJsm7dutx5553ZvXt3mqbJ9u3bL9iHA6Aib+2lfcdSZCNbACjeOYdtd3d31q9fn0suuSTTp0/Pr/zKr+Tw4cM5fPhwNmzYkP7+/jz00EOZmJjIc889l3nz5mXu3Lnp6upKf39/BgcHc+jQoYyOjmbBggVJkhUrVmRwcPCCfTgA6tLpdN6xFBkAKF/XuX7jr/7qr07++eDBg/nOd76Txx9/PN///vezefPmzJo1K2vXrs2OHTty2WWXpbu7e/L9PT09GRoayssvv3zG9e7u7gwNDZ3rLQGAw6MAoELnHLan/OAHP8jatWvzp3/6p/nIRz6Shx9+ePJrN954Y3bu3Jm+vr50TvsJetM06XQ6mZiY+InX34srr5x5vh8BgAK8733TMmNGV37xbf8u/OIvzsz73uesRAAo2XmF7d69e/Mnf/In2bBhQ66//vo8//zzOXjwYPr6+pKcDNWurq7Mnj07w8PDk983PDycnp6ed1w/cuRIenp63tM9vPLKSCYmbKACqN3xExMZGzue1//Hj8+4PnzkaN43TdgCQNtMm9Y560HmOf9L/+///u/54he/mC1btuT6669PcjJk77333rz++usZHx/Ptm3bsnjx4lxzzTU5cOBAXnjhhZw4cSJPPvlkent7M2fOnMyYMSN79+5NkgwMDKS3t/dcbwmAynXyzqXIjZ99AkDxznli++ijj2ZsbCz333//5LUbbrghN998c1auXJnjx49nyZIlWbZsWZLk/vvvz6233pqxsbEsWrQoS5cuTZJs2bIlmzZtysjISObPn581a9ac50cCoGYe9wMA9ek0Tbt/lm0pMgBJsv5r38tH/qcP5Hd6P5L/9LXvTV7/39d9Kl322AJA61yUpcgA8HOnE4/7AYAKCVsAiuJxPwBQH2ELQBGanNyW8vY9tu3ecAMAnA1hC0AxftKpyABA+YQtAEWxxxYA6iNsASjCqSXH73zcj7XIAFA6YQtAQTqWIgNAhYQtAEWZ9rZ/2RweBQDlE7YAFMUeWwCoj7AFoCgdYQsA1RG2ABTjJzWtlcgAUD5hCwAAQKsJWwCK8FMPiTKyhf+/vTuPj6q6+zj+neysEiRhMREQTUIFgkoVkUVFqJJE5MFCUFlEiyBQBQoKYlGLbA8WXwVapUXkqVThZUEkZStUUfZCVcqOQlhDFsOSkD1znj+AkYQJEBJyc28+779mJjOT3y8zMOc759xzAcDxCLYAAMfg6FoAAKomgi0AwNEMU7YAADgewRYA4BA/BdjpL7ZT9/ZNLawFAABUJIItAMA5LqxFrls7SIH+vtbWAgAAKgzBFgDgaCVuKgUAAByDYAsAcATyKwAAVRfBFgDgGC72RQYAoEoi2AIAHMlFxgUAoMog2AIAAAAAbI1gCwBwhJI2iWLzKAAAnI9gCwBwDpfXiwAAwOEItgAAh2PKFgAApyPYAgCcid2jAACoMgi2AADHIMoCAFA1EWwBAI7GQmQAAJyPYAsAcARTbPtjZm8BAKg6CLYAAMfwdlgtp/sBAMD5CLYAAGdiyhYAgCqDYAsAAAAAsDWCLQDAEVhxDABA1UWwBQA4iMvLJQAA4HQEWwCAoxXfLRkAADgPwRYA4AzF8qvL2xbJAADAkQi2AADH8Hq6n4ovAwAAVDCCLQAAAADA1gi2AABHYGYWAICqi2ALAHAMr0fVkngBAHA8gi0AwJHYOwoAgKqDYAsAcIYSTuvDhC0AAM5HsAUAOMcl07RM2AIAUHUQbAEAAAAAtkawBQA4WwlLlAEAgHMQbAEAjnBZfGX3KAAAqgyCLQDAMbxFWeZrAQBwPoItAMCRmK8FAKDqINgCAByBQ2kBAKi6CLYAAOdwXX6ZwAsAgPMRbAEAjuRzYfMot5tkCwCA0xFsAQCOdDHYGqZsAQBwPIItAMAxiqxEvnDFTbAFAMDxCLYAAEfy8bmwFJlcCwCA4xFsAQCOUHzJMcfYAgBQdRBsAQCO4bpkMfLFGVuOsQUAwPkItgAAR7oYcZmwBQDA+Qi2AABH8hxjS7IFAMDxCLYAAEfyHGPLUmQAAByPYAsAcI5Lzvfjc+ETjlwLAIDzEWwBAI7kYsYWAIAqg2ALAHCE4vmV0/0AAFB1EGwBAI5xyUpkXdg7itP9AABQBRBsAQCO5NkVmVwLAIDjEWwBAI5QPL9yjC0AAFUHwRYA4ByX7op8IdgapmwBAHA8gi0AwJFcFz7hmLEFAMD5CLYAAEfy7IpMrgUAwPEItgAARzDGyHXJWmSWIgMAUHUQbAEAjmCM5HPJp9qFXMtSZAAAqgCCLQDAEYwxnp2QJU73AwBAVUKwBQA4gtv8NEsrXbIUmRlbAAAcj2ALAHAEY4wnzEqXLEVmyhYAAMcj2AIAHMFd4lJkgi0AAE5HsAUAOIIxko+Xpchut0UFAQCACkOwBQDY3sVZ2SIzthxjCwBAlUGwBQDYnvEE259u43Q/AABUHQRbAIDtXcyuPpzuBwCAKolgCwCwPW8ztj8dY0uyBQDA6Qi2AADbu7hBlLfT/XCMLQAAzkewBQDYntfNo1iKDABAlUGwBQDY3k/H2P50G0uRAQCoOgi2AADbM+J0PwAAVGUEWwCA7V2cleV0PwAAVE0EWwCA7V3MrpfO2Pr6nr9cUEiwBQDA6Qi2AADbu7jc2OeSg2x9fXxULdBX57LzrSoLAABUEIItAMD23J4Z26K316oWoEyCLQAAjkewBQDYnmfGtliyrVndXxlZeVaUBAAAKhDBFgBge57z2Ba7vVY1f2UwYwsAgOMRbAEAtuc5j61P0Whbo5o/x9gCAFAFEGwBALbnmbEtNmVbPdBPWbmFFlQEAAAqEsEWAGB73k73I0nVAv2Uk1vAuWwBAHA4gi0AwPZK2jyqWqCfjKQcZm0BAHA0gi0AwPZKOt1P9SA/SVJ2bkEFVwQAACoSwRYAYHvG7X3Gtnrg+WCbRbAFAMDRCLYAANsrcfOoCzO27IwMAICzEWwBALbnOd1PsWQbXCtQknQqM7eiSwIAABWIYAsAsL2fZmyLBtu6tYIkSX9etlvHUzMrvC4AAFAxCLYAANszJWweFRjg67n8+tyt2p2YfsNrcRuj9TuS2LAKAIAKRLAFANieKWHGVpKG9mjpuTz9k2+VfCrLc/9jKZka+/4mnc3KK7daNu08qQ+W79Ha7cfK7TkBAMCVEWwBALbnOcbWy6faPZEhRa6PfX+zlm8+LElavvmwkk9la8Hq/dp/9HS51LI78ZQkyc+Xj1gAACoKn7oAANsr6RjbiwL8i37cffb1IX1//Izn+r/3pmjKgv/IffGEuGWQeWEH5ryCwjI/FwAAuDYEWwCA7V1cWlzSh9qMYe01e0RHz3U/Px9N+ut2bd6dXOR+aWdzrvl3XgzTxaVnnH+OKx1jm342R198c9xT96WS07N04FjZZo/dbuP1uQEAcCo/qwsAAKCs3J7No7zP2FYLPP9xN6JXtL769oQevPsWvfPJt5fd7/P1h/R87M+u+vuMMXrtz1t0U3V//frJaM/5cjOz85WUliVJWrX1qFwul+5sWlfzV+zVhGd/rhpB/vrxTI5G/2mjJKl542AFBfjqmwNpyskt0PLNh3Uu53wgnjSorVyS6tetLkkqdLvle2Gt9dGUTAXXClTNav6emtJOZ6tOrUAZI43500Y1qldDo/vcddVeKoNdh9L14Yq9euu5ez2vFQAApcGnBwDA9jwztj7eg+1FLW+7WS1vu1mS1KNDUy35+pB++WAz3d+igUbO2qCNO0/quZjmJQbki7JyC5ScnqXkdGnYu1/p5V+2UoumN2v8X7YUmcldueWIVm45Iun8xlUdoxvpr6v2eX6+/+hpHU3J9LrR1Lg5myVJfxnzkD5Yvkcbd57UI/eE6ZcPNdOkv27X/S0aqN8vIiVJefmFGvPeJklSzP2NdeZcns6cK78NsW60eSv2KP1sro4kZyjy1mCrywEA2BDBFgBgez8dY3vtj4lp10SPtAn3zBDe1qi2Dp44q5RT2covcCsstGaJj928q+gS5r8k7NHPm4fqbLEw2SYqVNv2pkiSDp/M0F9P7ivy8w9X7L1qnc9P+8Jzec32Y1pzIQTvPXxKST+e0/tLd+mXD9/uuc8/Nh32XM7OLag0M6Bns/JULcBP/n5FF4y7jVH62VxJUtqZHEVaURwAwPY4xhYAYHvmKkuRvfFxuYqEvl9dWII8ds5m/faDrdq086TXx6WcztaCf+6XJIWF1NSAx6KUmZ2vL/5zXJI0Y9gDmjr4fv3vkHYa0v1OzXq5o+rdFHTFWm5rVNtzuX2rhl7vPzq+tXwvmZE+mZ6l1/68RUdSMr0uq5akqX/7zw091jY7t6DEDbfcbuP5mTFGL/9hvWYu3nHZ/fYd+el44qMpmTemUACA41WKr3GXLVumP/3pTyooKFD//v319NNPW10SAMBGzHXM2BZ38VjWixI2Jappo9pa9+1x9ezUTOdyCvTlN8d1Mv38MbRRt9bRb/rcJZ8Lv/TDFXtVI8hPN9UMLPI81YP81CG6kZZ8dVCtmt2sqFuD9UibML3/+S5t35eqF59ooZ81CVbiyQzdXDvIU8e+I6e0/+hpRd9eT2fP5al5k7p6Z9gDmjB3a4nLjB+991at3HrEc/1Icqaem/qFWtxWVzsPpmtUfGvd2aTu9f+RLjDGKK/Ard/O3aKgAD+NfuouBfn76oPle/T4A03VoG51vT53i3x9XBrz1N3atOv8lwQ7D6bLGKP/7E/TtwdSlXo6W/uPnVG1QD+FhdTQzkPpZa4NAFA1uYzF2yYmJyerT58+Wrx4sQICAhQfH6/f//73uv3226/+YEk//phZLqdnAADY17cH0vSHv+/Q6/3bqGnD2ld/QAnmr9yrdd+e0BMdmuqzrw95bn+6S4T+sz9Vew6fP0ftz5oEa1Tv1kVmiNPP5sjX10c31Qi47HndbqNt+1J0T2SIZwOorJwCuY0psgHUtcjJOz9LejozT7sT0/Xd92nadeHcuZMHtdX6/yYpqnGwjqee0ydrD1z2+MkvtFX94OqX3X41xhjl5BUq8WSGdiemF1nyLEnPdI3QR6v3KzS4mtq3bKjFXx285uceFPczJf2YpYRNiXpvVCf5+/mWuj4AgPP4+Lh0880lHxp0KcuD7ZIlS/Tvf/9bkyZNkiTNnj1bxhgNGzbsmh6feDRdBYUWtlAJTqdgdQWV4E9gKU6pYf17wFj9r6ASvAWsLsHq37/7ULr+b9U+TRjwczVuUOu6n6eg0K2cvEIFBfhq0P9+6fU+7Vo0uKYNpipS0o/ntHHnSfXoeJtnBjm/oFB/SdijhjdXl9tICRsTPfd/Pra5CguNIm+toxM/Zql+cDUF+vvK5XLJ7Tbavj9VzRrVVqC/rz7fcEhHkjOVcjq7zHUG+vsqN/+n8/sO7dFSefmFur9FA23dk6z3lu7SY21vVafoRmWbfgcAOIK/n48imta7pvtavhQ5JSVFISEhnuuhoaHasePyY3BK8rv525RyquwftgAA+yu+MVFp+fn6qGa188/xWr97tHDt9zqblafOd4fpdGauOt8Tprq1r3y8rBUa3lxDPTs1K3Kbv5+vhjzRwnM90N9Hf193fhb1Lwl7yuX3RoTdpC4/D9e6705o58F0hdapprQzOXIbo/YtG+oX94Zr1daj+p9Otyn1dLbuCKsjtzH6/tgZ3X7LTUV2sY689fypj1ZsPqIVm49c4bcCAKqK0OBqmju+6zXd1/Jg63a7i3zrbYwp1bfgzzzWXNm5BTeitGtWKb5Ttvibbav/BpXji32LXwOL/waV4SWw+m9g9V/B+v6traFGkL9aRdUvt5nUkJBaahsdVi7PVRn0j2uhn7dopJM/nlNggK8ys/JlJGVl56vuTUHKzSuU0fnPYV8fl3x9XPL381WAv4/uiaovXx+X0s7k6HRGjiIbFz1O99H2RUN1cnqWatcIULVAP7X+WUNJ0h2X/Lx+6OXLxUNCpFmjH9Z/v0+96mmbAABVQ1DAtR+aYnmwbdCggbZt2+a5npqaqtDQ0Gt+fKsmwRxjCwCQJKWlsavulYTWClBorcuPAb6aM6fPb5jlI6ludX+lpmZc8f4+kjLPZqu0r4aPpOimZd/cCgDgDKX5otPy0/20a9dOmzZtUnp6urKzs7V69Wp17NjR6rIAAAAAADZh+Yxt/fr1NWLECPXr10/5+fl68skn1apVK6vLAgAAAADYhOW7IpcVp/sBAAAAAOcpzel+LF+KDAAAAABAWRBsAQAAAAC2RrAFAAAAANgawRYAAAAAYGsEWwAAAACArRFsAQAAAAC2RrAFAAAAANgawRYAAAAAYGsEWwAAAACArRFsAQAAAAC2RrAFAAAAANgawRYAAAAAYGsEWwAAAACArRFsAQAAAAC2RrAFAAAAANgawRYAAAAAYGsEWwAAAACArRFsAQAAAAC2RrAFAAAAANgawRYAAAAAYGsEWwAAAACArRFsAQAAAAC2RrAFAAAAANgawRYAAAAAYGsEWwAAAACArRFsAQAAAAC2RrAFAAAAANgawRYAAAAAYGsEWwAAAACArRFsAQAAAAC2RrAFAAAAANgawRYAAAAAYGsEWwAAAACArflZXUBZ+fi4rC4BAAAAAFDOSpP1XMYYcwNrAQAAAADghmIpMgAAAADA1gi2AAAAAABbI9gCAAAAAGyNYAsAAAAAsDWCLQAAAADA1gi2AAAAAABbI9gCAAAAAGytSgbbZcuWqVu3buratasWLFggSVq/fr0ef/xxxcbGasyYMcrLy7O4ytLz1tfixYvVrVs3xcXFaeLEiSooKLC4yuuTmZmp2NhYHTt2TJK0ceNGxcXFqWvXrpoxY4bF1ZVN8d4kKT8/X/3799eWLVssrKxsive1cOFCxcbGKi4uTmPHjrXlv7GLivf2t7/9TTExMerWrZumTp0qu54e3Nt7UZI++ugj9e3b16Kqykfx3saOHauuXbuqe/fu6t69u/75z39aXOH1Kd7XN998o169eikmJkYjR450zL+zdevWeV6r7t27q23btnrhhResLvG6FH/NnDD+kC7vyynjj1mzZikmJkYxMTGaNm2aJOeMQbz1Jtl/DOKtLyeMQbz15ZTxR0nvRamUYxBTxZw8edI89NBD5tSpU+bcuXMmLi7OHDhwwHTs2NF8//33xhhjhg8fbhYtWmRxpaXjra89e/aYDh06mOTkZGOMMRMmTDAffPCBxZWW3rfffmtiY2PNnXfeaY4ePWqys7NNp06dzJEjR0x+fr4ZF2XHhwAADyBJREFUOHCg+fLLL60u87oU780YY3744QfTu3dv07JlS7N582aLK7w+xfs6ePCg6dKli8nIyDBut9uMGTPGzJs3z+oyr0vx3o4cOWK6dOlizp07ZwoKCkzv3r3N119/bXWZpebtvWiMMQcOHDAdOnQwzzzzjIXVlY233mJjYz3/N9pV8b4yMjLMAw88YPbs2WOMMWbEiBFmwYIFFld5fUp6PxpjTEpKiuncubM5dOiQNcWVgbe+7D7+MObyvn744QdHjD82bNhgevfubXJzc01eXp7p16+fWbZsmSPGIN56W716te3HIN76ev/9920/BvHW17x58xwx/ijpvWhM6ccgVW7GduPGjWrbtq3q1Kmj6tWr6xe/+IVWrlypwsJCZWZmqrCwULm5uQoMDLS61FLx1teaNWvUunVrhYaGSpIeeughrVmzxuJKS2/RokWaMGGCp48dO3aocePGCg8Pl5+fn+Li4rRy5UqLq7w+xXuTpE8//VTPP/+8oqOjLaysbIr3FRAQoAkTJqhmzZpyuVyKiIjQiRMnLK7y+hTvLTw8XP/4xz9UvXp1nT17VpmZmapdu7bFVZaet/diXl6efvvb3+rXv/61hZWVXfHesrOzdeLECY0bN05xcXH6wx/+ILfbbXGVpVe8rw0bNqh169aKioqSJI0fP15dunSxssTr5u39eNG0adMUHx+vJk2aVHxhZeStL7uPP6TL+9q3b58jxh8hISF69dVXFRAQIH9/fzVr1kyJiYmOGIN46+3EiRO2H4N46ysvL8/2YxBvfblcLkeMP0p6L17PGMTvBtZZKaWkpCgkJMRzPTQ0VDt27NAbb7yhvn37qmbNmgoLC9Ojjz5qYZWl562vZcuW6fDhw0pKSlJoaKhWrlyptLQ0C6u8Pm+//XaR6956TU5OruiyykXx3iRpzJgxkqT58+dXdDnlpnhft9xyi2655RZJUnp6uhYsWKDJkydbUVqZeXvN/P39tWjRIk2dOlWtWrXyBAs78dbXO++8o549eyosLMyCispP8d7S0tLUtm1bTZgwQbVq1dILL7ygTz/9VL169bKowutTvK/Dhw+revXqGjFihA4ePKi7775br776qkXVlY2396MkJSYmauvWrSX+vLLzVrfdxx/S5X1FRUVpypQpth9/3HHHHZ7LiYmJWrFihZ555hlHjEG89fbxxx97vjCy6xjkan3ZdQxSUl9OGH+U1Nv1jEGq3Iyt2+2Wy+XyXDfGyOVyafr06UpISND69esVHR1tuze8t76aNGmiUaNGaciQIXr66acVGRkpf39/C6ssHyW9hqj8kpOT1b9/f/Xs2VP33Xef1eWUq169emnLli2qV6+eZs2aZXU5ZbZhwwYlJSWpZ8+eVpdS7sLDwzV79myFhoaqWrVq6tu3r9atW2d1WWVWWFio9evXa+TIkVq8eLGys7M1Z84cq8sqVwsXLtRTTz2lgIAAq0spF6mpqbYff3jTtGlTR40/Dhw4oIEDB2rMmDEKDw931Bjk0t7suAqiJN76csIYxFtfThl/XNrb8ePHr2sMUuWCbYMGDZSamuq5npqaqtDQUEVEROjWW2+Vj4+PevXqpa1bt1pYZemV1FerVq302Wef6ZNPPlH9+vUVHh5uYZXlo6ReUbn98MMPio+PV48ePTR06FCryyk3SUlJ2r59uyTJz89PMTEx2rdvn8VVlV1CQoIOHDig7t27a/z48dq5c6defvllq8sqF/v27dOqVas8140x8vOz/wKmevXqKTo6WuHh4fL19dVjjz2mHTt2WF1WuVq7dq26detmdRnlZtu2bbYff3iTm5vrmPHH9u3bNWDAAI0aNUo9evRw1BikeG9O4a0vJ4xBivflpPFH8d6udwxS5YJtu3bttGnTJqWnpys7O1urV6/Wvffeqx07dniWyaxdu1YtW7a0uNLS8dZXhw4dNGDAAGVmZiovL08fffSRIwYE0dHROnTokA4fPqzCwkIlJCSoY8eOVpeFK8jMzNRzzz2nl156SQMHDrS6nHKVkZGh0aNH6+zZszLGaNWqVbrnnnusLqvMJk+erBUrVmjp0qWaOHGiWrRooXfffdfqssqFMUaTJk3SmTNnlJ+fr4ULF9r2WNRLtW/fXrt27VJSUpIk6YsvvtCdd95pcVXlJz09XTk5ObYNSN5ERETYfvzhTVZWliPGH0lJSRo6dKimT5+umJgYSc4Zg3jrzQm89eWEMYi3vpwy/vDW2/WOQez/FXUp1a9fXyNGjFC/fv2Un5+vJ598Uvfee69eeukl9evXT76+vmrcuLHeeustq0stFW99RUdHa+jQoerdu7cKCgo825zbXWBgoKZMmaLhw4crNzdXnTp1suUxSVXJp59+qrS0NM2bN0/z5s2TJD388MN66aWXLK6s7CIiIjRo0CDFx8fL19dXbdq00bPPPmt1WbiCqKgoDRo0SH369FFBQYG6du2q2NhYq8sqs4YNG+qtt97S4MGDlZubq+bNm+uVV16xuqxyc+zYMTVo0MDqMspVs2bNbD/+8CY4ONgR44+5c+cqNzdXU6ZM8dwWHx/viDFISb316dPHwqrKzltf3bp1s/0YpKTXywnjj/J8L7qMsekJjwAAAAAAUBVcigwAAAAAcBaCLQAAAADA1gi2AAAAAABbqxKbR61cuVJz5sxRQUGBjDHq3r27nn/+eavLAgAAAACUA8cH2+TkZE2dOlWLFy9WcHCwzp07p759+6pp06bq3Lmz1eUBAAAAAMrI8cH21KlTys/PV05OjiSpRo0amjJligIDA7Vjxw5NnjxZOTk5Cg4O1ptvvqnw8HD17dtXUVFR2rZtm3JzczVu3Di1b9/e4k4AAAAAAN44PthGRUWpc+fOeuSRR9S8eXPdd999iouLU8OGDTV8+HC99957atSokb7++mu9/vrr+vDDDyWdP5nzkiVLtGfPHv3qV7/Sv/71LwUEBFjbDAAAAADgMo4PtpL05ptv6sUXX9T69eu1fv169erVS4MGDdLRo0c1ZMgQz/0yMzM9l3v16iVJat68uUJCQrRv3z61bNmywmsHAAAAAFyZ44Ptl19+qaysLHXr1k09e/ZUz549tWjRIi1btkxhYWFaunSpJKmwsFBpaWmex/n6+nouu91u+fk5/k8FAAAAALbk+NP9BAUF6Z133tGxY8ckScYY7dmzR61bt9aZM2e0bds2SdLf//53/eY3v/E8bvny5ZKk//73vzp79qwiIiIqvngAAAAAwFU5fhqybdu2GjZsmAYPHqz8/HxJUocOHTR8+HA9/PDDevvtt5Wbm6uaNWtq6tSpnscdPXpUPXr0kCTNmDGjyAwuAAAAAKDycBljjNVFVDZ9+/bVsGHDdN9991ldCgAAAADgKhy/FBkAAAAA4GzM2AIAAAAAbI0ZWwAAAACArTk62M6aNUsxMTGKiYnRtGnTJEkbN25UXFycunbtqhkzZnjuu2bNGnXv3l2PP/64XnzxRZ05c6bIc7377ruaOXNmhdYPAAAAALg6xwbbjRs3av369VqyZIk+++wz7dq1SwkJCRo3bpz++Mc/avny5dq5c6fWrVunzMxMvfHGG5ozZ44+//xzRUZGekJsRkaGxo0bp3nz5lncEQAAAADAG8cG25CQEL366qsKCAiQv7+/mjVrpsTERDVu3Fjh4eHy8/NTXFycVq5cqfz8fE2YMEH169eXJEVGRiopKUmStHbtWjVp0kTPPvusle0AAAAAAErg2GB7xx13qHXr1pKkxMRErVixQi6XSyEhIZ77hIaGKjk5WcHBwerSpYskKScnR3PmzNEjjzwiSXriiSc0aNAgzmMLAAAAAJWUY4PtRQcOHNDAgQM1ZswYhYeHy+VyeX5mjClyPSMjQ4MGDVJUVJR69OhhRbkAAAAAgFJydLDdvn27BgwYoFGjRqlHjx5q0KCBUlNTPT9PTU1VaGioJCklJUVPPfWUIiMj9fbbb1tVMgAAAACglBwbbJOSkjR06FBNnz5dMTExkqTo6GgdOnRIhw8fVmFhoRISEtSxY0cVFhZq8ODBeuyxx/Taa68VmcUFAAAAAFRuflYXcKPMnTtXubm5mjJliue2+Ph4TZkyRcOHD1dubq46deqkRx99VGvWrNHu3btVWFioVatWSZJatGjBzC0AAAAA2IDLGGOsLgIAAAAAgOvl2KXIAAAAAICqgWALAAAAALA1gi0AAAAAwNYItgAAAAAAWyPYAgAAAABszbGn+wEAoDKKjIxURESEfHyKfrc8e/ZshYWFlfvv2rRpk+rWrVuuzwsAQGVDsAUAoILNnz+fsAkAQDki2AIAUEls2bJF06dPV6NGjXTw4EEFBQVpypQpatasmTIyMvTmm29q7969crlc6tChg0aOHCk/Pz999913mjhxorKzs+Xv768xY8bo/vvvlyTNnDlT3333nU6fPq3nnntOTz/9tMVdAgBQ/gi2AABUsP79+xdZihwWFqbZs2dLknbu3KlXXnlFbdq00ccff6zRo0dr8eLFmjhxourUqaNly5YpPz9fQ4YM0QcffKBnn31WQ4cO1cSJE/Xggw9q586dGjt2rJYuXSpJCg8P14QJE7R792717t1bvXr1kr+/vyV9AwBwoxBsAQCoYFdaihwVFaU2bdpIknr27Km33npLp06d0ldffaWPP/5YLpdLAQEBio+P1/z58/XAAw/Ix8dHDz74oCSpRYsWWrZsmef5YmNjJUnNmzdXXl6eMjMzFRwcfGMbBACggrErMgAAlYivr6/X29xut1wul+c2t9utgoIC+fr6Frldkvbv36+CggJJkp/f+e+wL97HGHOjSgcAwDIEWwAAKpG9e/dq7969kqSFCxfqrrvuUu3atdW+fXt99NFHMsYoLy9PixYtUrt27XTbbbfJ5XJpw4YNkqRdu3apf//+crvdVrYBAECFYikyAAAVrPgxtpI0cuRIBQUFqV69enr33Xd1/Phx1a1bV9OmTZMkjR8/XhMnTlRcXJzy8/PVoUMHDR48WAEBAZo5c6YmTZqkadOmyd/fXzNnzlRAQIAVrQEAYAmXYU0SAACVwpYtW/S73/1OCQkJVpcCAICtsBQZAAAAAGBrzNgCAAAAAGyNGVsAAAAAgK0RbAEAAAAAtkawBQAAAADYGsEWAAAAAGBrBFsAAAAAgK39P5PZ9Hdwjwi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48" name="Group 2047"/>
          <p:cNvGrpSpPr/>
          <p:nvPr/>
        </p:nvGrpSpPr>
        <p:grpSpPr>
          <a:xfrm>
            <a:off x="460375" y="1015632"/>
            <a:ext cx="5086182" cy="5458246"/>
            <a:chOff x="99415" y="1044288"/>
            <a:chExt cx="5086182" cy="545824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15" y="1044288"/>
              <a:ext cx="5086182" cy="276346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15" y="3793639"/>
              <a:ext cx="5086182" cy="2708895"/>
            </a:xfrm>
            <a:prstGeom prst="rect">
              <a:avLst/>
            </a:prstGeom>
          </p:spPr>
        </p:pic>
      </p:grpSp>
      <p:sp>
        <p:nvSpPr>
          <p:cNvPr id="11" name="Left Arrow 10"/>
          <p:cNvSpPr/>
          <p:nvPr/>
        </p:nvSpPr>
        <p:spPr>
          <a:xfrm>
            <a:off x="3100670" y="4706917"/>
            <a:ext cx="155073" cy="8861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13"/>
          <p:cNvSpPr/>
          <p:nvPr/>
        </p:nvSpPr>
        <p:spPr>
          <a:xfrm>
            <a:off x="2308190" y="3883957"/>
            <a:ext cx="155073" cy="8861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Arrow 14"/>
          <p:cNvSpPr/>
          <p:nvPr/>
        </p:nvSpPr>
        <p:spPr>
          <a:xfrm>
            <a:off x="4662770" y="5270797"/>
            <a:ext cx="155073" cy="8861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29" t="12723" r="14700" b="58716"/>
          <a:stretch/>
        </p:blipFill>
        <p:spPr>
          <a:xfrm>
            <a:off x="3957215" y="4172382"/>
            <a:ext cx="452330" cy="53365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767283" y="2571218"/>
            <a:ext cx="90441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>
                <a:latin typeface="Lato Regular"/>
              </a:rPr>
              <a:t>2021-09-14 19:38:30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469950" y="2663551"/>
            <a:ext cx="349450" cy="4860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01700" y="1208072"/>
            <a:ext cx="90441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smtClean="0">
                <a:latin typeface="Lato Regular"/>
              </a:rPr>
              <a:t>2021-09-07 16:03:45</a:t>
            </a:r>
            <a:endParaRPr lang="en-US" sz="600" dirty="0">
              <a:latin typeface="Lato Regular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803275" y="1292711"/>
            <a:ext cx="174625" cy="18568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025131" y="1299289"/>
            <a:ext cx="41229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>
                <a:latin typeface="Lato Regular"/>
              </a:rPr>
              <a:t>Outlier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075076" y="1393136"/>
            <a:ext cx="90441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>
                <a:latin typeface="Lato Regular"/>
              </a:rPr>
              <a:t>2021-09-24 01:34:43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4902067" y="1485469"/>
            <a:ext cx="512144" cy="166452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oogle Shape;69;p2">
            <a:extLst>
              <a:ext uri="{FF2B5EF4-FFF2-40B4-BE49-F238E27FC236}">
                <a16:creationId xmlns="" xmlns:a16="http://schemas.microsoft.com/office/drawing/2014/main" id="{433902A1-0690-0944-B24A-C59DB4F010F5}"/>
              </a:ext>
            </a:extLst>
          </p:cNvPr>
          <p:cNvSpPr/>
          <p:nvPr/>
        </p:nvSpPr>
        <p:spPr>
          <a:xfrm>
            <a:off x="5916727" y="4576196"/>
            <a:ext cx="6127132" cy="135871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s-ES" sz="1200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Contamos </a:t>
            </a:r>
            <a:r>
              <a:rPr lang="es-ES" sz="1200" dirty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con </a:t>
            </a:r>
            <a:r>
              <a:rPr lang="es-ES" sz="1200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105,170 comentarios entre el 14 y 24 de septiembre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s-ES" sz="1200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Se descartaron 35 datos por error de formato  y 1 </a:t>
            </a:r>
            <a:r>
              <a:rPr lang="es-ES" sz="1200" dirty="0" err="1" smtClean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outlier</a:t>
            </a:r>
            <a:r>
              <a:rPr lang="es-ES" sz="1200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 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s-ES" sz="1200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El evento inicia a las 20:00 horas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s-ES" sz="1200" dirty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Se detecta tres momentos clave en la tendencia de datos</a:t>
            </a:r>
          </a:p>
          <a:p>
            <a:pPr marL="171450" indent="-171450">
              <a:buFont typeface="Arial" pitchFamily="34" charset="0"/>
              <a:buChar char="•"/>
            </a:pPr>
            <a:endParaRPr lang="es-ES" sz="1200" dirty="0" smtClean="0">
              <a:solidFill>
                <a:schemeClr val="bg2">
                  <a:lumMod val="50000"/>
                </a:schemeClr>
              </a:solidFill>
              <a:latin typeface="Lato Regular" charset="0"/>
              <a:cs typeface="Lato Regular" charset="0"/>
            </a:endParaRPr>
          </a:p>
          <a:p>
            <a:endParaRPr sz="1200" b="1" i="0" u="none" strike="noStrike" cap="none" dirty="0">
              <a:solidFill>
                <a:schemeClr val="bg2">
                  <a:lumMod val="50000"/>
                </a:schemeClr>
              </a:solidFill>
              <a:latin typeface="Lato Regular" charset="0"/>
              <a:ea typeface="Lato"/>
              <a:cs typeface="Lato Regular" charset="0"/>
              <a:sym typeface="Lato"/>
            </a:endParaRPr>
          </a:p>
        </p:txBody>
      </p:sp>
      <p:sp>
        <p:nvSpPr>
          <p:cNvPr id="31" name="Google Shape;69;p2">
            <a:extLst>
              <a:ext uri="{FF2B5EF4-FFF2-40B4-BE49-F238E27FC236}">
                <a16:creationId xmlns="" xmlns:a16="http://schemas.microsoft.com/office/drawing/2014/main" id="{433902A1-0690-0944-B24A-C59DB4F010F5}"/>
              </a:ext>
            </a:extLst>
          </p:cNvPr>
          <p:cNvSpPr/>
          <p:nvPr/>
        </p:nvSpPr>
        <p:spPr>
          <a:xfrm>
            <a:off x="5916727" y="4439207"/>
            <a:ext cx="6127132" cy="135871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indent="-171450">
              <a:buFont typeface="Arial" pitchFamily="34" charset="0"/>
              <a:buChar char="•"/>
            </a:pPr>
            <a:endParaRPr lang="es-ES" sz="1200" dirty="0" smtClean="0">
              <a:solidFill>
                <a:schemeClr val="bg2">
                  <a:lumMod val="50000"/>
                </a:schemeClr>
              </a:solidFill>
              <a:latin typeface="Lato Regular" charset="0"/>
              <a:cs typeface="Lato Regular" charset="0"/>
            </a:endParaRPr>
          </a:p>
          <a:p>
            <a:endParaRPr sz="1200" b="1" i="0" u="none" strike="noStrike" cap="none" dirty="0">
              <a:solidFill>
                <a:schemeClr val="bg2">
                  <a:lumMod val="50000"/>
                </a:schemeClr>
              </a:solidFill>
              <a:latin typeface="Lato Regular" charset="0"/>
              <a:ea typeface="Lato"/>
              <a:cs typeface="Lato Regular" charset="0"/>
              <a:sym typeface="Lato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1"/>
          <a:stretch/>
        </p:blipFill>
        <p:spPr bwMode="auto">
          <a:xfrm>
            <a:off x="9781671" y="923531"/>
            <a:ext cx="2093743" cy="2004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6" r="2290"/>
          <a:stretch/>
        </p:blipFill>
        <p:spPr bwMode="auto">
          <a:xfrm>
            <a:off x="5772359" y="907344"/>
            <a:ext cx="3870765" cy="216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4" name="TextBox 2053"/>
          <p:cNvSpPr txBox="1"/>
          <p:nvPr/>
        </p:nvSpPr>
        <p:spPr>
          <a:xfrm>
            <a:off x="8494294" y="3089386"/>
            <a:ext cx="1913022" cy="30079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/>
            <a:r>
              <a:rPr lang="es-MX" sz="1200" dirty="0" err="1" smtClean="0">
                <a:latin typeface="Lato Regular"/>
              </a:rPr>
              <a:t>Dataset</a:t>
            </a:r>
            <a:endParaRPr lang="en-US" sz="1200" dirty="0" smtClean="0">
              <a:latin typeface="Lato Regular"/>
            </a:endParaRPr>
          </a:p>
        </p:txBody>
      </p:sp>
      <p:cxnSp>
        <p:nvCxnSpPr>
          <p:cNvPr id="2056" name="Straight Connector 2055"/>
          <p:cNvCxnSpPr/>
          <p:nvPr/>
        </p:nvCxnSpPr>
        <p:spPr>
          <a:xfrm>
            <a:off x="5772359" y="3312424"/>
            <a:ext cx="61271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772359" y="3134800"/>
            <a:ext cx="6127132" cy="151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36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4000" y="90980"/>
            <a:ext cx="10648589" cy="538039"/>
          </a:xfrm>
        </p:spPr>
        <p:txBody>
          <a:bodyPr/>
          <a:lstStyle/>
          <a:p>
            <a:r>
              <a:rPr lang="es-MX" dirty="0"/>
              <a:t>(</a:t>
            </a:r>
            <a:r>
              <a:rPr lang="es-MX" dirty="0" smtClean="0"/>
              <a:t>1/2) </a:t>
            </a:r>
            <a:r>
              <a:rPr lang="es-MX" dirty="0"/>
              <a:t>Análisis de los datos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4000" y="626556"/>
            <a:ext cx="10648589" cy="376036"/>
          </a:xfrm>
        </p:spPr>
        <p:txBody>
          <a:bodyPr/>
          <a:lstStyle/>
          <a:p>
            <a:r>
              <a:rPr lang="es-MX" dirty="0" smtClean="0"/>
              <a:t>Nubes de palabras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76" y="986558"/>
            <a:ext cx="2965810" cy="248360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077" y="1002592"/>
            <a:ext cx="2965810" cy="248360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76" y="3946423"/>
            <a:ext cx="2965810" cy="248360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962" y="3946423"/>
            <a:ext cx="2965810" cy="2483606"/>
          </a:xfrm>
          <a:prstGeom prst="rect">
            <a:avLst/>
          </a:prstGeom>
        </p:spPr>
      </p:pic>
      <p:sp>
        <p:nvSpPr>
          <p:cNvPr id="20" name="Google Shape;69;p2">
            <a:extLst>
              <a:ext uri="{FF2B5EF4-FFF2-40B4-BE49-F238E27FC236}">
                <a16:creationId xmlns="" xmlns:a16="http://schemas.microsoft.com/office/drawing/2014/main" id="{433902A1-0690-0944-B24A-C59DB4F010F5}"/>
              </a:ext>
            </a:extLst>
          </p:cNvPr>
          <p:cNvSpPr/>
          <p:nvPr/>
        </p:nvSpPr>
        <p:spPr>
          <a:xfrm>
            <a:off x="7387772" y="1688118"/>
            <a:ext cx="4499428" cy="3500108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s-ES" sz="1200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Descubrimientos</a:t>
            </a:r>
          </a:p>
          <a:p>
            <a:endParaRPr lang="es-ES" sz="1200" dirty="0" smtClean="0">
              <a:solidFill>
                <a:schemeClr val="bg2">
                  <a:lumMod val="50000"/>
                </a:schemeClr>
              </a:solidFill>
              <a:latin typeface="Lato Regular" charset="0"/>
              <a:cs typeface="Lato Regular" charset="0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s-MX" sz="1200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ea typeface="Lato"/>
                <a:cs typeface="Lato Regular" charset="0"/>
                <a:sym typeface="Lato"/>
              </a:rPr>
              <a:t>Retraso en el inicio de transmisión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s-MX" sz="1200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ea typeface="Lato"/>
                <a:cs typeface="Lato Regular" charset="0"/>
                <a:sym typeface="Lato"/>
              </a:rPr>
              <a:t>Posible colapso 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s-MX" sz="1200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ea typeface="Lato"/>
                <a:cs typeface="Lato Regular" charset="0"/>
                <a:sym typeface="Lato"/>
              </a:rPr>
              <a:t>Se congelaba el </a:t>
            </a:r>
            <a:r>
              <a:rPr lang="es-MX" sz="1200" i="1" dirty="0" err="1" smtClean="0">
                <a:solidFill>
                  <a:schemeClr val="bg2">
                    <a:lumMod val="50000"/>
                  </a:schemeClr>
                </a:solidFill>
                <a:latin typeface="Lato Regular" charset="0"/>
                <a:ea typeface="Lato"/>
                <a:cs typeface="Lato Regular" charset="0"/>
                <a:sym typeface="Lato"/>
              </a:rPr>
              <a:t>streaming</a:t>
            </a:r>
            <a:r>
              <a:rPr lang="es-MX" sz="1200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ea typeface="Lato"/>
                <a:cs typeface="Lato Regular" charset="0"/>
                <a:sym typeface="Lato"/>
              </a:rPr>
              <a:t> para una cantidad considerable de usuarios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s-MX" sz="1200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ea typeface="Lato"/>
                <a:cs typeface="Lato Regular" charset="0"/>
                <a:sym typeface="Lato"/>
              </a:rPr>
              <a:t>Inicio como una retaso de 30 minutos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s-MX" sz="1200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ea typeface="Lato"/>
                <a:cs typeface="Lato Regular" charset="0"/>
                <a:sym typeface="Lato"/>
              </a:rPr>
              <a:t>Usuarios únicos </a:t>
            </a:r>
            <a:r>
              <a:rPr lang="en-US" sz="1200" dirty="0" smtClean="0">
                <a:latin typeface="Lato Regular" charset="0"/>
                <a:cs typeface="Lato Regular" charset="0"/>
              </a:rPr>
              <a:t>58,298</a:t>
            </a:r>
            <a:endParaRPr lang="es-MX" sz="1200" dirty="0" smtClean="0">
              <a:solidFill>
                <a:schemeClr val="bg2">
                  <a:lumMod val="50000"/>
                </a:schemeClr>
              </a:solidFill>
              <a:latin typeface="Lato Regular" charset="0"/>
              <a:ea typeface="Lato"/>
              <a:cs typeface="Lato Regular" charset="0"/>
              <a:sym typeface="Lato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s-MX" sz="1200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ea typeface="Lato"/>
                <a:cs typeface="Lato Regular" charset="0"/>
                <a:sym typeface="Lato"/>
              </a:rPr>
              <a:t>Estreno de nueva canción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s-MX" sz="1200" dirty="0">
                <a:solidFill>
                  <a:schemeClr val="bg2">
                    <a:lumMod val="50000"/>
                  </a:schemeClr>
                </a:solidFill>
                <a:latin typeface="Lato Regular" charset="0"/>
                <a:ea typeface="Lato"/>
                <a:cs typeface="Lato Regular" charset="0"/>
                <a:sym typeface="Lato"/>
              </a:rPr>
              <a:t>El video estuvo disponible 10 días </a:t>
            </a:r>
            <a:endParaRPr lang="es-MX" sz="1200" dirty="0" smtClean="0">
              <a:solidFill>
                <a:schemeClr val="bg2">
                  <a:lumMod val="50000"/>
                </a:schemeClr>
              </a:solidFill>
              <a:latin typeface="Lato Regular" charset="0"/>
              <a:ea typeface="Lato"/>
              <a:cs typeface="Lato Regular" charset="0"/>
              <a:sym typeface="Lato"/>
            </a:endParaRPr>
          </a:p>
          <a:p>
            <a:endParaRPr sz="1200" b="1" i="0" u="none" strike="noStrike" cap="none" dirty="0">
              <a:solidFill>
                <a:schemeClr val="bg2">
                  <a:lumMod val="50000"/>
                </a:schemeClr>
              </a:solidFill>
              <a:latin typeface="Lato Regular" charset="0"/>
              <a:ea typeface="Lato"/>
              <a:cs typeface="Lato Regular" charset="0"/>
              <a:sym typeface="Lato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3143" y="3570515"/>
            <a:ext cx="914400" cy="319314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/>
            <a:r>
              <a:rPr lang="es-MX" sz="1200" dirty="0" smtClean="0">
                <a:latin typeface="Lato Regular" charset="0"/>
                <a:cs typeface="Lato Regular" charset="0"/>
              </a:rPr>
              <a:t>(1) Completo</a:t>
            </a:r>
            <a:endParaRPr lang="en-US" sz="1200" dirty="0" smtClean="0">
              <a:latin typeface="Lato Regular" charset="0"/>
              <a:cs typeface="Lato Regular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3143" y="6451801"/>
            <a:ext cx="914400" cy="319314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/>
            <a:r>
              <a:rPr lang="es-MX" sz="1200" dirty="0" smtClean="0">
                <a:latin typeface="Lato Regular" charset="0"/>
                <a:cs typeface="Lato Regular" charset="0"/>
              </a:rPr>
              <a:t>(2)  Primer momento</a:t>
            </a:r>
            <a:endParaRPr lang="en-US" sz="1200" dirty="0" smtClean="0">
              <a:latin typeface="Lato Regular" charset="0"/>
              <a:cs typeface="Lato Regular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21962" y="3470164"/>
            <a:ext cx="914400" cy="319314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/>
            <a:r>
              <a:rPr lang="es-MX" sz="1200" dirty="0" smtClean="0">
                <a:latin typeface="Lato Regular" charset="0"/>
                <a:cs typeface="Lato Regular" charset="0"/>
              </a:rPr>
              <a:t>(3) Segundo momento</a:t>
            </a:r>
            <a:endParaRPr lang="en-US" sz="1200" dirty="0" smtClean="0">
              <a:latin typeface="Lato Regular" charset="0"/>
              <a:cs typeface="Lato Regular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4362" y="6430029"/>
            <a:ext cx="914400" cy="319314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/>
            <a:r>
              <a:rPr lang="es-MX" sz="1200" dirty="0" smtClean="0">
                <a:latin typeface="Lato Regular" charset="0"/>
                <a:cs typeface="Lato Regular" charset="0"/>
              </a:rPr>
              <a:t>(4) Tercer momento</a:t>
            </a:r>
            <a:endParaRPr lang="en-US" sz="1200" dirty="0" smtClean="0">
              <a:latin typeface="Lato Regular" charset="0"/>
              <a:cs typeface="La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538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err="1" smtClean="0"/>
              <a:t>Insights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Google Shape;69;p2">
            <a:extLst>
              <a:ext uri="{FF2B5EF4-FFF2-40B4-BE49-F238E27FC236}">
                <a16:creationId xmlns="" xmlns:a16="http://schemas.microsoft.com/office/drawing/2014/main" id="{433902A1-0690-0944-B24A-C59DB4F010F5}"/>
              </a:ext>
            </a:extLst>
          </p:cNvPr>
          <p:cNvSpPr/>
          <p:nvPr/>
        </p:nvSpPr>
        <p:spPr>
          <a:xfrm>
            <a:off x="5800613" y="1703264"/>
            <a:ext cx="6127132" cy="242955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s-ES" dirty="0">
                <a:latin typeface="Lato Regular" charset="0"/>
                <a:cs typeface="Lato Regular" charset="0"/>
              </a:rPr>
              <a:t>Clasificación de los tipos de </a:t>
            </a:r>
            <a:r>
              <a:rPr lang="es-ES" dirty="0" smtClean="0">
                <a:latin typeface="Lato Regular" charset="0"/>
                <a:cs typeface="Lato Regular" charset="0"/>
              </a:rPr>
              <a:t>fans</a:t>
            </a:r>
          </a:p>
          <a:p>
            <a:endParaRPr lang="es-ES" sz="1200" dirty="0" smtClean="0">
              <a:solidFill>
                <a:schemeClr val="bg2">
                  <a:lumMod val="50000"/>
                </a:schemeClr>
              </a:solidFill>
              <a:latin typeface="Lato Regular" charset="0"/>
              <a:cs typeface="Lato Regular" charset="0"/>
            </a:endParaRPr>
          </a:p>
          <a:p>
            <a:r>
              <a:rPr lang="es-ES" sz="1200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Los siguientes segmentos de clientes fueron detectados:</a:t>
            </a:r>
          </a:p>
          <a:p>
            <a:endParaRPr lang="es-ES" sz="1200" dirty="0" smtClean="0">
              <a:solidFill>
                <a:schemeClr val="bg2">
                  <a:lumMod val="50000"/>
                </a:schemeClr>
              </a:solidFill>
              <a:latin typeface="Lato Regular" charset="0"/>
              <a:cs typeface="Lato Regular" charset="0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s-MX" sz="1200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Cliente insatisfecho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s-MX" sz="1200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Cliente inconforme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Lato Regular" charset="0"/>
              <a:cs typeface="Lato Regular" charset="0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s-MX" sz="1200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Seguidor pacífico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s-MX" sz="1200" dirty="0" err="1" smtClean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Troll</a:t>
            </a:r>
            <a:endParaRPr lang="es-MX" sz="1200" dirty="0">
              <a:solidFill>
                <a:schemeClr val="bg2">
                  <a:lumMod val="50000"/>
                </a:schemeClr>
              </a:solidFill>
              <a:latin typeface="Lato Regular" charset="0"/>
              <a:cs typeface="Lato Regular" charset="0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s-MX" sz="1200" dirty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Animadores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s-MX" sz="1200" dirty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Fan incondicional/enamorado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s-MX" sz="1200" dirty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Silencioso</a:t>
            </a:r>
          </a:p>
          <a:p>
            <a:endParaRPr lang="es-ES" sz="1200" dirty="0" smtClean="0">
              <a:solidFill>
                <a:schemeClr val="bg2">
                  <a:lumMod val="50000"/>
                </a:schemeClr>
              </a:solidFill>
              <a:latin typeface="Lato Regular" charset="0"/>
              <a:cs typeface="Lato Regular" charset="0"/>
            </a:endParaRPr>
          </a:p>
          <a:p>
            <a:endParaRPr sz="1200" b="1" i="0" u="none" strike="noStrike" cap="none" dirty="0">
              <a:solidFill>
                <a:schemeClr val="bg2">
                  <a:lumMod val="50000"/>
                </a:schemeClr>
              </a:solidFill>
              <a:latin typeface="Lato Regular" charset="0"/>
              <a:ea typeface="Lato"/>
              <a:cs typeface="Lato Regular" charset="0"/>
              <a:sym typeface="Lato"/>
            </a:endParaRPr>
          </a:p>
        </p:txBody>
      </p:sp>
      <p:sp>
        <p:nvSpPr>
          <p:cNvPr id="7" name="Google Shape;69;p2">
            <a:extLst>
              <a:ext uri="{FF2B5EF4-FFF2-40B4-BE49-F238E27FC236}">
                <a16:creationId xmlns="" xmlns:a16="http://schemas.microsoft.com/office/drawing/2014/main" id="{433902A1-0690-0944-B24A-C59DB4F010F5}"/>
              </a:ext>
            </a:extLst>
          </p:cNvPr>
          <p:cNvSpPr/>
          <p:nvPr/>
        </p:nvSpPr>
        <p:spPr>
          <a:xfrm>
            <a:off x="265943" y="1703264"/>
            <a:ext cx="4538286" cy="202690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s-ES" dirty="0" err="1" smtClean="0">
                <a:latin typeface="Lato Regular" charset="0"/>
                <a:cs typeface="Lato Regular" charset="0"/>
              </a:rPr>
              <a:t>Engagement</a:t>
            </a:r>
            <a:r>
              <a:rPr lang="es-ES" dirty="0" smtClean="0">
                <a:latin typeface="Lato Regular" charset="0"/>
                <a:cs typeface="Lato Regular" charset="0"/>
              </a:rPr>
              <a:t> de la audiencia con el artista </a:t>
            </a:r>
          </a:p>
          <a:p>
            <a:endParaRPr lang="es-ES" sz="1200" dirty="0">
              <a:solidFill>
                <a:schemeClr val="bg2">
                  <a:lumMod val="50000"/>
                </a:schemeClr>
              </a:solidFill>
              <a:latin typeface="Lato Regular" charset="0"/>
              <a:cs typeface="Lato Regular" charset="0"/>
            </a:endParaRPr>
          </a:p>
          <a:p>
            <a:r>
              <a:rPr lang="es-ES" sz="1200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Las métricas que se pueden explorar para  el evento son las siguientes</a:t>
            </a:r>
          </a:p>
          <a:p>
            <a:endParaRPr lang="es-ES" sz="1200" dirty="0" smtClean="0">
              <a:solidFill>
                <a:schemeClr val="bg2">
                  <a:lumMod val="50000"/>
                </a:schemeClr>
              </a:solidFill>
              <a:latin typeface="Lato Regular" charset="0"/>
              <a:cs typeface="Lato Regular" charset="0"/>
            </a:endParaRPr>
          </a:p>
          <a:p>
            <a:pPr marL="171450" indent="-171450" defTabSz="829178">
              <a:buFont typeface="Arial" pitchFamily="34" charset="0"/>
              <a:buChar char="•"/>
              <a:defRPr/>
            </a:pPr>
            <a:r>
              <a:rPr lang="es-MX" sz="1200" dirty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S</a:t>
            </a:r>
            <a:r>
              <a:rPr lang="es-MX" sz="1200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atisfacción de cliente</a:t>
            </a:r>
          </a:p>
          <a:p>
            <a:pPr marL="171450" indent="-171450" defTabSz="829178">
              <a:buFont typeface="Arial" pitchFamily="34" charset="0"/>
              <a:buChar char="•"/>
              <a:defRPr/>
            </a:pPr>
            <a:r>
              <a:rPr lang="es-MX" sz="1200" dirty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N</a:t>
            </a:r>
            <a:r>
              <a:rPr lang="es-MX" sz="1200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ivel de calidad,</a:t>
            </a:r>
          </a:p>
          <a:p>
            <a:pPr marL="171450" indent="-171450" defTabSz="829178">
              <a:buFont typeface="Arial" pitchFamily="34" charset="0"/>
              <a:buChar char="•"/>
              <a:defRPr/>
            </a:pPr>
            <a:r>
              <a:rPr lang="es-MX" sz="1200" dirty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P</a:t>
            </a:r>
            <a:r>
              <a:rPr lang="es-MX" sz="1200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alabra clave en el top ten</a:t>
            </a:r>
          </a:p>
          <a:p>
            <a:pPr marL="171450" indent="-171450" defTabSz="829178">
              <a:buFont typeface="Arial" pitchFamily="34" charset="0"/>
              <a:buChar char="•"/>
              <a:defRPr/>
            </a:pPr>
            <a:r>
              <a:rPr lang="es-MX" sz="1200" dirty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A</a:t>
            </a:r>
            <a:r>
              <a:rPr lang="es-MX" sz="1200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nálisis de sentimientos</a:t>
            </a:r>
            <a:endParaRPr lang="es-MX" sz="1200" i="1" dirty="0" smtClean="0">
              <a:solidFill>
                <a:schemeClr val="bg2">
                  <a:lumMod val="50000"/>
                </a:schemeClr>
              </a:solidFill>
              <a:latin typeface="Lato Regular" charset="0"/>
              <a:cs typeface="Lato Regular" charset="0"/>
            </a:endParaRPr>
          </a:p>
          <a:p>
            <a:endParaRPr lang="es-ES" sz="1200" dirty="0" smtClean="0">
              <a:solidFill>
                <a:schemeClr val="bg2">
                  <a:lumMod val="50000"/>
                </a:schemeClr>
              </a:solidFill>
              <a:latin typeface="Lato Regular" charset="0"/>
              <a:cs typeface="Lato Regular" charset="0"/>
            </a:endParaRPr>
          </a:p>
          <a:p>
            <a:endParaRPr sz="1200" b="1" i="0" u="none" strike="noStrike" cap="none" dirty="0">
              <a:solidFill>
                <a:schemeClr val="bg2">
                  <a:lumMod val="50000"/>
                </a:schemeClr>
              </a:solidFill>
              <a:latin typeface="Lato Regular" charset="0"/>
              <a:ea typeface="Lato"/>
              <a:cs typeface="Lato Regular" charset="0"/>
              <a:sym typeface="Lato"/>
            </a:endParaRPr>
          </a:p>
        </p:txBody>
      </p:sp>
      <p:sp>
        <p:nvSpPr>
          <p:cNvPr id="8" name="Google Shape;69;p2">
            <a:extLst>
              <a:ext uri="{FF2B5EF4-FFF2-40B4-BE49-F238E27FC236}">
                <a16:creationId xmlns="" xmlns:a16="http://schemas.microsoft.com/office/drawing/2014/main" id="{433902A1-0690-0944-B24A-C59DB4F010F5}"/>
              </a:ext>
            </a:extLst>
          </p:cNvPr>
          <p:cNvSpPr/>
          <p:nvPr/>
        </p:nvSpPr>
        <p:spPr>
          <a:xfrm>
            <a:off x="113543" y="4132814"/>
            <a:ext cx="4843086" cy="135871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s-ES" dirty="0" smtClean="0">
                <a:latin typeface="Lato Regular" charset="0"/>
                <a:cs typeface="Lato Regular" charset="0"/>
              </a:rPr>
              <a:t>Los </a:t>
            </a:r>
            <a:r>
              <a:rPr lang="es-ES" dirty="0">
                <a:latin typeface="Lato Regular" charset="0"/>
                <a:cs typeface="Lato Regular" charset="0"/>
              </a:rPr>
              <a:t>momentos más </a:t>
            </a:r>
            <a:r>
              <a:rPr lang="es-ES" dirty="0" smtClean="0">
                <a:latin typeface="Lato Regular" charset="0"/>
                <a:cs typeface="Lato Regular" charset="0"/>
              </a:rPr>
              <a:t>destacados</a:t>
            </a:r>
            <a:endParaRPr lang="es-ES" dirty="0" smtClean="0">
              <a:solidFill>
                <a:schemeClr val="bg2">
                  <a:lumMod val="50000"/>
                </a:schemeClr>
              </a:solidFill>
              <a:latin typeface="Lato Regular" charset="0"/>
              <a:cs typeface="Lato Regular" charset="0"/>
            </a:endParaRPr>
          </a:p>
          <a:p>
            <a:endParaRPr lang="es-ES" sz="1200" dirty="0" smtClean="0">
              <a:solidFill>
                <a:schemeClr val="bg2">
                  <a:lumMod val="50000"/>
                </a:schemeClr>
              </a:solidFill>
              <a:latin typeface="Lato Regular" charset="0"/>
              <a:cs typeface="Lato Regular" charset="0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s-MX" sz="1200" i="0" u="none" strike="noStrike" cap="none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ea typeface="Lato"/>
                <a:cs typeface="Lato Regular" charset="0"/>
                <a:sym typeface="Lato"/>
              </a:rPr>
              <a:t>Inicio del evento  y su retraso 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s-MX" sz="1200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ea typeface="Lato"/>
                <a:cs typeface="Lato Regular" charset="0"/>
                <a:sym typeface="Lato"/>
              </a:rPr>
              <a:t>Comienzo de la transmisión </a:t>
            </a:r>
            <a:endParaRPr lang="es-MX" sz="1200" i="0" u="none" strike="noStrike" cap="none" dirty="0" smtClean="0">
              <a:solidFill>
                <a:schemeClr val="bg2">
                  <a:lumMod val="50000"/>
                </a:schemeClr>
              </a:solidFill>
              <a:latin typeface="Lato Regular" charset="0"/>
              <a:ea typeface="Lato"/>
              <a:cs typeface="Lato Regular" charset="0"/>
              <a:sym typeface="Lato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s-MX" sz="1200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ea typeface="Lato"/>
                <a:cs typeface="Lato Regular" charset="0"/>
                <a:sym typeface="Lato"/>
              </a:rPr>
              <a:t>Fin del evento </a:t>
            </a:r>
            <a:endParaRPr sz="1200" i="0" u="none" strike="noStrike" cap="none" dirty="0">
              <a:solidFill>
                <a:schemeClr val="bg2">
                  <a:lumMod val="50000"/>
                </a:schemeClr>
              </a:solidFill>
              <a:latin typeface="Lato Regular" charset="0"/>
              <a:ea typeface="Lato"/>
              <a:cs typeface="Lato Regular" charset="0"/>
              <a:sym typeface="Lato"/>
            </a:endParaRPr>
          </a:p>
        </p:txBody>
      </p:sp>
      <p:sp>
        <p:nvSpPr>
          <p:cNvPr id="9" name="Google Shape;69;p2">
            <a:extLst>
              <a:ext uri="{FF2B5EF4-FFF2-40B4-BE49-F238E27FC236}">
                <a16:creationId xmlns="" xmlns:a16="http://schemas.microsoft.com/office/drawing/2014/main" id="{433902A1-0690-0944-B24A-C59DB4F010F5}"/>
              </a:ext>
            </a:extLst>
          </p:cNvPr>
          <p:cNvSpPr/>
          <p:nvPr/>
        </p:nvSpPr>
        <p:spPr>
          <a:xfrm>
            <a:off x="5926514" y="4132814"/>
            <a:ext cx="6001232" cy="2725186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s-ES" dirty="0" smtClean="0">
                <a:latin typeface="Lato Regular" charset="0"/>
                <a:cs typeface="Lato Regular" charset="0"/>
              </a:rPr>
              <a:t>Otros hallazgos</a:t>
            </a:r>
          </a:p>
          <a:p>
            <a:endParaRPr lang="es-ES" sz="2000" dirty="0">
              <a:latin typeface="Lato Regular" charset="0"/>
              <a:cs typeface="Lato Regular" charset="0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s-MX" sz="1200" dirty="0">
                <a:solidFill>
                  <a:schemeClr val="bg2">
                    <a:lumMod val="50000"/>
                  </a:schemeClr>
                </a:solidFill>
                <a:latin typeface="Lato Regular" charset="0"/>
                <a:ea typeface="Lato"/>
                <a:cs typeface="Lato Regular" charset="0"/>
                <a:sym typeface="Lato"/>
              </a:rPr>
              <a:t>Los problemas de saturación se mantuvieron durante todo el evento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s-MX" sz="1200" dirty="0">
                <a:solidFill>
                  <a:schemeClr val="bg2">
                    <a:lumMod val="50000"/>
                  </a:schemeClr>
                </a:solidFill>
                <a:latin typeface="Lato Regular" charset="0"/>
                <a:ea typeface="Lato"/>
                <a:cs typeface="Lato Regular" charset="0"/>
                <a:sym typeface="Lato"/>
              </a:rPr>
              <a:t>Hubo escena post créditos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s-MX" sz="1200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ea typeface="Lato"/>
                <a:cs typeface="Lato Regular" charset="0"/>
                <a:sym typeface="Lato"/>
              </a:rPr>
              <a:t>El </a:t>
            </a:r>
            <a:r>
              <a:rPr lang="es-MX" sz="1200" dirty="0">
                <a:solidFill>
                  <a:schemeClr val="bg2">
                    <a:lumMod val="50000"/>
                  </a:schemeClr>
                </a:solidFill>
                <a:latin typeface="Lato Regular" charset="0"/>
                <a:ea typeface="Lato"/>
                <a:cs typeface="Lato Regular" charset="0"/>
                <a:sym typeface="Lato"/>
              </a:rPr>
              <a:t>artista era una </a:t>
            </a:r>
            <a:r>
              <a:rPr lang="es-MX" sz="1200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ea typeface="Lato"/>
                <a:cs typeface="Lato Regular" charset="0"/>
                <a:sym typeface="Lato"/>
              </a:rPr>
              <a:t>mujer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s-MX" sz="1200" dirty="0">
                <a:solidFill>
                  <a:schemeClr val="bg2">
                    <a:lumMod val="50000"/>
                  </a:schemeClr>
                </a:solidFill>
                <a:latin typeface="Lato Regular" charset="0"/>
                <a:ea typeface="Lato"/>
                <a:cs typeface="Lato Regular" charset="0"/>
                <a:sym typeface="Lato"/>
              </a:rPr>
              <a:t>Hubo incidencias por supuesto robo de códigos de acceso </a:t>
            </a:r>
            <a:endParaRPr lang="es-MX" sz="1200" dirty="0" smtClean="0">
              <a:solidFill>
                <a:schemeClr val="bg2">
                  <a:lumMod val="50000"/>
                </a:schemeClr>
              </a:solidFill>
              <a:latin typeface="Lato Regular" charset="0"/>
              <a:ea typeface="Lato"/>
              <a:cs typeface="Lato Regular" charset="0"/>
              <a:sym typeface="Lato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s-MX" sz="1200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ea typeface="Lato"/>
                <a:cs typeface="Lato Regular" charset="0"/>
                <a:sym typeface="Lato"/>
              </a:rPr>
              <a:t>Duro entre 40 a 50 minutos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s-MX" sz="1200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ea typeface="Lato"/>
                <a:cs typeface="Lato Regular" charset="0"/>
                <a:sym typeface="Lato"/>
              </a:rPr>
              <a:t>Hubo </a:t>
            </a:r>
            <a:r>
              <a:rPr lang="es-MX" sz="1200" dirty="0">
                <a:solidFill>
                  <a:schemeClr val="bg2">
                    <a:lumMod val="50000"/>
                  </a:schemeClr>
                </a:solidFill>
                <a:latin typeface="Lato Regular" charset="0"/>
                <a:ea typeface="Lato"/>
                <a:cs typeface="Lato Regular" charset="0"/>
                <a:sym typeface="Lato"/>
              </a:rPr>
              <a:t>entre 65k y 75k </a:t>
            </a:r>
            <a:r>
              <a:rPr lang="es-MX" sz="1200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ea typeface="Lato"/>
                <a:cs typeface="Lato Regular" charset="0"/>
                <a:sym typeface="Lato"/>
              </a:rPr>
              <a:t>asistentes  </a:t>
            </a:r>
            <a:r>
              <a:rPr lang="es-MX" sz="1200" dirty="0">
                <a:solidFill>
                  <a:schemeClr val="bg2">
                    <a:lumMod val="50000"/>
                  </a:schemeClr>
                </a:solidFill>
                <a:latin typeface="Lato Regular" charset="0"/>
                <a:ea typeface="Lato"/>
                <a:cs typeface="Lato Regular" charset="0"/>
                <a:sym typeface="Lato"/>
              </a:rPr>
              <a:t>en los picos más elevados según </a:t>
            </a:r>
            <a:r>
              <a:rPr lang="es-MX" sz="1200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ea typeface="Lato"/>
                <a:cs typeface="Lato Regular" charset="0"/>
                <a:sym typeface="Lato"/>
              </a:rPr>
              <a:t>comentarios</a:t>
            </a:r>
            <a:endParaRPr lang="es-ES" sz="2000" dirty="0" smtClean="0">
              <a:solidFill>
                <a:schemeClr val="bg2">
                  <a:lumMod val="50000"/>
                </a:schemeClr>
              </a:solidFill>
              <a:latin typeface="Lato Regular" charset="0"/>
              <a:cs typeface="Lato Regular" charset="0"/>
            </a:endParaRPr>
          </a:p>
          <a:p>
            <a:endParaRPr sz="1200" b="1" i="0" u="none" strike="noStrike" cap="none" dirty="0">
              <a:solidFill>
                <a:schemeClr val="bg2">
                  <a:lumMod val="50000"/>
                </a:schemeClr>
              </a:solidFill>
              <a:latin typeface="Lato Regular" charset="0"/>
              <a:ea typeface="Lato"/>
              <a:cs typeface="Lato Regular" charset="0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981636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smtClean="0"/>
              <a:t>Posibles mejoras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Google Shape;69;p2">
            <a:extLst>
              <a:ext uri="{FF2B5EF4-FFF2-40B4-BE49-F238E27FC236}">
                <a16:creationId xmlns="" xmlns:a16="http://schemas.microsoft.com/office/drawing/2014/main" id="{433902A1-0690-0944-B24A-C59DB4F010F5}"/>
              </a:ext>
            </a:extLst>
          </p:cNvPr>
          <p:cNvSpPr/>
          <p:nvPr/>
        </p:nvSpPr>
        <p:spPr>
          <a:xfrm>
            <a:off x="447372" y="2245957"/>
            <a:ext cx="6040514" cy="135871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ES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Una mejor limpieza y estandarización de comentarios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Uso de </a:t>
            </a:r>
            <a:r>
              <a:rPr lang="es-ES" dirty="0" err="1" smtClean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emoticos</a:t>
            </a:r>
            <a:r>
              <a:rPr lang="es-ES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/</a:t>
            </a:r>
            <a:r>
              <a:rPr lang="es-ES" dirty="0" err="1" smtClean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emojis</a:t>
            </a:r>
            <a:r>
              <a:rPr lang="es-ES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 para el análisis de sentimientos</a:t>
            </a:r>
            <a:endParaRPr lang="es-ES" dirty="0">
              <a:solidFill>
                <a:schemeClr val="bg2">
                  <a:lumMod val="50000"/>
                </a:schemeClr>
              </a:solidFill>
              <a:latin typeface="Lato Regular" charset="0"/>
              <a:cs typeface="Lato Regular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s-ES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Aplicación de métricas con </a:t>
            </a:r>
            <a:r>
              <a:rPr lang="es-ES" dirty="0" err="1" smtClean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KPIs</a:t>
            </a:r>
            <a:r>
              <a:rPr lang="es-ES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 bien definidos</a:t>
            </a:r>
          </a:p>
        </p:txBody>
      </p:sp>
    </p:spTree>
    <p:extLst>
      <p:ext uri="{BB962C8B-B14F-4D97-AF65-F5344CB8AC3E}">
        <p14:creationId xmlns:p14="http://schemas.microsoft.com/office/powerpoint/2010/main" val="797429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E009E544-636C-EA46-A852-AEF2A1919F3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21674" y="2923295"/>
            <a:ext cx="898134" cy="823912"/>
          </a:xfrm>
        </p:spPr>
        <p:txBody>
          <a:bodyPr/>
          <a:lstStyle/>
          <a:p>
            <a:r>
              <a:rPr lang="es-MX" sz="4400" dirty="0" smtClean="0"/>
              <a:t>04</a:t>
            </a:r>
            <a:endParaRPr lang="es-MX" sz="44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09856461-D01B-2645-A917-5444397E5663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1147147" y="2919953"/>
            <a:ext cx="5461471" cy="823912"/>
          </a:xfrm>
        </p:spPr>
        <p:txBody>
          <a:bodyPr/>
          <a:lstStyle/>
          <a:p>
            <a:r>
              <a:rPr lang="es-MX" sz="3200" dirty="0" err="1" smtClean="0"/>
              <a:t>Code</a:t>
            </a:r>
            <a:r>
              <a:rPr lang="es-MX" sz="3200" dirty="0" smtClean="0"/>
              <a:t> in Live</a:t>
            </a:r>
            <a:endParaRPr lang="es-MX" sz="3200" dirty="0"/>
          </a:p>
        </p:txBody>
      </p:sp>
    </p:spTree>
    <p:extLst>
      <p:ext uri="{BB962C8B-B14F-4D97-AF65-F5344CB8AC3E}">
        <p14:creationId xmlns:p14="http://schemas.microsoft.com/office/powerpoint/2010/main" val="340157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smtClean="0"/>
              <a:t>Contenido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s-MX" dirty="0" smtClean="0"/>
              <a:t>1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s-MX" dirty="0" smtClean="0"/>
              <a:t>Estrategia Data </a:t>
            </a:r>
            <a:r>
              <a:rPr lang="es-MX" dirty="0" err="1" smtClean="0"/>
              <a:t>Driven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s-MX" dirty="0" smtClean="0"/>
              <a:t>2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MX" dirty="0" smtClean="0"/>
              <a:t>Estrategia de Trabajo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s-MX" dirty="0" smtClean="0"/>
              <a:t>3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s-MX" dirty="0" err="1" smtClean="0"/>
              <a:t>PoC</a:t>
            </a:r>
            <a:r>
              <a:rPr lang="es-MX" dirty="0" smtClean="0"/>
              <a:t> Data </a:t>
            </a:r>
            <a:r>
              <a:rPr lang="es-MX" dirty="0" err="1" smtClean="0"/>
              <a:t>Discovery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s-MX" dirty="0" smtClean="0"/>
              <a:t>4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s-MX" dirty="0" err="1" smtClean="0"/>
              <a:t>Code</a:t>
            </a:r>
            <a:r>
              <a:rPr lang="es-MX" dirty="0" smtClean="0"/>
              <a:t> in </a:t>
            </a:r>
            <a:r>
              <a:rPr lang="es-MX" dirty="0"/>
              <a:t>L</a:t>
            </a:r>
            <a:r>
              <a:rPr lang="es-MX" dirty="0" smtClean="0"/>
              <a:t>ive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/>
          <p:cNvSpPr>
            <a:spLocks noGrp="1"/>
          </p:cNvSpPr>
          <p:nvPr>
            <p:ph type="body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/>
          <p:cNvSpPr>
            <a:spLocks noGrp="1"/>
          </p:cNvSpPr>
          <p:nvPr>
            <p:ph type="body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idx="2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idx="2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50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5E75E89-1B2C-C044-986D-281E17B2B6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790" y="3313053"/>
            <a:ext cx="9144417" cy="745619"/>
          </a:xfrm>
        </p:spPr>
        <p:txBody>
          <a:bodyPr/>
          <a:lstStyle/>
          <a:p>
            <a:r>
              <a:rPr lang="es-MX" dirty="0"/>
              <a:t>Gracias por tu tiempo</a:t>
            </a:r>
          </a:p>
        </p:txBody>
      </p:sp>
    </p:spTree>
    <p:extLst>
      <p:ext uri="{BB962C8B-B14F-4D97-AF65-F5344CB8AC3E}">
        <p14:creationId xmlns:p14="http://schemas.microsoft.com/office/powerpoint/2010/main" val="44495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Rectángulo"/>
          <p:cNvSpPr/>
          <p:nvPr/>
        </p:nvSpPr>
        <p:spPr>
          <a:xfrm>
            <a:off x="-1" y="6686313"/>
            <a:ext cx="12192001" cy="180618"/>
          </a:xfrm>
          <a:prstGeom prst="rect">
            <a:avLst/>
          </a:prstGeom>
          <a:solidFill>
            <a:srgbClr val="00A29D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just">
              <a:lnSpc>
                <a:spcPct val="130000"/>
              </a:lnSpc>
              <a:defRPr sz="2100" spc="-63">
                <a:solidFill>
                  <a:srgbClr val="00A29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graphicFrame>
        <p:nvGraphicFramePr>
          <p:cNvPr id="13" name="4 Tabla"/>
          <p:cNvGraphicFramePr/>
          <p:nvPr>
            <p:extLst>
              <p:ext uri="{D42A27DB-BD31-4B8C-83A1-F6EECF244321}">
                <p14:modId xmlns:p14="http://schemas.microsoft.com/office/powerpoint/2010/main" val="122851019"/>
              </p:ext>
            </p:extLst>
          </p:nvPr>
        </p:nvGraphicFramePr>
        <p:xfrm>
          <a:off x="0" y="2989701"/>
          <a:ext cx="6318346" cy="3921415"/>
        </p:xfrm>
        <a:graphic>
          <a:graphicData uri="http://schemas.openxmlformats.org/drawingml/2006/table">
            <a:tbl>
              <a:tblPr/>
              <a:tblGrid>
                <a:gridCol w="24140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042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0722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s-ES" sz="1200" b="1" noProof="0" dirty="0" smtClean="0">
                          <a:solidFill>
                            <a:schemeClr val="accent1"/>
                          </a:solidFill>
                          <a:latin typeface="Lato Bold"/>
                          <a:ea typeface="Lato Bold"/>
                          <a:cs typeface="Lato Bold"/>
                        </a:rPr>
                        <a:t>CASO DE USO</a:t>
                      </a:r>
                      <a:endParaRPr lang="es-ES" sz="1200" b="1" noProof="0" dirty="0">
                        <a:solidFill>
                          <a:schemeClr val="accent1"/>
                        </a:solidFill>
                        <a:latin typeface="Lato Bold"/>
                        <a:ea typeface="Lato Bold"/>
                        <a:cs typeface="Lato Bold"/>
                      </a:endParaRPr>
                    </a:p>
                  </a:txBody>
                  <a:tcPr marL="4763" marR="4763" marT="4763" marB="4763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s-ES" sz="1200" b="1" noProof="0" dirty="0" smtClean="0">
                          <a:solidFill>
                            <a:schemeClr val="accent1"/>
                          </a:solidFill>
                          <a:latin typeface="Lato Bold"/>
                          <a:ea typeface="Lato Bold"/>
                          <a:cs typeface="Lato Bold"/>
                        </a:rPr>
                        <a:t>OBJETIVO</a:t>
                      </a:r>
                      <a:endParaRPr lang="es-ES" sz="1200" b="1" noProof="0" dirty="0">
                        <a:solidFill>
                          <a:schemeClr val="accent1"/>
                        </a:solidFill>
                        <a:latin typeface="Lato Bold"/>
                        <a:ea typeface="Lato Bold"/>
                        <a:cs typeface="Lato Bold"/>
                      </a:endParaRPr>
                    </a:p>
                  </a:txBody>
                  <a:tcPr marL="4763" marR="4763" marT="4763" marB="4763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65651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s-ES" sz="1200" b="1" noProof="0" dirty="0" smtClean="0">
                          <a:solidFill>
                            <a:srgbClr val="535353"/>
                          </a:solidFill>
                          <a:latin typeface="Lato Regular" charset="0"/>
                          <a:ea typeface="Lato Bold"/>
                          <a:cs typeface="Lato Regular" charset="0"/>
                        </a:rPr>
                        <a:t>Precios dinámicos</a:t>
                      </a:r>
                      <a:endParaRPr lang="es-ES" sz="1200" b="1" noProof="0" dirty="0">
                        <a:solidFill>
                          <a:srgbClr val="535353"/>
                        </a:solidFill>
                        <a:latin typeface="Lato Regular" charset="0"/>
                        <a:ea typeface="Lato Bold"/>
                        <a:cs typeface="Lato Regular" charset="0"/>
                      </a:endParaRPr>
                    </a:p>
                  </a:txBody>
                  <a:tcPr marL="4763" marR="4763" marT="4763" marB="4763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2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s-ES" sz="1000" b="0" i="0" kern="12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Lato Regular" charset="0"/>
                          <a:ea typeface="+mn-ea"/>
                          <a:cs typeface="Lato Regular" charset="0"/>
                        </a:rPr>
                        <a:t>Análisis</a:t>
                      </a:r>
                      <a:r>
                        <a:rPr lang="es-ES" sz="1000" b="0" i="0" kern="1200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Lato Regular" charset="0"/>
                          <a:ea typeface="+mn-ea"/>
                          <a:cs typeface="Lato Regular" charset="0"/>
                        </a:rPr>
                        <a:t> </a:t>
                      </a:r>
                      <a:r>
                        <a:rPr lang="es-ES" sz="1000" b="0" i="0" kern="12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Lato Regular" charset="0"/>
                          <a:ea typeface="+mn-ea"/>
                          <a:cs typeface="Lato Regular" charset="0"/>
                        </a:rPr>
                        <a:t>comportamiento de compra de distintos segmentos de clientes </a:t>
                      </a:r>
                      <a:r>
                        <a:rPr lang="es-ES" sz="1000" b="0" i="0" kern="1200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Lato Regular" charset="0"/>
                          <a:ea typeface="+mn-ea"/>
                          <a:cs typeface="Lato Regular" charset="0"/>
                        </a:rPr>
                        <a:t> para generar un modelo que optimice</a:t>
                      </a:r>
                      <a:r>
                        <a:rPr lang="es-ES" sz="1000" b="0" i="0" kern="12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Lato Regular" charset="0"/>
                          <a:ea typeface="+mn-ea"/>
                          <a:cs typeface="Lato Regular" charset="0"/>
                        </a:rPr>
                        <a:t> los precios para los</a:t>
                      </a:r>
                      <a:r>
                        <a:rPr lang="es-ES" sz="1000" b="0" i="0" kern="1200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Lato Regular" charset="0"/>
                          <a:ea typeface="+mn-ea"/>
                          <a:cs typeface="Lato Regular" charset="0"/>
                        </a:rPr>
                        <a:t> </a:t>
                      </a:r>
                      <a:r>
                        <a:rPr lang="es-ES" sz="1000" b="0" i="0" kern="12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Lato Regular" charset="0"/>
                          <a:ea typeface="+mn-ea"/>
                          <a:cs typeface="Lato Regular" charset="0"/>
                        </a:rPr>
                        <a:t>diferentes canales de compra</a:t>
                      </a:r>
                      <a:endParaRPr lang="es-ES" sz="1000" noProof="0" dirty="0">
                        <a:solidFill>
                          <a:schemeClr val="bg2">
                            <a:lumMod val="50000"/>
                          </a:schemeClr>
                        </a:solidFill>
                        <a:latin typeface="Lato Regular" charset="0"/>
                        <a:ea typeface="Lato Regular"/>
                        <a:cs typeface="Lato Regular" charset="0"/>
                        <a:sym typeface="Lato Regular"/>
                      </a:endParaRPr>
                    </a:p>
                  </a:txBody>
                  <a:tcPr marL="4763" marR="4763" marT="4763" marB="4763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067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kern="1200" cap="none" dirty="0" smtClean="0">
                          <a:solidFill>
                            <a:srgbClr val="535353"/>
                          </a:solidFill>
                          <a:latin typeface="Lato Regular" charset="0"/>
                          <a:ea typeface="Lato"/>
                          <a:cs typeface="Lato Regular" charset="0"/>
                          <a:sym typeface="Lato"/>
                        </a:rPr>
                        <a:t>Búsquedas en lenguaje natural</a:t>
                      </a:r>
                      <a:endParaRPr lang="es-MX" sz="1200" b="1" i="0" u="none" strike="noStrike" kern="1200" cap="none" dirty="0">
                        <a:solidFill>
                          <a:schemeClr val="tx1"/>
                        </a:solidFill>
                        <a:latin typeface="Lato Regular" charset="0"/>
                        <a:ea typeface="+mn-ea"/>
                        <a:cs typeface="Lato Regular" charset="0"/>
                        <a:sym typeface="Arial"/>
                      </a:endParaRPr>
                    </a:p>
                  </a:txBody>
                  <a:tcPr marL="4763" marR="4763" marT="4763" marB="4763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2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s-ES" sz="1000" noProof="0" dirty="0" smtClean="0">
                          <a:solidFill>
                            <a:srgbClr val="535353"/>
                          </a:solidFill>
                          <a:latin typeface="Lato Regular" charset="0"/>
                          <a:ea typeface="Lato Regular"/>
                          <a:cs typeface="Lato Regular" charset="0"/>
                          <a:sym typeface="Lato Regular"/>
                        </a:rPr>
                        <a:t>Potenciar la capacidad de búsqueda utilizando</a:t>
                      </a:r>
                      <a:r>
                        <a:rPr lang="es-ES" sz="1000" baseline="0" noProof="0" dirty="0" smtClean="0">
                          <a:solidFill>
                            <a:srgbClr val="535353"/>
                          </a:solidFill>
                          <a:latin typeface="Lato Regular" charset="0"/>
                          <a:ea typeface="Lato Regular"/>
                          <a:cs typeface="Lato Regular" charset="0"/>
                          <a:sym typeface="Lato Regular"/>
                        </a:rPr>
                        <a:t> técnicas de NLP, recomendaciones de eventos similares de acuerdo a la búsqueda, alternativas de búsqueda</a:t>
                      </a:r>
                      <a:endParaRPr lang="es-ES" sz="1000" noProof="0" dirty="0">
                        <a:solidFill>
                          <a:srgbClr val="535353"/>
                        </a:solidFill>
                        <a:latin typeface="Lato Regular" charset="0"/>
                        <a:ea typeface="Lato Regular"/>
                        <a:cs typeface="Lato Regular" charset="0"/>
                        <a:sym typeface="Lato Regular"/>
                      </a:endParaRPr>
                    </a:p>
                  </a:txBody>
                  <a:tcPr marL="4763" marR="4763" marT="4763" marB="4763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27341">
                <a:tc>
                  <a:txBody>
                    <a:bodyPr/>
                    <a:lstStyle/>
                    <a:p>
                      <a:pPr algn="ctr">
                        <a:defRPr>
                          <a:solidFill>
                            <a:srgbClr val="535353"/>
                          </a:solidFill>
                          <a:latin typeface="Lato Bold"/>
                          <a:ea typeface="Lato Bold"/>
                          <a:cs typeface="Lato Bold"/>
                        </a:defRPr>
                      </a:pPr>
                      <a:r>
                        <a:rPr lang="es-ES" sz="1200" b="1" noProof="0" dirty="0" smtClean="0">
                          <a:latin typeface="Lato Regular" charset="0"/>
                          <a:cs typeface="Lato Regular" charset="0"/>
                        </a:rPr>
                        <a:t>Sistemas de recomendaciones </a:t>
                      </a:r>
                      <a:endParaRPr lang="es-ES" sz="1200" b="1" noProof="0" dirty="0">
                        <a:latin typeface="Lato Regular" charset="0"/>
                        <a:cs typeface="Lato Regular" charset="0"/>
                      </a:endParaRPr>
                    </a:p>
                  </a:txBody>
                  <a:tcPr marL="4763" marR="4763" marT="4763" marB="4763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1440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olidFill>
                            <a:srgbClr val="535353"/>
                          </a:solidFill>
                          <a:latin typeface="Lato Regular"/>
                          <a:ea typeface="Lato Regular"/>
                          <a:cs typeface="Lato Regular"/>
                          <a:sym typeface="Lato Regular"/>
                        </a:defRPr>
                      </a:pPr>
                      <a:r>
                        <a:rPr lang="es-ES" sz="1000" noProof="0" dirty="0" smtClean="0">
                          <a:latin typeface="Lato Regular" charset="0"/>
                          <a:cs typeface="Lato Regular" charset="0"/>
                        </a:rPr>
                        <a:t>Construir recomendados de productos basados en el contexto del cliente y variables. Detectar clientes con comportamiento similares:</a:t>
                      </a:r>
                      <a:r>
                        <a:rPr lang="es-ES" sz="1000" baseline="0" noProof="0" dirty="0" smtClean="0">
                          <a:latin typeface="Lato Regular" charset="0"/>
                          <a:cs typeface="Lato Regular" charset="0"/>
                        </a:rPr>
                        <a:t> </a:t>
                      </a:r>
                      <a:r>
                        <a:rPr lang="es-ES" sz="1000" noProof="0" dirty="0" smtClean="0">
                          <a:latin typeface="Lato Regular" charset="0"/>
                          <a:cs typeface="Lato Regular" charset="0"/>
                        </a:rPr>
                        <a:t>Ofrecer servicios y/o productos.</a:t>
                      </a:r>
                      <a:r>
                        <a:rPr lang="es-ES" sz="1000" baseline="0" noProof="0" dirty="0" smtClean="0">
                          <a:latin typeface="Lato Regular" charset="0"/>
                          <a:cs typeface="Lato Regular" charset="0"/>
                        </a:rPr>
                        <a:t> </a:t>
                      </a:r>
                      <a:r>
                        <a:rPr lang="en-US" sz="1000" b="0" dirty="0" smtClean="0">
                          <a:latin typeface="Lato Regular" charset="0"/>
                          <a:cs typeface="Lato Regular" charset="0"/>
                        </a:rPr>
                        <a:t>Up/Cross Selling </a:t>
                      </a:r>
                    </a:p>
                    <a:p>
                      <a:pPr marL="91440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olidFill>
                            <a:srgbClr val="535353"/>
                          </a:solidFill>
                          <a:latin typeface="Lato Regular"/>
                          <a:ea typeface="Lato Regular"/>
                          <a:cs typeface="Lato Regular"/>
                          <a:sym typeface="Lato Regular"/>
                        </a:defRPr>
                      </a:pPr>
                      <a:endParaRPr lang="en-US" sz="1000" b="0" dirty="0" smtClean="0">
                        <a:latin typeface="Lato Regular" charset="0"/>
                        <a:cs typeface="Lato Regular" charset="0"/>
                      </a:endParaRPr>
                    </a:p>
                  </a:txBody>
                  <a:tcPr marL="4763" marR="4763" marT="4763" marB="4763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126739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s-ES" sz="1200" b="1" noProof="0" dirty="0" smtClean="0">
                          <a:solidFill>
                            <a:srgbClr val="535353"/>
                          </a:solidFill>
                          <a:latin typeface="Lato Regular" charset="0"/>
                          <a:ea typeface="Lato Bold"/>
                          <a:cs typeface="Lato Regular" charset="0"/>
                        </a:rPr>
                        <a:t>Sistema</a:t>
                      </a:r>
                      <a:r>
                        <a:rPr lang="es-ES" sz="1200" b="1" baseline="0" noProof="0" dirty="0" smtClean="0">
                          <a:solidFill>
                            <a:srgbClr val="535353"/>
                          </a:solidFill>
                          <a:latin typeface="Lato Regular" charset="0"/>
                          <a:ea typeface="Lato Bold"/>
                          <a:cs typeface="Lato Regular" charset="0"/>
                        </a:rPr>
                        <a:t> antifraude</a:t>
                      </a:r>
                      <a:endParaRPr lang="es-ES" sz="1200" b="1" noProof="0" dirty="0">
                        <a:solidFill>
                          <a:srgbClr val="535353"/>
                        </a:solidFill>
                        <a:latin typeface="Lato Regular" charset="0"/>
                        <a:ea typeface="Lato Bold"/>
                        <a:cs typeface="Lato Regular" charset="0"/>
                      </a:endParaRPr>
                    </a:p>
                  </a:txBody>
                  <a:tcPr marL="4763" marR="4763" marT="4763" marB="4763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2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s-ES" sz="1000" noProof="0" dirty="0" smtClean="0">
                          <a:solidFill>
                            <a:srgbClr val="535353"/>
                          </a:solidFill>
                          <a:latin typeface="Lato Regular" charset="0"/>
                          <a:ea typeface="Lato Regular"/>
                          <a:cs typeface="Lato Regular" charset="0"/>
                          <a:sym typeface="Lato Regular"/>
                        </a:rPr>
                        <a:t>Robustecer</a:t>
                      </a:r>
                      <a:r>
                        <a:rPr lang="es-ES" sz="1000" baseline="0" noProof="0" dirty="0" smtClean="0">
                          <a:solidFill>
                            <a:srgbClr val="535353"/>
                          </a:solidFill>
                          <a:latin typeface="Lato Regular" charset="0"/>
                          <a:ea typeface="Lato Regular"/>
                          <a:cs typeface="Lato Regular" charset="0"/>
                          <a:sym typeface="Lato Regular"/>
                        </a:rPr>
                        <a:t> los sistemas antifraude para pagos con TDC, detección de eventos de estafa,  y monitoreo de la red </a:t>
                      </a:r>
                      <a:endParaRPr lang="es-ES" sz="1000" noProof="0" dirty="0">
                        <a:solidFill>
                          <a:srgbClr val="535353"/>
                        </a:solidFill>
                        <a:latin typeface="Lato Regular" charset="0"/>
                        <a:ea typeface="Lato Regular"/>
                        <a:cs typeface="Lato Regular" charset="0"/>
                        <a:sym typeface="Lato Regular"/>
                      </a:endParaRPr>
                    </a:p>
                  </a:txBody>
                  <a:tcPr marL="4763" marR="4763" marT="4763" marB="4763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15" name="4 Tabla"/>
          <p:cNvGraphicFramePr/>
          <p:nvPr>
            <p:extLst>
              <p:ext uri="{D42A27DB-BD31-4B8C-83A1-F6EECF244321}">
                <p14:modId xmlns:p14="http://schemas.microsoft.com/office/powerpoint/2010/main" val="3205344992"/>
              </p:ext>
            </p:extLst>
          </p:nvPr>
        </p:nvGraphicFramePr>
        <p:xfrm>
          <a:off x="6318347" y="2931785"/>
          <a:ext cx="5785422" cy="3991125"/>
        </p:xfrm>
        <a:graphic>
          <a:graphicData uri="http://schemas.openxmlformats.org/drawingml/2006/table">
            <a:tbl>
              <a:tblPr/>
              <a:tblGrid>
                <a:gridCol w="235821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4272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795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 dirty="0">
                          <a:solidFill>
                            <a:schemeClr val="accent1"/>
                          </a:solidFill>
                          <a:latin typeface="Lato Bold"/>
                          <a:ea typeface="Lato Bold"/>
                          <a:cs typeface="Lato Bold"/>
                        </a:rPr>
                        <a:t>CASO DE USO</a:t>
                      </a:r>
                    </a:p>
                  </a:txBody>
                  <a:tcPr marL="4763" marR="4763" marT="4763" marB="4763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 dirty="0">
                          <a:solidFill>
                            <a:schemeClr val="accent1"/>
                          </a:solidFill>
                          <a:latin typeface="Lato Bold"/>
                          <a:ea typeface="Lato Bold"/>
                          <a:cs typeface="Lato Bold"/>
                        </a:rPr>
                        <a:t>OBJETIVO</a:t>
                      </a:r>
                    </a:p>
                  </a:txBody>
                  <a:tcPr marL="4763" marR="4763" marT="4763" marB="4763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0925">
                <a:tc>
                  <a:txBody>
                    <a:bodyPr/>
                    <a:lstStyle/>
                    <a:p>
                      <a:r>
                        <a:rPr lang="es-MX" sz="12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ato Regular" charset="0"/>
                          <a:cs typeface="Lato Regular" charset="0"/>
                        </a:rPr>
                        <a:t>Pronóstico de asistencia</a:t>
                      </a:r>
                    </a:p>
                  </a:txBody>
                  <a:tcPr marL="4763" marR="4763" marT="4763" marB="4763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itchFamily="34" charset="0"/>
                        <a:buChar char="•"/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s-ES" sz="1000" b="0" noProof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ato Regular" charset="0"/>
                          <a:ea typeface="Lato Regular"/>
                          <a:cs typeface="Lato Regular" charset="0"/>
                          <a:sym typeface="Lato Regular"/>
                        </a:rPr>
                        <a:t>Personalizar … con un</a:t>
                      </a:r>
                      <a:r>
                        <a:rPr lang="es-ES" sz="1000" b="0" baseline="0" noProof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ato Regular" charset="0"/>
                          <a:ea typeface="Lato Regular"/>
                          <a:cs typeface="Lato Regular" charset="0"/>
                          <a:sym typeface="Lato Regular"/>
                        </a:rPr>
                        <a:t> sistema de pronóstico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s-ES" sz="1000" b="0" i="0" kern="1200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Lato Regular" charset="0"/>
                          <a:ea typeface="+mn-ea"/>
                          <a:cs typeface="Lato Regular" charset="0"/>
                        </a:rPr>
                        <a:t>Predicción de asistencia dado el evento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s-ES" sz="1000" b="0" i="0" kern="12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Lato Regular" charset="0"/>
                          <a:ea typeface="+mn-ea"/>
                          <a:cs typeface="Lato Regular" charset="0"/>
                        </a:rPr>
                        <a:t>Un</a:t>
                      </a:r>
                      <a:r>
                        <a:rPr lang="es-ES" sz="1000" b="0" i="0" kern="1200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Lato Regular" charset="0"/>
                          <a:ea typeface="+mn-ea"/>
                          <a:cs typeface="Lato Regular" charset="0"/>
                        </a:rPr>
                        <a:t> a</a:t>
                      </a:r>
                      <a:r>
                        <a:rPr lang="es-ES" sz="1000" b="0" i="0" kern="12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Lato Regular" charset="0"/>
                          <a:ea typeface="+mn-ea"/>
                          <a:cs typeface="Lato Regular" charset="0"/>
                        </a:rPr>
                        <a:t>rtista tiene potencial para ser uno de los principales artistas en la venta de entradas</a:t>
                      </a:r>
                    </a:p>
                  </a:txBody>
                  <a:tcPr marL="4763" marR="4763" marT="4763" marB="4763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2729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s-ES" sz="1200" b="1" noProof="0" dirty="0" smtClean="0">
                          <a:solidFill>
                            <a:srgbClr val="535353"/>
                          </a:solidFill>
                          <a:latin typeface="Lato Regular"/>
                          <a:ea typeface="Bankinter Sans"/>
                          <a:cs typeface="Bankinter Sans"/>
                          <a:sym typeface="Bankinter Sans"/>
                        </a:rPr>
                        <a:t>Chat/</a:t>
                      </a:r>
                      <a:r>
                        <a:rPr lang="es-ES" sz="1200" b="1" noProof="0" dirty="0" err="1" smtClean="0">
                          <a:solidFill>
                            <a:srgbClr val="535353"/>
                          </a:solidFill>
                          <a:latin typeface="Lato Regular"/>
                          <a:ea typeface="Bankinter Sans"/>
                          <a:cs typeface="Bankinter Sans"/>
                          <a:sym typeface="Bankinter Sans"/>
                        </a:rPr>
                        <a:t>voice</a:t>
                      </a:r>
                      <a:r>
                        <a:rPr lang="es-ES" sz="1200" b="1" baseline="0" noProof="0" dirty="0" smtClean="0">
                          <a:solidFill>
                            <a:srgbClr val="535353"/>
                          </a:solidFill>
                          <a:latin typeface="Lato Regular"/>
                          <a:ea typeface="Bankinter Sans"/>
                          <a:cs typeface="Bankinter Sans"/>
                          <a:sym typeface="Bankinter Sans"/>
                        </a:rPr>
                        <a:t> </a:t>
                      </a:r>
                      <a:r>
                        <a:rPr lang="es-ES" sz="1200" b="1" baseline="0" noProof="0" dirty="0" err="1" smtClean="0">
                          <a:solidFill>
                            <a:srgbClr val="535353"/>
                          </a:solidFill>
                          <a:latin typeface="Lato Regular"/>
                          <a:ea typeface="Bankinter Sans"/>
                          <a:cs typeface="Bankinter Sans"/>
                          <a:sym typeface="Bankinter Sans"/>
                        </a:rPr>
                        <a:t>bots</a:t>
                      </a:r>
                      <a:endParaRPr lang="es-ES" sz="1200" b="1" noProof="0" dirty="0">
                        <a:solidFill>
                          <a:srgbClr val="535353"/>
                        </a:solidFill>
                        <a:latin typeface="Lato Regular"/>
                        <a:ea typeface="Bankinter Sans"/>
                        <a:cs typeface="Bankinter Sans"/>
                        <a:sym typeface="Bankinter Sans"/>
                      </a:endParaRPr>
                    </a:p>
                  </a:txBody>
                  <a:tcPr marL="4763" marR="4763" marT="4763" marB="4763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  <a:defRPr>
                          <a:solidFill>
                            <a:srgbClr val="535353"/>
                          </a:solidFill>
                          <a:latin typeface="Bankinter Sans"/>
                          <a:ea typeface="Bankinter Sans"/>
                          <a:cs typeface="Bankinter Sans"/>
                          <a:sym typeface="Bankinter Sans"/>
                        </a:defRPr>
                      </a:pPr>
                      <a:r>
                        <a:rPr lang="es-ES" sz="1000" noProof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ato Regular"/>
                        </a:rPr>
                        <a:t>I</a:t>
                      </a:r>
                      <a:r>
                        <a:rPr lang="es-ES" sz="1000" noProof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ato Regular" charset="0"/>
                          <a:cs typeface="Lato Regular" charset="0"/>
                        </a:rPr>
                        <a:t>nterface</a:t>
                      </a:r>
                      <a:r>
                        <a:rPr lang="es-ES" sz="1000" baseline="0" noProof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ato Regular" charset="0"/>
                          <a:cs typeface="Lato Regular" charset="0"/>
                        </a:rPr>
                        <a:t> para gestión de conversaciones basadas en texto/voz. Integración con asistentes virtuales como Alexa, </a:t>
                      </a:r>
                      <a:r>
                        <a:rPr lang="es-ES" sz="1000" baseline="0" noProof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ato Regular" charset="0"/>
                          <a:cs typeface="Lato Regular" charset="0"/>
                        </a:rPr>
                        <a:t>Siri</a:t>
                      </a:r>
                      <a:r>
                        <a:rPr lang="es-ES" sz="1000" baseline="0" noProof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ato Regular" charset="0"/>
                          <a:cs typeface="Lato Regular" charset="0"/>
                        </a:rPr>
                        <a:t> o Google.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>
                          <a:solidFill>
                            <a:srgbClr val="535353"/>
                          </a:solidFill>
                          <a:latin typeface="Bankinter Sans"/>
                          <a:ea typeface="Bankinter Sans"/>
                          <a:cs typeface="Bankinter Sans"/>
                          <a:sym typeface="Bankinter Sans"/>
                        </a:defRPr>
                      </a:pPr>
                      <a:r>
                        <a:rPr lang="es-ES" sz="1000" b="0" i="0" kern="12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Lato Regular" charset="0"/>
                          <a:ea typeface="+mn-ea"/>
                          <a:cs typeface="Lato Regular" charset="0"/>
                        </a:rPr>
                        <a:t>Clasificación</a:t>
                      </a:r>
                      <a:r>
                        <a:rPr lang="es-ES" sz="1000" b="0" i="0" kern="1200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Lato Regular" charset="0"/>
                          <a:ea typeface="+mn-ea"/>
                          <a:cs typeface="Lato Regular" charset="0"/>
                        </a:rPr>
                        <a:t> y asignación de </a:t>
                      </a:r>
                      <a:r>
                        <a:rPr lang="es-ES" sz="1000" b="0" i="0" kern="1200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Lato Regular" charset="0"/>
                          <a:ea typeface="+mn-ea"/>
                          <a:cs typeface="Lato Regular" charset="0"/>
                        </a:rPr>
                        <a:t>tickes</a:t>
                      </a:r>
                      <a:r>
                        <a:rPr lang="es-ES" sz="1000" b="0" i="0" kern="1200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Lato Regular" charset="0"/>
                          <a:ea typeface="+mn-ea"/>
                          <a:cs typeface="Lato Regular" charset="0"/>
                        </a:rPr>
                        <a:t> , quejas y reembolsos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>
                          <a:solidFill>
                            <a:srgbClr val="535353"/>
                          </a:solidFill>
                          <a:latin typeface="Bankinter Sans"/>
                          <a:ea typeface="Bankinter Sans"/>
                          <a:cs typeface="Bankinter Sans"/>
                          <a:sym typeface="Bankinter Sans"/>
                        </a:defRPr>
                      </a:pPr>
                      <a:r>
                        <a:rPr lang="es-MX" sz="1000" b="0" i="0" kern="1200" noProof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Lato Regular" charset="0"/>
                          <a:ea typeface="+mn-ea"/>
                          <a:cs typeface="Lato Regular" charset="0"/>
                        </a:rPr>
                        <a:t>opción de comprar entradas a través de Amazon Alexa a través del control por voz</a:t>
                      </a:r>
                    </a:p>
                  </a:txBody>
                  <a:tcPr marL="4763" marR="4763" marT="4763" marB="4763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172747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2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ato Regular" charset="0"/>
                          <a:cs typeface="Lato Regular" charset="0"/>
                        </a:rPr>
                        <a:t>Engagement </a:t>
                      </a:r>
                      <a:endParaRPr lang="es-ES" sz="1200" b="1" noProof="0" dirty="0">
                        <a:solidFill>
                          <a:schemeClr val="bg2">
                            <a:lumMod val="50000"/>
                          </a:schemeClr>
                        </a:solidFill>
                        <a:latin typeface="Lato Regular" charset="0"/>
                        <a:ea typeface="Bankinter Sans"/>
                        <a:cs typeface="Lato Regular" charset="0"/>
                        <a:sym typeface="Bankinter Sans"/>
                      </a:endParaRPr>
                    </a:p>
                  </a:txBody>
                  <a:tcPr marL="4763" marR="4763" marT="4763" marB="4763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itchFamily="34" charset="0"/>
                        <a:buChar char="•"/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000" b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ato Regular" charset="0"/>
                          <a:cs typeface="Lato Regular" charset="0"/>
                        </a:rPr>
                        <a:t>Engagement</a:t>
                      </a:r>
                      <a:r>
                        <a:rPr lang="en-US" sz="1000" b="0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ato Regular" charset="0"/>
                          <a:cs typeface="Lato Regular" charset="0"/>
                        </a:rPr>
                        <a:t> de </a:t>
                      </a:r>
                      <a:r>
                        <a:rPr lang="en-US" sz="1000" b="0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ato Regular" charset="0"/>
                          <a:cs typeface="Lato Regular" charset="0"/>
                        </a:rPr>
                        <a:t>eventos</a:t>
                      </a:r>
                      <a:r>
                        <a:rPr lang="en-US" sz="1000" b="0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ato Regular" charset="0"/>
                          <a:cs typeface="Lato Regular" charset="0"/>
                        </a:rPr>
                        <a:t> </a:t>
                      </a:r>
                      <a:r>
                        <a:rPr lang="en-US" sz="1000" b="0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ato Regular" charset="0"/>
                          <a:cs typeface="Lato Regular" charset="0"/>
                        </a:rPr>
                        <a:t>utlizando</a:t>
                      </a:r>
                      <a:r>
                        <a:rPr lang="es-ES" sz="1000" b="0" baseline="0" noProof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ato Regular" charset="0"/>
                          <a:ea typeface="Bankinter Sans"/>
                          <a:cs typeface="Lato Regular" charset="0"/>
                          <a:sym typeface="Bankinter Sans"/>
                        </a:rPr>
                        <a:t> análisis de sentimientos de redes sociales del histórico de eventos, comentarios </a:t>
                      </a:r>
                    </a:p>
                    <a:p>
                      <a:pPr marL="1714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s-ES" sz="1000" b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ato Regular" charset="0"/>
                          <a:cs typeface="Lato Regular" charset="0"/>
                        </a:rPr>
                        <a:t>Cuando </a:t>
                      </a:r>
                      <a:r>
                        <a:rPr lang="es-ES" sz="1000" b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ato Regular" charset="0"/>
                          <a:cs typeface="Lato Regular" charset="0"/>
                        </a:rPr>
                        <a:t>diás</a:t>
                      </a:r>
                      <a:r>
                        <a:rPr lang="es-ES" sz="1000" b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ato Regular" charset="0"/>
                          <a:cs typeface="Lato Regular" charset="0"/>
                        </a:rPr>
                        <a:t> se </a:t>
                      </a:r>
                      <a:r>
                        <a:rPr lang="es-ES" sz="1000" b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ato Regular" charset="0"/>
                          <a:cs typeface="Lato Regular" charset="0"/>
                        </a:rPr>
                        <a:t>venderan</a:t>
                      </a:r>
                      <a:r>
                        <a:rPr lang="es-ES" sz="1000" b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ato Regular" charset="0"/>
                          <a:cs typeface="Lato Regular" charset="0"/>
                        </a:rPr>
                        <a:t> un determinado % de boletos</a:t>
                      </a:r>
                    </a:p>
                    <a:p>
                      <a:pPr marL="1714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s-MX" sz="1000" b="0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ato Regular" charset="0"/>
                          <a:cs typeface="Lato Regular" charset="0"/>
                        </a:rPr>
                        <a:t>Engagement</a:t>
                      </a:r>
                      <a:r>
                        <a:rPr lang="es-MX" sz="1000" b="0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ato Regular" charset="0"/>
                          <a:cs typeface="Lato Regular" charset="0"/>
                        </a:rPr>
                        <a:t> con los artistas para sugerir creación de eventos similares: </a:t>
                      </a:r>
                      <a:r>
                        <a:rPr lang="es-ES" sz="1000" b="0" i="0" kern="12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Lato Regular" charset="0"/>
                          <a:ea typeface="+mn-ea"/>
                          <a:cs typeface="Lato Regular" charset="0"/>
                        </a:rPr>
                        <a:t>probabilidad de que alguien participe en una determinado</a:t>
                      </a:r>
                      <a:r>
                        <a:rPr lang="es-ES" sz="1000" b="0" i="0" kern="1200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Lato Regular" charset="0"/>
                          <a:ea typeface="+mn-ea"/>
                          <a:cs typeface="Lato Regular" charset="0"/>
                        </a:rPr>
                        <a:t> evento</a:t>
                      </a:r>
                      <a:endParaRPr lang="es-MX" sz="1000" b="0" baseline="0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Lato Regular" charset="0"/>
                        <a:cs typeface="Lato Regular" charset="0"/>
                      </a:endParaRPr>
                    </a:p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>
                          <a:solidFill>
                            <a:srgbClr val="000000"/>
                          </a:solidFill>
                        </a:defRPr>
                      </a:pPr>
                      <a:endParaRPr lang="es-ES" sz="1000" b="0" dirty="0" smtClean="0">
                        <a:latin typeface="Lato Regular" charset="0"/>
                        <a:cs typeface="Lato Regular" charset="0"/>
                      </a:endParaRPr>
                    </a:p>
                  </a:txBody>
                  <a:tcPr marL="4763" marR="4763" marT="4763" marB="4763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76234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s-ES" sz="1200" b="1" noProof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ato Regular" charset="0"/>
                          <a:ea typeface="Bankinter Sans"/>
                          <a:cs typeface="Lato Regular" charset="0"/>
                          <a:sym typeface="Bankinter Sans"/>
                        </a:rPr>
                        <a:t>Vista 360 </a:t>
                      </a:r>
                      <a:endParaRPr lang="es-ES" sz="1200" b="1" noProof="0" dirty="0">
                        <a:solidFill>
                          <a:schemeClr val="bg2">
                            <a:lumMod val="50000"/>
                          </a:schemeClr>
                        </a:solidFill>
                        <a:latin typeface="Lato Regular" charset="0"/>
                        <a:ea typeface="Bankinter Sans"/>
                        <a:cs typeface="Lato Regular" charset="0"/>
                        <a:sym typeface="Bankinter Sans"/>
                      </a:endParaRPr>
                    </a:p>
                  </a:txBody>
                  <a:tcPr marL="4763" marR="4763" marT="4763" marB="4763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itchFamily="34" charset="0"/>
                        <a:buChar char="•"/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s-ES" sz="1000" noProof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ato Regular" charset="0"/>
                          <a:ea typeface="Bankinter Sans"/>
                          <a:cs typeface="Lato Regular" charset="0"/>
                          <a:sym typeface="Bankinter Sans"/>
                        </a:rPr>
                        <a:t>Captación</a:t>
                      </a:r>
                      <a:r>
                        <a:rPr lang="es-ES" sz="1000" baseline="0" noProof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ato Regular" charset="0"/>
                          <a:ea typeface="Bankinter Sans"/>
                          <a:cs typeface="Lato Regular" charset="0"/>
                          <a:sym typeface="Bankinter Sans"/>
                        </a:rPr>
                        <a:t> de audiencia con imágenes personalizadas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s-MX" sz="1000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ato Regular" charset="0"/>
                          <a:cs typeface="Lato Regular" charset="0"/>
                        </a:rPr>
                        <a:t>Análisis de redes sociales :vínculos y sentimientos</a:t>
                      </a:r>
                    </a:p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endParaRPr lang="es-ES" sz="1200" noProof="0" dirty="0">
                        <a:solidFill>
                          <a:srgbClr val="535353"/>
                        </a:solidFill>
                        <a:latin typeface="Lato Regular"/>
                        <a:ea typeface="Bankinter Sans"/>
                        <a:cs typeface="Bankinter Sans"/>
                        <a:sym typeface="Bankinter Sans"/>
                      </a:endParaRPr>
                    </a:p>
                  </a:txBody>
                  <a:tcPr marL="4763" marR="4763" marT="4763" marB="4763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31"/>
          <p:cNvSpPr txBox="1"/>
          <p:nvPr/>
        </p:nvSpPr>
        <p:spPr>
          <a:xfrm>
            <a:off x="886585" y="335102"/>
            <a:ext cx="1949713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4000" b="1" i="1">
                <a:solidFill>
                  <a:srgbClr val="53585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algn="ctr"/>
            <a:r>
              <a:rPr lang="es-ES" sz="1600" i="0" dirty="0" smtClean="0"/>
              <a:t>Casos de uso</a:t>
            </a:r>
            <a:endParaRPr sz="1600" i="0" dirty="0"/>
          </a:p>
        </p:txBody>
      </p:sp>
      <p:pic>
        <p:nvPicPr>
          <p:cNvPr id="26" name="007-average.pdf" descr="007-aver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56" y="236552"/>
            <a:ext cx="513600" cy="5136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" name="Group 4"/>
          <p:cNvGrpSpPr/>
          <p:nvPr/>
        </p:nvGrpSpPr>
        <p:grpSpPr>
          <a:xfrm>
            <a:off x="10045660" y="345836"/>
            <a:ext cx="1564109" cy="2643865"/>
            <a:chOff x="9654546" y="525084"/>
            <a:chExt cx="1955223" cy="3304978"/>
          </a:xfrm>
        </p:grpSpPr>
        <p:sp>
          <p:nvSpPr>
            <p:cNvPr id="11" name="…respondiendo a las tendencias y retos tecnológicos actuales:"/>
            <p:cNvSpPr txBox="1"/>
            <p:nvPr/>
          </p:nvSpPr>
          <p:spPr>
            <a:xfrm>
              <a:off x="9799432" y="575376"/>
              <a:ext cx="1756320" cy="68816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07999" tIns="107999" rIns="107999" bIns="107999">
              <a:spAutoFit/>
            </a:bodyPr>
            <a:lstStyle>
              <a:lvl1pPr defTabSz="1073150">
                <a:lnSpc>
                  <a:spcPct val="90000"/>
                </a:lnSpc>
                <a:spcBef>
                  <a:spcPts val="1300"/>
                </a:spcBef>
                <a:defRPr sz="2400">
                  <a:solidFill>
                    <a:srgbClr val="535353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lvl1pPr>
            </a:lstStyle>
            <a:p>
              <a:r>
                <a:rPr sz="800" dirty="0">
                  <a:latin typeface="Lato Regular" charset="0"/>
                  <a:cs typeface="Lato Regular" charset="0"/>
                </a:rPr>
                <a:t>…</a:t>
              </a:r>
              <a:r>
                <a:rPr sz="800" dirty="0" err="1">
                  <a:latin typeface="Lato Regular" charset="0"/>
                  <a:cs typeface="Lato Regular" charset="0"/>
                </a:rPr>
                <a:t>respondiendo</a:t>
              </a:r>
              <a:r>
                <a:rPr sz="800" dirty="0">
                  <a:latin typeface="Lato Regular" charset="0"/>
                  <a:cs typeface="Lato Regular" charset="0"/>
                </a:rPr>
                <a:t> a </a:t>
              </a:r>
              <a:r>
                <a:rPr sz="800" dirty="0" err="1">
                  <a:latin typeface="Lato Regular" charset="0"/>
                  <a:cs typeface="Lato Regular" charset="0"/>
                </a:rPr>
                <a:t>las</a:t>
              </a:r>
              <a:r>
                <a:rPr sz="800" dirty="0">
                  <a:latin typeface="Lato Regular" charset="0"/>
                  <a:cs typeface="Lato Regular" charset="0"/>
                </a:rPr>
                <a:t> </a:t>
              </a:r>
              <a:r>
                <a:rPr sz="800" dirty="0" err="1">
                  <a:latin typeface="Lato Regular" charset="0"/>
                  <a:cs typeface="Lato Regular" charset="0"/>
                </a:rPr>
                <a:t>tendencias</a:t>
              </a:r>
              <a:r>
                <a:rPr sz="800" dirty="0">
                  <a:latin typeface="Lato Regular" charset="0"/>
                  <a:cs typeface="Lato Regular" charset="0"/>
                </a:rPr>
                <a:t> y </a:t>
              </a:r>
              <a:r>
                <a:rPr sz="800" dirty="0" err="1">
                  <a:latin typeface="Lato Regular" charset="0"/>
                  <a:cs typeface="Lato Regular" charset="0"/>
                </a:rPr>
                <a:t>retos</a:t>
              </a:r>
              <a:r>
                <a:rPr sz="800" dirty="0">
                  <a:latin typeface="Lato Regular" charset="0"/>
                  <a:cs typeface="Lato Regular" charset="0"/>
                </a:rPr>
                <a:t> </a:t>
              </a:r>
              <a:r>
                <a:rPr sz="800" dirty="0" err="1">
                  <a:latin typeface="Lato Regular" charset="0"/>
                  <a:cs typeface="Lato Regular" charset="0"/>
                </a:rPr>
                <a:t>tecnológicos</a:t>
              </a:r>
              <a:r>
                <a:rPr sz="800" dirty="0">
                  <a:latin typeface="Lato Regular" charset="0"/>
                  <a:cs typeface="Lato Regular" charset="0"/>
                </a:rPr>
                <a:t> </a:t>
              </a:r>
              <a:r>
                <a:rPr sz="800" dirty="0" err="1">
                  <a:latin typeface="Lato Regular" charset="0"/>
                  <a:cs typeface="Lato Regular" charset="0"/>
                </a:rPr>
                <a:t>actuales</a:t>
              </a:r>
              <a:r>
                <a:rPr sz="800" dirty="0">
                  <a:latin typeface="Lato Regular" charset="0"/>
                  <a:cs typeface="Lato Regular" charset="0"/>
                </a:rPr>
                <a:t>:</a:t>
              </a:r>
            </a:p>
          </p:txBody>
        </p:sp>
        <p:sp>
          <p:nvSpPr>
            <p:cNvPr id="12" name="Rectangle"/>
            <p:cNvSpPr/>
            <p:nvPr/>
          </p:nvSpPr>
          <p:spPr>
            <a:xfrm>
              <a:off x="9654546" y="525084"/>
              <a:ext cx="1955223" cy="3304978"/>
            </a:xfrm>
            <a:prstGeom prst="rect">
              <a:avLst/>
            </a:prstGeom>
            <a:ln w="25400">
              <a:solidFill>
                <a:srgbClr val="BFBFBF"/>
              </a:solidFill>
              <a:custDash>
                <a:ds d="600000" sp="600000"/>
              </a:custDash>
              <a:miter lim="400000"/>
            </a:ln>
          </p:spPr>
          <p:txBody>
            <a:bodyPr lIns="50800" tIns="50800" rIns="50800" bIns="50800" anchor="ctr"/>
            <a:lstStyle/>
            <a:p>
              <a:pPr algn="ctr" defTabSz="684608">
                <a:defRPr sz="26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800">
                <a:latin typeface="Lato Regular" charset="0"/>
                <a:cs typeface="Lato Regular" charset="0"/>
              </a:endParaRPr>
            </a:p>
          </p:txBody>
        </p:sp>
        <p:sp>
          <p:nvSpPr>
            <p:cNvPr id="14" name="Freeform 997"/>
            <p:cNvSpPr/>
            <p:nvPr/>
          </p:nvSpPr>
          <p:spPr>
            <a:xfrm>
              <a:off x="9759674" y="1457739"/>
              <a:ext cx="270344" cy="273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22" y="11813"/>
                  </a:moveTo>
                  <a:cubicBezTo>
                    <a:pt x="16622" y="12488"/>
                    <a:pt x="16073" y="13036"/>
                    <a:pt x="15398" y="13036"/>
                  </a:cubicBezTo>
                  <a:cubicBezTo>
                    <a:pt x="7045" y="13036"/>
                    <a:pt x="7045" y="13036"/>
                    <a:pt x="7045" y="13036"/>
                  </a:cubicBezTo>
                  <a:cubicBezTo>
                    <a:pt x="5864" y="13036"/>
                    <a:pt x="4936" y="12108"/>
                    <a:pt x="4936" y="10927"/>
                  </a:cubicBezTo>
                  <a:cubicBezTo>
                    <a:pt x="4936" y="9788"/>
                    <a:pt x="5864" y="8859"/>
                    <a:pt x="7045" y="8859"/>
                  </a:cubicBezTo>
                  <a:cubicBezTo>
                    <a:pt x="7383" y="8859"/>
                    <a:pt x="7678" y="8944"/>
                    <a:pt x="7973" y="9155"/>
                  </a:cubicBezTo>
                  <a:cubicBezTo>
                    <a:pt x="8058" y="9281"/>
                    <a:pt x="8227" y="9366"/>
                    <a:pt x="8395" y="9323"/>
                  </a:cubicBezTo>
                  <a:cubicBezTo>
                    <a:pt x="8606" y="9281"/>
                    <a:pt x="8733" y="9155"/>
                    <a:pt x="8775" y="8986"/>
                  </a:cubicBezTo>
                  <a:cubicBezTo>
                    <a:pt x="8775" y="8902"/>
                    <a:pt x="8775" y="8902"/>
                    <a:pt x="8775" y="8902"/>
                  </a:cubicBezTo>
                  <a:cubicBezTo>
                    <a:pt x="8817" y="8817"/>
                    <a:pt x="8817" y="8775"/>
                    <a:pt x="8859" y="8691"/>
                  </a:cubicBezTo>
                  <a:cubicBezTo>
                    <a:pt x="9281" y="7552"/>
                    <a:pt x="10462" y="6750"/>
                    <a:pt x="11686" y="6750"/>
                  </a:cubicBezTo>
                  <a:cubicBezTo>
                    <a:pt x="13331" y="6750"/>
                    <a:pt x="14639" y="8058"/>
                    <a:pt x="14639" y="9703"/>
                  </a:cubicBezTo>
                  <a:cubicBezTo>
                    <a:pt x="14639" y="9745"/>
                    <a:pt x="14639" y="9788"/>
                    <a:pt x="14639" y="9872"/>
                  </a:cubicBezTo>
                  <a:cubicBezTo>
                    <a:pt x="14639" y="9956"/>
                    <a:pt x="14639" y="9998"/>
                    <a:pt x="14639" y="10083"/>
                  </a:cubicBezTo>
                  <a:cubicBezTo>
                    <a:pt x="14597" y="10252"/>
                    <a:pt x="14681" y="10420"/>
                    <a:pt x="14766" y="10505"/>
                  </a:cubicBezTo>
                  <a:cubicBezTo>
                    <a:pt x="14892" y="10589"/>
                    <a:pt x="15061" y="10631"/>
                    <a:pt x="15230" y="10589"/>
                  </a:cubicBezTo>
                  <a:cubicBezTo>
                    <a:pt x="15272" y="10547"/>
                    <a:pt x="15314" y="10547"/>
                    <a:pt x="15314" y="10547"/>
                  </a:cubicBezTo>
                  <a:cubicBezTo>
                    <a:pt x="15356" y="10547"/>
                    <a:pt x="15356" y="10547"/>
                    <a:pt x="15398" y="10547"/>
                  </a:cubicBezTo>
                  <a:cubicBezTo>
                    <a:pt x="16073" y="10547"/>
                    <a:pt x="16622" y="11095"/>
                    <a:pt x="16622" y="11813"/>
                  </a:cubicBezTo>
                  <a:close/>
                  <a:moveTo>
                    <a:pt x="21600" y="10800"/>
                  </a:moveTo>
                  <a:cubicBezTo>
                    <a:pt x="21600" y="16748"/>
                    <a:pt x="16748" y="21600"/>
                    <a:pt x="10800" y="21600"/>
                  </a:cubicBezTo>
                  <a:cubicBezTo>
                    <a:pt x="4809" y="21600"/>
                    <a:pt x="0" y="16748"/>
                    <a:pt x="0" y="10800"/>
                  </a:cubicBezTo>
                  <a:cubicBezTo>
                    <a:pt x="0" y="4809"/>
                    <a:pt x="4809" y="0"/>
                    <a:pt x="10800" y="0"/>
                  </a:cubicBezTo>
                  <a:cubicBezTo>
                    <a:pt x="16748" y="0"/>
                    <a:pt x="21600" y="4809"/>
                    <a:pt x="21600" y="10800"/>
                  </a:cubicBezTo>
                  <a:close/>
                  <a:moveTo>
                    <a:pt x="17550" y="11813"/>
                  </a:moveTo>
                  <a:cubicBezTo>
                    <a:pt x="17550" y="10673"/>
                    <a:pt x="16664" y="9745"/>
                    <a:pt x="15567" y="9661"/>
                  </a:cubicBezTo>
                  <a:cubicBezTo>
                    <a:pt x="15525" y="7552"/>
                    <a:pt x="13795" y="5822"/>
                    <a:pt x="11686" y="5822"/>
                  </a:cubicBezTo>
                  <a:cubicBezTo>
                    <a:pt x="10125" y="5822"/>
                    <a:pt x="8691" y="6792"/>
                    <a:pt x="8100" y="8184"/>
                  </a:cubicBezTo>
                  <a:cubicBezTo>
                    <a:pt x="7762" y="8016"/>
                    <a:pt x="7425" y="7973"/>
                    <a:pt x="7045" y="7973"/>
                  </a:cubicBezTo>
                  <a:cubicBezTo>
                    <a:pt x="5358" y="7973"/>
                    <a:pt x="4050" y="9281"/>
                    <a:pt x="4050" y="10927"/>
                  </a:cubicBezTo>
                  <a:cubicBezTo>
                    <a:pt x="4050" y="12614"/>
                    <a:pt x="5358" y="13922"/>
                    <a:pt x="7045" y="13922"/>
                  </a:cubicBezTo>
                  <a:cubicBezTo>
                    <a:pt x="15398" y="13922"/>
                    <a:pt x="15398" y="13922"/>
                    <a:pt x="15398" y="13922"/>
                  </a:cubicBezTo>
                  <a:cubicBezTo>
                    <a:pt x="16580" y="13922"/>
                    <a:pt x="17550" y="12994"/>
                    <a:pt x="17550" y="11813"/>
                  </a:cubicBezTo>
                  <a:close/>
                </a:path>
              </a:pathLst>
            </a:custGeom>
            <a:solidFill>
              <a:srgbClr val="0A71CE"/>
            </a:solidFill>
            <a:ln w="12700">
              <a:miter lim="400000"/>
            </a:ln>
          </p:spPr>
          <p:txBody>
            <a:bodyPr lIns="50800" tIns="50800" rIns="50800" bIns="50800"/>
            <a:lstStyle/>
            <a:p>
              <a:pPr>
                <a:defRPr>
                  <a:solidFill>
                    <a:srgbClr val="535353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sz="800">
                <a:latin typeface="Lato Regular" charset="0"/>
                <a:cs typeface="Lato Regular" charset="0"/>
              </a:endParaRPr>
            </a:p>
          </p:txBody>
        </p:sp>
        <p:sp>
          <p:nvSpPr>
            <p:cNvPr id="16" name="Cloud"/>
            <p:cNvSpPr txBox="1"/>
            <p:nvPr/>
          </p:nvSpPr>
          <p:spPr>
            <a:xfrm>
              <a:off x="10285288" y="1388795"/>
              <a:ext cx="1226234" cy="41115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07999" tIns="107999" rIns="107999" bIns="107999">
              <a:spAutoFit/>
            </a:bodyPr>
            <a:lstStyle>
              <a:lvl1pPr defTabSz="1073150">
                <a:lnSpc>
                  <a:spcPct val="90000"/>
                </a:lnSpc>
                <a:spcBef>
                  <a:spcPts val="2400"/>
                </a:spcBef>
                <a:defRPr sz="2400" i="1">
                  <a:solidFill>
                    <a:srgbClr val="535353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lvl1pPr>
            </a:lstStyle>
            <a:p>
              <a:r>
                <a:rPr sz="800" dirty="0">
                  <a:latin typeface="Lato Regular" charset="0"/>
                  <a:cs typeface="Lato Regular" charset="0"/>
                </a:rPr>
                <a:t>Cloud</a:t>
              </a:r>
            </a:p>
          </p:txBody>
        </p:sp>
        <p:grpSp>
          <p:nvGrpSpPr>
            <p:cNvPr id="17" name="Group"/>
            <p:cNvGrpSpPr/>
            <p:nvPr/>
          </p:nvGrpSpPr>
          <p:grpSpPr>
            <a:xfrm>
              <a:off x="9799433" y="1869239"/>
              <a:ext cx="270346" cy="272564"/>
              <a:chOff x="104592" y="562336"/>
              <a:chExt cx="711204" cy="717041"/>
            </a:xfrm>
          </p:grpSpPr>
          <p:sp>
            <p:nvSpPr>
              <p:cNvPr id="18" name="Freeform 889"/>
              <p:cNvSpPr/>
              <p:nvPr/>
            </p:nvSpPr>
            <p:spPr>
              <a:xfrm>
                <a:off x="346310" y="741825"/>
                <a:ext cx="209181" cy="3880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12" y="0"/>
                    </a:moveTo>
                    <a:cubicBezTo>
                      <a:pt x="288" y="0"/>
                      <a:pt x="288" y="0"/>
                      <a:pt x="288" y="0"/>
                    </a:cubicBezTo>
                    <a:cubicBezTo>
                      <a:pt x="144" y="0"/>
                      <a:pt x="0" y="0"/>
                      <a:pt x="0" y="0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144" y="21600"/>
                      <a:pt x="144" y="21600"/>
                      <a:pt x="288" y="21600"/>
                    </a:cubicBezTo>
                    <a:cubicBezTo>
                      <a:pt x="21312" y="21600"/>
                      <a:pt x="21312" y="21600"/>
                      <a:pt x="21312" y="21600"/>
                    </a:cubicBezTo>
                    <a:cubicBezTo>
                      <a:pt x="21456" y="21600"/>
                      <a:pt x="21600" y="21600"/>
                      <a:pt x="21600" y="21522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21600" y="0"/>
                      <a:pt x="21456" y="0"/>
                      <a:pt x="21312" y="0"/>
                    </a:cubicBezTo>
                    <a:close/>
                    <a:moveTo>
                      <a:pt x="10800" y="19962"/>
                    </a:moveTo>
                    <a:cubicBezTo>
                      <a:pt x="9936" y="19962"/>
                      <a:pt x="9216" y="19573"/>
                      <a:pt x="9216" y="19105"/>
                    </a:cubicBezTo>
                    <a:cubicBezTo>
                      <a:pt x="9216" y="18637"/>
                      <a:pt x="9936" y="18247"/>
                      <a:pt x="10800" y="18247"/>
                    </a:cubicBezTo>
                    <a:cubicBezTo>
                      <a:pt x="11664" y="18247"/>
                      <a:pt x="12384" y="18637"/>
                      <a:pt x="12384" y="19105"/>
                    </a:cubicBezTo>
                    <a:cubicBezTo>
                      <a:pt x="12384" y="19573"/>
                      <a:pt x="11664" y="19962"/>
                      <a:pt x="10800" y="19962"/>
                    </a:cubicBezTo>
                    <a:close/>
                    <a:moveTo>
                      <a:pt x="20016" y="15752"/>
                    </a:moveTo>
                    <a:cubicBezTo>
                      <a:pt x="20016" y="16219"/>
                      <a:pt x="19296" y="16609"/>
                      <a:pt x="18432" y="16609"/>
                    </a:cubicBezTo>
                    <a:cubicBezTo>
                      <a:pt x="3168" y="16609"/>
                      <a:pt x="3168" y="16609"/>
                      <a:pt x="3168" y="16609"/>
                    </a:cubicBezTo>
                    <a:cubicBezTo>
                      <a:pt x="2304" y="16609"/>
                      <a:pt x="1584" y="16219"/>
                      <a:pt x="1584" y="15752"/>
                    </a:cubicBezTo>
                    <a:cubicBezTo>
                      <a:pt x="1584" y="1638"/>
                      <a:pt x="1584" y="1638"/>
                      <a:pt x="1584" y="1638"/>
                    </a:cubicBezTo>
                    <a:cubicBezTo>
                      <a:pt x="1584" y="1170"/>
                      <a:pt x="2304" y="780"/>
                      <a:pt x="3168" y="780"/>
                    </a:cubicBezTo>
                    <a:cubicBezTo>
                      <a:pt x="18432" y="780"/>
                      <a:pt x="18432" y="780"/>
                      <a:pt x="18432" y="780"/>
                    </a:cubicBezTo>
                    <a:cubicBezTo>
                      <a:pt x="19296" y="780"/>
                      <a:pt x="20016" y="1170"/>
                      <a:pt x="20016" y="1638"/>
                    </a:cubicBezTo>
                    <a:lnTo>
                      <a:pt x="20016" y="15752"/>
                    </a:lnTo>
                    <a:close/>
                  </a:path>
                </a:pathLst>
              </a:custGeom>
              <a:solidFill>
                <a:srgbClr val="0A71C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>
                  <a:defRPr>
                    <a:solidFill>
                      <a:srgbClr val="535353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sz="800">
                  <a:latin typeface="Lato Regular" charset="0"/>
                  <a:cs typeface="Lato Regular" charset="0"/>
                </a:endParaRPr>
              </a:p>
            </p:txBody>
          </p:sp>
          <p:sp>
            <p:nvSpPr>
              <p:cNvPr id="19" name="Freeform 890"/>
              <p:cNvSpPr/>
              <p:nvPr/>
            </p:nvSpPr>
            <p:spPr>
              <a:xfrm>
                <a:off x="104592" y="562336"/>
                <a:ext cx="711204" cy="7170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52" y="0"/>
                      <a:pt x="0" y="4852"/>
                      <a:pt x="0" y="10800"/>
                    </a:cubicBezTo>
                    <a:cubicBezTo>
                      <a:pt x="0" y="16791"/>
                      <a:pt x="4852" y="21600"/>
                      <a:pt x="10800" y="21600"/>
                    </a:cubicBezTo>
                    <a:cubicBezTo>
                      <a:pt x="16748" y="21600"/>
                      <a:pt x="21600" y="16791"/>
                      <a:pt x="21600" y="10800"/>
                    </a:cubicBezTo>
                    <a:cubicBezTo>
                      <a:pt x="21600" y="4852"/>
                      <a:pt x="16748" y="0"/>
                      <a:pt x="10800" y="0"/>
                    </a:cubicBezTo>
                    <a:close/>
                    <a:moveTo>
                      <a:pt x="14850" y="16664"/>
                    </a:moveTo>
                    <a:cubicBezTo>
                      <a:pt x="14850" y="17170"/>
                      <a:pt x="14428" y="17550"/>
                      <a:pt x="13880" y="17550"/>
                    </a:cubicBezTo>
                    <a:cubicBezTo>
                      <a:pt x="7720" y="17550"/>
                      <a:pt x="7720" y="17550"/>
                      <a:pt x="7720" y="17550"/>
                    </a:cubicBezTo>
                    <a:cubicBezTo>
                      <a:pt x="7172" y="17550"/>
                      <a:pt x="6750" y="17170"/>
                      <a:pt x="6750" y="16664"/>
                    </a:cubicBezTo>
                    <a:cubicBezTo>
                      <a:pt x="6750" y="4978"/>
                      <a:pt x="6750" y="4978"/>
                      <a:pt x="6750" y="4978"/>
                    </a:cubicBezTo>
                    <a:cubicBezTo>
                      <a:pt x="6750" y="4472"/>
                      <a:pt x="7172" y="4050"/>
                      <a:pt x="7720" y="4050"/>
                    </a:cubicBezTo>
                    <a:cubicBezTo>
                      <a:pt x="13880" y="4050"/>
                      <a:pt x="13880" y="4050"/>
                      <a:pt x="13880" y="4050"/>
                    </a:cubicBezTo>
                    <a:cubicBezTo>
                      <a:pt x="14428" y="4050"/>
                      <a:pt x="14850" y="4472"/>
                      <a:pt x="14850" y="4978"/>
                    </a:cubicBezTo>
                    <a:lnTo>
                      <a:pt x="14850" y="16664"/>
                    </a:lnTo>
                    <a:close/>
                  </a:path>
                </a:pathLst>
              </a:custGeom>
              <a:solidFill>
                <a:srgbClr val="0A71C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>
                  <a:defRPr>
                    <a:solidFill>
                      <a:srgbClr val="535353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sz="800">
                  <a:latin typeface="Lato Regular" charset="0"/>
                  <a:cs typeface="Lato Regular" charset="0"/>
                </a:endParaRPr>
              </a:p>
            </p:txBody>
          </p:sp>
        </p:grpSp>
        <p:sp>
          <p:nvSpPr>
            <p:cNvPr id="20" name="Movilidad"/>
            <p:cNvSpPr txBox="1"/>
            <p:nvPr/>
          </p:nvSpPr>
          <p:spPr>
            <a:xfrm>
              <a:off x="10285288" y="1799947"/>
              <a:ext cx="1226234" cy="41115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07999" tIns="107999" rIns="107999" bIns="107999">
              <a:spAutoFit/>
            </a:bodyPr>
            <a:lstStyle>
              <a:lvl1pPr defTabSz="1073150">
                <a:lnSpc>
                  <a:spcPct val="90000"/>
                </a:lnSpc>
                <a:spcBef>
                  <a:spcPts val="2400"/>
                </a:spcBef>
                <a:defRPr sz="2400">
                  <a:solidFill>
                    <a:srgbClr val="535353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lvl1pPr>
            </a:lstStyle>
            <a:p>
              <a:r>
                <a:rPr sz="800" dirty="0" err="1">
                  <a:latin typeface="Lato Regular" charset="0"/>
                  <a:cs typeface="Lato Regular" charset="0"/>
                </a:rPr>
                <a:t>Movilidad</a:t>
              </a:r>
              <a:endParaRPr sz="800" dirty="0">
                <a:latin typeface="Lato Regular" charset="0"/>
                <a:cs typeface="Lato Regular" charset="0"/>
              </a:endParaRPr>
            </a:p>
          </p:txBody>
        </p:sp>
        <p:sp>
          <p:nvSpPr>
            <p:cNvPr id="21" name="Freeform 871"/>
            <p:cNvSpPr/>
            <p:nvPr/>
          </p:nvSpPr>
          <p:spPr>
            <a:xfrm>
              <a:off x="9799434" y="2311870"/>
              <a:ext cx="270344" cy="274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09" y="0"/>
                    <a:pt x="0" y="4809"/>
                    <a:pt x="0" y="10800"/>
                  </a:cubicBezTo>
                  <a:cubicBezTo>
                    <a:pt x="0" y="16748"/>
                    <a:pt x="4809" y="21600"/>
                    <a:pt x="10800" y="21600"/>
                  </a:cubicBezTo>
                  <a:cubicBezTo>
                    <a:pt x="16748" y="21600"/>
                    <a:pt x="21600" y="16748"/>
                    <a:pt x="21600" y="10800"/>
                  </a:cubicBezTo>
                  <a:cubicBezTo>
                    <a:pt x="21600" y="4809"/>
                    <a:pt x="16748" y="0"/>
                    <a:pt x="10800" y="0"/>
                  </a:cubicBezTo>
                  <a:close/>
                  <a:moveTo>
                    <a:pt x="7636" y="10800"/>
                  </a:moveTo>
                  <a:cubicBezTo>
                    <a:pt x="7636" y="10884"/>
                    <a:pt x="7636" y="10969"/>
                    <a:pt x="7594" y="11095"/>
                  </a:cubicBezTo>
                  <a:cubicBezTo>
                    <a:pt x="13458" y="13711"/>
                    <a:pt x="13458" y="13711"/>
                    <a:pt x="13458" y="13711"/>
                  </a:cubicBezTo>
                  <a:cubicBezTo>
                    <a:pt x="13753" y="13289"/>
                    <a:pt x="14259" y="13036"/>
                    <a:pt x="14850" y="13036"/>
                  </a:cubicBezTo>
                  <a:cubicBezTo>
                    <a:pt x="15820" y="13036"/>
                    <a:pt x="16622" y="13838"/>
                    <a:pt x="16622" y="14850"/>
                  </a:cubicBezTo>
                  <a:cubicBezTo>
                    <a:pt x="16622" y="15820"/>
                    <a:pt x="15820" y="16622"/>
                    <a:pt x="14850" y="16622"/>
                  </a:cubicBezTo>
                  <a:cubicBezTo>
                    <a:pt x="13838" y="16622"/>
                    <a:pt x="13036" y="15820"/>
                    <a:pt x="13036" y="14850"/>
                  </a:cubicBezTo>
                  <a:cubicBezTo>
                    <a:pt x="13036" y="14723"/>
                    <a:pt x="13036" y="14639"/>
                    <a:pt x="13078" y="14513"/>
                  </a:cubicBezTo>
                  <a:cubicBezTo>
                    <a:pt x="7214" y="11897"/>
                    <a:pt x="7214" y="11897"/>
                    <a:pt x="7214" y="11897"/>
                  </a:cubicBezTo>
                  <a:cubicBezTo>
                    <a:pt x="6919" y="12319"/>
                    <a:pt x="6412" y="12572"/>
                    <a:pt x="5822" y="12572"/>
                  </a:cubicBezTo>
                  <a:cubicBezTo>
                    <a:pt x="4852" y="12572"/>
                    <a:pt x="4050" y="11770"/>
                    <a:pt x="4050" y="10800"/>
                  </a:cubicBezTo>
                  <a:cubicBezTo>
                    <a:pt x="4050" y="9788"/>
                    <a:pt x="4852" y="8986"/>
                    <a:pt x="5822" y="8986"/>
                  </a:cubicBezTo>
                  <a:cubicBezTo>
                    <a:pt x="6412" y="8986"/>
                    <a:pt x="6919" y="9239"/>
                    <a:pt x="7214" y="9661"/>
                  </a:cubicBezTo>
                  <a:cubicBezTo>
                    <a:pt x="13078" y="7045"/>
                    <a:pt x="13078" y="7045"/>
                    <a:pt x="13078" y="7045"/>
                  </a:cubicBezTo>
                  <a:cubicBezTo>
                    <a:pt x="13036" y="6961"/>
                    <a:pt x="13036" y="6834"/>
                    <a:pt x="13036" y="6750"/>
                  </a:cubicBezTo>
                  <a:cubicBezTo>
                    <a:pt x="13036" y="5738"/>
                    <a:pt x="13838" y="4936"/>
                    <a:pt x="14850" y="4936"/>
                  </a:cubicBezTo>
                  <a:cubicBezTo>
                    <a:pt x="15820" y="4936"/>
                    <a:pt x="16622" y="5738"/>
                    <a:pt x="16622" y="6750"/>
                  </a:cubicBezTo>
                  <a:cubicBezTo>
                    <a:pt x="16622" y="7720"/>
                    <a:pt x="15820" y="8522"/>
                    <a:pt x="14850" y="8522"/>
                  </a:cubicBezTo>
                  <a:cubicBezTo>
                    <a:pt x="14259" y="8522"/>
                    <a:pt x="13753" y="8269"/>
                    <a:pt x="13458" y="7847"/>
                  </a:cubicBezTo>
                  <a:cubicBezTo>
                    <a:pt x="7594" y="10463"/>
                    <a:pt x="7594" y="10463"/>
                    <a:pt x="7594" y="10463"/>
                  </a:cubicBezTo>
                  <a:cubicBezTo>
                    <a:pt x="7636" y="10589"/>
                    <a:pt x="7636" y="10673"/>
                    <a:pt x="7636" y="10800"/>
                  </a:cubicBezTo>
                  <a:close/>
                </a:path>
              </a:pathLst>
            </a:custGeom>
            <a:solidFill>
              <a:srgbClr val="0A71CE"/>
            </a:solidFill>
            <a:ln w="12700">
              <a:miter lim="400000"/>
            </a:ln>
          </p:spPr>
          <p:txBody>
            <a:bodyPr lIns="50800" tIns="50800" rIns="50800" bIns="50800"/>
            <a:lstStyle/>
            <a:p>
              <a:pPr>
                <a:defRPr>
                  <a:solidFill>
                    <a:srgbClr val="535353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sz="800">
                <a:latin typeface="Lato Regular" charset="0"/>
                <a:cs typeface="Lato Regular" charset="0"/>
              </a:endParaRPr>
            </a:p>
          </p:txBody>
        </p:sp>
        <p:sp>
          <p:nvSpPr>
            <p:cNvPr id="22" name="Ecosistema extendido"/>
            <p:cNvSpPr txBox="1"/>
            <p:nvPr/>
          </p:nvSpPr>
          <p:spPr>
            <a:xfrm>
              <a:off x="10285288" y="2186643"/>
              <a:ext cx="1226234" cy="54965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07999" tIns="107999" rIns="107999" bIns="107999">
              <a:spAutoFit/>
            </a:bodyPr>
            <a:lstStyle>
              <a:lvl1pPr defTabSz="1073150">
                <a:lnSpc>
                  <a:spcPct val="90000"/>
                </a:lnSpc>
                <a:spcBef>
                  <a:spcPts val="2400"/>
                </a:spcBef>
                <a:defRPr sz="2400">
                  <a:solidFill>
                    <a:srgbClr val="535353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lvl1pPr>
            </a:lstStyle>
            <a:p>
              <a:r>
                <a:rPr sz="800" dirty="0" err="1">
                  <a:latin typeface="Lato Regular" charset="0"/>
                  <a:cs typeface="Lato Regular" charset="0"/>
                </a:rPr>
                <a:t>Ecosistema</a:t>
              </a:r>
              <a:r>
                <a:rPr sz="800" dirty="0">
                  <a:latin typeface="Lato Regular" charset="0"/>
                  <a:cs typeface="Lato Regular" charset="0"/>
                </a:rPr>
                <a:t> </a:t>
              </a:r>
              <a:r>
                <a:rPr sz="800" dirty="0" err="1">
                  <a:latin typeface="Lato Regular" charset="0"/>
                  <a:cs typeface="Lato Regular" charset="0"/>
                </a:rPr>
                <a:t>extendido</a:t>
              </a:r>
              <a:endParaRPr sz="800" dirty="0">
                <a:latin typeface="Lato Regular" charset="0"/>
                <a:cs typeface="Lato Regular" charset="0"/>
              </a:endParaRPr>
            </a:p>
          </p:txBody>
        </p:sp>
        <p:sp>
          <p:nvSpPr>
            <p:cNvPr id="23" name="Freeform 115"/>
            <p:cNvSpPr/>
            <p:nvPr/>
          </p:nvSpPr>
          <p:spPr>
            <a:xfrm>
              <a:off x="9806091" y="2869972"/>
              <a:ext cx="270344" cy="272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50" y="13036"/>
                  </a:moveTo>
                  <a:cubicBezTo>
                    <a:pt x="12150" y="13036"/>
                    <a:pt x="12150" y="13036"/>
                    <a:pt x="12150" y="13036"/>
                  </a:cubicBezTo>
                  <a:cubicBezTo>
                    <a:pt x="12150" y="15736"/>
                    <a:pt x="12150" y="15736"/>
                    <a:pt x="12150" y="15736"/>
                  </a:cubicBezTo>
                  <a:cubicBezTo>
                    <a:pt x="9450" y="15736"/>
                    <a:pt x="9450" y="15736"/>
                    <a:pt x="9450" y="15736"/>
                  </a:cubicBezTo>
                  <a:lnTo>
                    <a:pt x="9450" y="13036"/>
                  </a:lnTo>
                  <a:close/>
                  <a:moveTo>
                    <a:pt x="9450" y="8522"/>
                  </a:moveTo>
                  <a:cubicBezTo>
                    <a:pt x="12150" y="8522"/>
                    <a:pt x="12150" y="8522"/>
                    <a:pt x="12150" y="8522"/>
                  </a:cubicBezTo>
                  <a:cubicBezTo>
                    <a:pt x="12150" y="5822"/>
                    <a:pt x="12150" y="5822"/>
                    <a:pt x="12150" y="5822"/>
                  </a:cubicBezTo>
                  <a:cubicBezTo>
                    <a:pt x="9450" y="5822"/>
                    <a:pt x="9450" y="5822"/>
                    <a:pt x="9450" y="5822"/>
                  </a:cubicBezTo>
                  <a:lnTo>
                    <a:pt x="9450" y="8522"/>
                  </a:lnTo>
                  <a:close/>
                  <a:moveTo>
                    <a:pt x="9450" y="12150"/>
                  </a:moveTo>
                  <a:cubicBezTo>
                    <a:pt x="12150" y="12150"/>
                    <a:pt x="12150" y="12150"/>
                    <a:pt x="12150" y="12150"/>
                  </a:cubicBezTo>
                  <a:cubicBezTo>
                    <a:pt x="12150" y="9450"/>
                    <a:pt x="12150" y="9450"/>
                    <a:pt x="12150" y="9450"/>
                  </a:cubicBezTo>
                  <a:cubicBezTo>
                    <a:pt x="9450" y="9450"/>
                    <a:pt x="9450" y="9450"/>
                    <a:pt x="9450" y="9450"/>
                  </a:cubicBezTo>
                  <a:lnTo>
                    <a:pt x="9450" y="12150"/>
                  </a:lnTo>
                  <a:close/>
                  <a:moveTo>
                    <a:pt x="5822" y="12150"/>
                  </a:moveTo>
                  <a:cubicBezTo>
                    <a:pt x="8522" y="12150"/>
                    <a:pt x="8522" y="12150"/>
                    <a:pt x="8522" y="12150"/>
                  </a:cubicBezTo>
                  <a:cubicBezTo>
                    <a:pt x="8522" y="9450"/>
                    <a:pt x="8522" y="9450"/>
                    <a:pt x="8522" y="9450"/>
                  </a:cubicBezTo>
                  <a:cubicBezTo>
                    <a:pt x="5822" y="9450"/>
                    <a:pt x="5822" y="9450"/>
                    <a:pt x="5822" y="9450"/>
                  </a:cubicBezTo>
                  <a:lnTo>
                    <a:pt x="5822" y="12150"/>
                  </a:lnTo>
                  <a:close/>
                  <a:moveTo>
                    <a:pt x="5822" y="15736"/>
                  </a:moveTo>
                  <a:cubicBezTo>
                    <a:pt x="8522" y="15736"/>
                    <a:pt x="8522" y="15736"/>
                    <a:pt x="8522" y="15736"/>
                  </a:cubicBezTo>
                  <a:cubicBezTo>
                    <a:pt x="8522" y="13036"/>
                    <a:pt x="8522" y="13036"/>
                    <a:pt x="8522" y="13036"/>
                  </a:cubicBezTo>
                  <a:cubicBezTo>
                    <a:pt x="5822" y="13036"/>
                    <a:pt x="5822" y="13036"/>
                    <a:pt x="5822" y="13036"/>
                  </a:cubicBezTo>
                  <a:lnTo>
                    <a:pt x="5822" y="15736"/>
                  </a:lnTo>
                  <a:close/>
                  <a:moveTo>
                    <a:pt x="5822" y="8522"/>
                  </a:moveTo>
                  <a:cubicBezTo>
                    <a:pt x="8522" y="8522"/>
                    <a:pt x="8522" y="8522"/>
                    <a:pt x="8522" y="8522"/>
                  </a:cubicBezTo>
                  <a:cubicBezTo>
                    <a:pt x="8522" y="5822"/>
                    <a:pt x="8522" y="5822"/>
                    <a:pt x="8522" y="5822"/>
                  </a:cubicBezTo>
                  <a:cubicBezTo>
                    <a:pt x="5822" y="5822"/>
                    <a:pt x="5822" y="5822"/>
                    <a:pt x="5822" y="5822"/>
                  </a:cubicBezTo>
                  <a:lnTo>
                    <a:pt x="5822" y="8522"/>
                  </a:lnTo>
                  <a:close/>
                  <a:moveTo>
                    <a:pt x="13036" y="8522"/>
                  </a:moveTo>
                  <a:cubicBezTo>
                    <a:pt x="15736" y="8522"/>
                    <a:pt x="15736" y="8522"/>
                    <a:pt x="15736" y="8522"/>
                  </a:cubicBezTo>
                  <a:cubicBezTo>
                    <a:pt x="15736" y="5822"/>
                    <a:pt x="15736" y="5822"/>
                    <a:pt x="15736" y="5822"/>
                  </a:cubicBezTo>
                  <a:cubicBezTo>
                    <a:pt x="13036" y="5822"/>
                    <a:pt x="13036" y="5822"/>
                    <a:pt x="13036" y="5822"/>
                  </a:cubicBezTo>
                  <a:lnTo>
                    <a:pt x="13036" y="8522"/>
                  </a:lnTo>
                  <a:close/>
                  <a:moveTo>
                    <a:pt x="21600" y="10800"/>
                  </a:moveTo>
                  <a:cubicBezTo>
                    <a:pt x="21600" y="16748"/>
                    <a:pt x="16748" y="21600"/>
                    <a:pt x="10800" y="21600"/>
                  </a:cubicBezTo>
                  <a:cubicBezTo>
                    <a:pt x="4809" y="21600"/>
                    <a:pt x="0" y="16748"/>
                    <a:pt x="0" y="10800"/>
                  </a:cubicBezTo>
                  <a:cubicBezTo>
                    <a:pt x="0" y="4809"/>
                    <a:pt x="4809" y="0"/>
                    <a:pt x="10800" y="0"/>
                  </a:cubicBezTo>
                  <a:cubicBezTo>
                    <a:pt x="16748" y="0"/>
                    <a:pt x="21600" y="4809"/>
                    <a:pt x="21600" y="10800"/>
                  </a:cubicBezTo>
                  <a:close/>
                  <a:moveTo>
                    <a:pt x="16622" y="5400"/>
                  </a:moveTo>
                  <a:cubicBezTo>
                    <a:pt x="16622" y="5147"/>
                    <a:pt x="16453" y="4936"/>
                    <a:pt x="16200" y="4936"/>
                  </a:cubicBezTo>
                  <a:cubicBezTo>
                    <a:pt x="5400" y="4936"/>
                    <a:pt x="5400" y="4936"/>
                    <a:pt x="5400" y="4936"/>
                  </a:cubicBezTo>
                  <a:cubicBezTo>
                    <a:pt x="5147" y="4936"/>
                    <a:pt x="4936" y="5147"/>
                    <a:pt x="4936" y="5400"/>
                  </a:cubicBezTo>
                  <a:cubicBezTo>
                    <a:pt x="4936" y="16200"/>
                    <a:pt x="4936" y="16200"/>
                    <a:pt x="4936" y="16200"/>
                  </a:cubicBezTo>
                  <a:cubicBezTo>
                    <a:pt x="4936" y="16453"/>
                    <a:pt x="5147" y="16622"/>
                    <a:pt x="5400" y="16622"/>
                  </a:cubicBezTo>
                  <a:cubicBezTo>
                    <a:pt x="16200" y="16622"/>
                    <a:pt x="16200" y="16622"/>
                    <a:pt x="16200" y="16622"/>
                  </a:cubicBezTo>
                  <a:cubicBezTo>
                    <a:pt x="16453" y="16622"/>
                    <a:pt x="16622" y="16453"/>
                    <a:pt x="16622" y="16200"/>
                  </a:cubicBezTo>
                  <a:lnTo>
                    <a:pt x="16622" y="5400"/>
                  </a:lnTo>
                  <a:close/>
                  <a:moveTo>
                    <a:pt x="13036" y="12150"/>
                  </a:moveTo>
                  <a:cubicBezTo>
                    <a:pt x="15736" y="12150"/>
                    <a:pt x="15736" y="12150"/>
                    <a:pt x="15736" y="12150"/>
                  </a:cubicBezTo>
                  <a:cubicBezTo>
                    <a:pt x="15736" y="9450"/>
                    <a:pt x="15736" y="9450"/>
                    <a:pt x="15736" y="9450"/>
                  </a:cubicBezTo>
                  <a:cubicBezTo>
                    <a:pt x="13036" y="9450"/>
                    <a:pt x="13036" y="9450"/>
                    <a:pt x="13036" y="9450"/>
                  </a:cubicBezTo>
                  <a:lnTo>
                    <a:pt x="13036" y="12150"/>
                  </a:lnTo>
                  <a:close/>
                  <a:moveTo>
                    <a:pt x="13036" y="15736"/>
                  </a:moveTo>
                  <a:cubicBezTo>
                    <a:pt x="15736" y="15736"/>
                    <a:pt x="15736" y="15736"/>
                    <a:pt x="15736" y="15736"/>
                  </a:cubicBezTo>
                  <a:cubicBezTo>
                    <a:pt x="15736" y="13036"/>
                    <a:pt x="15736" y="13036"/>
                    <a:pt x="15736" y="13036"/>
                  </a:cubicBezTo>
                  <a:cubicBezTo>
                    <a:pt x="13036" y="13036"/>
                    <a:pt x="13036" y="13036"/>
                    <a:pt x="13036" y="13036"/>
                  </a:cubicBezTo>
                  <a:lnTo>
                    <a:pt x="13036" y="15736"/>
                  </a:lnTo>
                  <a:close/>
                </a:path>
              </a:pathLst>
            </a:custGeom>
            <a:solidFill>
              <a:srgbClr val="0A71CE"/>
            </a:solidFill>
            <a:ln w="12700">
              <a:miter lim="400000"/>
            </a:ln>
          </p:spPr>
          <p:txBody>
            <a:bodyPr lIns="50800" tIns="50800" rIns="50800" bIns="50800"/>
            <a:lstStyle/>
            <a:p>
              <a:pPr>
                <a:defRPr>
                  <a:solidFill>
                    <a:srgbClr val="535353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sz="800">
                <a:latin typeface="Lato Regular" charset="0"/>
                <a:cs typeface="Lato Regular" charset="0"/>
              </a:endParaRPr>
            </a:p>
          </p:txBody>
        </p:sp>
        <p:sp>
          <p:nvSpPr>
            <p:cNvPr id="24" name="Big Data&amp;Analytics"/>
            <p:cNvSpPr txBox="1"/>
            <p:nvPr/>
          </p:nvSpPr>
          <p:spPr>
            <a:xfrm>
              <a:off x="10285288" y="2731424"/>
              <a:ext cx="1226234" cy="54965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07999" tIns="107999" rIns="107999" bIns="107999">
              <a:spAutoFit/>
            </a:bodyPr>
            <a:lstStyle>
              <a:lvl1pPr defTabSz="1073150">
                <a:lnSpc>
                  <a:spcPct val="90000"/>
                </a:lnSpc>
                <a:spcBef>
                  <a:spcPts val="2400"/>
                </a:spcBef>
                <a:defRPr sz="2400" i="1">
                  <a:solidFill>
                    <a:srgbClr val="535353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lvl1pPr>
            </a:lstStyle>
            <a:p>
              <a:r>
                <a:rPr sz="800" dirty="0">
                  <a:latin typeface="Lato Regular" charset="0"/>
                  <a:cs typeface="Lato Regular" charset="0"/>
                </a:rPr>
                <a:t>Big Data &amp; Analytics</a:t>
              </a:r>
            </a:p>
          </p:txBody>
        </p:sp>
        <p:sp>
          <p:nvSpPr>
            <p:cNvPr id="27" name="Big Data&amp;Analytics"/>
            <p:cNvSpPr txBox="1"/>
            <p:nvPr/>
          </p:nvSpPr>
          <p:spPr>
            <a:xfrm>
              <a:off x="10284083" y="3242963"/>
              <a:ext cx="1226234" cy="55050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07999" tIns="107999" rIns="107999" bIns="107999">
              <a:spAutoFit/>
            </a:bodyPr>
            <a:lstStyle>
              <a:lvl1pPr defTabSz="1073150">
                <a:lnSpc>
                  <a:spcPct val="90000"/>
                </a:lnSpc>
                <a:spcBef>
                  <a:spcPts val="2400"/>
                </a:spcBef>
                <a:defRPr sz="2400" i="1">
                  <a:solidFill>
                    <a:srgbClr val="535353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lvl1pPr>
            </a:lstStyle>
            <a:p>
              <a:r>
                <a:rPr lang="es-MX" sz="800" dirty="0" smtClean="0">
                  <a:latin typeface="Lato Regular" charset="0"/>
                  <a:cs typeface="Lato Regular" charset="0"/>
                </a:rPr>
                <a:t>Capacidades en tiempo real</a:t>
              </a:r>
              <a:endParaRPr sz="800" dirty="0">
                <a:latin typeface="Lato Regular" charset="0"/>
                <a:cs typeface="Lato Regular" charset="0"/>
              </a:endParaRPr>
            </a:p>
          </p:txBody>
        </p:sp>
      </p:grpSp>
      <p:sp>
        <p:nvSpPr>
          <p:cNvPr id="28" name="Oval 27"/>
          <p:cNvSpPr/>
          <p:nvPr/>
        </p:nvSpPr>
        <p:spPr>
          <a:xfrm>
            <a:off x="1565104" y="1587342"/>
            <a:ext cx="1372728" cy="1373086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2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168206" y="784999"/>
            <a:ext cx="1763222" cy="1763681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2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TextBox 16"/>
          <p:cNvSpPr txBox="1">
            <a:spLocks noChangeArrowheads="1"/>
          </p:cNvSpPr>
          <p:nvPr/>
        </p:nvSpPr>
        <p:spPr bwMode="auto">
          <a:xfrm>
            <a:off x="1652113" y="1978119"/>
            <a:ext cx="1285719" cy="86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2843" tIns="91422" rIns="182843" bIns="91422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w Cen MT" charset="0"/>
                <a:ea typeface="Tw Cen MT" charset="0"/>
                <a:cs typeface="Tw Cen MT" charset="0"/>
              </a:rPr>
              <a:t>Data based insight</a:t>
            </a:r>
          </a:p>
          <a:p>
            <a:pPr algn="ctr">
              <a:lnSpc>
                <a:spcPct val="110000"/>
              </a:lnSpc>
            </a:pPr>
            <a:r>
              <a:rPr lang="en-US" sz="800" dirty="0">
                <a:solidFill>
                  <a:schemeClr val="accent3">
                    <a:lumMod val="20000"/>
                    <a:lumOff val="80000"/>
                  </a:schemeClr>
                </a:solidFill>
                <a:latin typeface="Tw Cen MT" charset="0"/>
                <a:ea typeface="Tw Cen MT" charset="0"/>
                <a:cs typeface="Tw Cen MT" charset="0"/>
              </a:rPr>
              <a:t>Combining offline and online behavior</a:t>
            </a:r>
          </a:p>
        </p:txBody>
      </p:sp>
      <p:sp>
        <p:nvSpPr>
          <p:cNvPr id="31" name="TextBox 16"/>
          <p:cNvSpPr txBox="1">
            <a:spLocks noChangeArrowheads="1"/>
          </p:cNvSpPr>
          <p:nvPr/>
        </p:nvSpPr>
        <p:spPr bwMode="auto">
          <a:xfrm>
            <a:off x="102820" y="976595"/>
            <a:ext cx="1893994" cy="140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2843" tIns="91422" rIns="182843" bIns="91422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1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w Cen MT" charset="0"/>
                <a:ea typeface="Tw Cen MT" charset="0"/>
                <a:cs typeface="Tw Cen MT" charset="0"/>
              </a:rPr>
              <a:t>Analytics &amp; Automation</a:t>
            </a:r>
          </a:p>
          <a:p>
            <a:pPr algn="ctr">
              <a:lnSpc>
                <a:spcPct val="110000"/>
              </a:lnSpc>
            </a:pPr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w Cen MT" charset="0"/>
                <a:ea typeface="Tw Cen MT" charset="0"/>
                <a:cs typeface="Tw Cen MT" charset="0"/>
              </a:rPr>
              <a:t>Advanced, real-time analytics responding automatically to customers interactions across touchpoints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76054" y="1675109"/>
            <a:ext cx="4807034" cy="679120"/>
            <a:chOff x="7083740" y="6081014"/>
            <a:chExt cx="11513435" cy="1626576"/>
          </a:xfrm>
        </p:grpSpPr>
        <p:sp>
          <p:nvSpPr>
            <p:cNvPr id="32" name="Freeform 149"/>
            <p:cNvSpPr>
              <a:spLocks noChangeArrowheads="1"/>
            </p:cNvSpPr>
            <p:nvPr/>
          </p:nvSpPr>
          <p:spPr bwMode="auto">
            <a:xfrm>
              <a:off x="10230246" y="6203781"/>
              <a:ext cx="584048" cy="338667"/>
            </a:xfrm>
            <a:custGeom>
              <a:avLst/>
              <a:gdLst>
                <a:gd name="T0" fmla="*/ 607 w 608"/>
                <a:gd name="T1" fmla="*/ 177 h 354"/>
                <a:gd name="T2" fmla="*/ 607 w 608"/>
                <a:gd name="T3" fmla="*/ 177 h 354"/>
                <a:gd name="T4" fmla="*/ 607 w 608"/>
                <a:gd name="T5" fmla="*/ 184 h 354"/>
                <a:gd name="T6" fmla="*/ 607 w 608"/>
                <a:gd name="T7" fmla="*/ 184 h 354"/>
                <a:gd name="T8" fmla="*/ 607 w 608"/>
                <a:gd name="T9" fmla="*/ 184 h 354"/>
                <a:gd name="T10" fmla="*/ 607 w 608"/>
                <a:gd name="T11" fmla="*/ 184 h 354"/>
                <a:gd name="T12" fmla="*/ 607 w 608"/>
                <a:gd name="T13" fmla="*/ 184 h 354"/>
                <a:gd name="T14" fmla="*/ 600 w 608"/>
                <a:gd name="T15" fmla="*/ 197 h 354"/>
                <a:gd name="T16" fmla="*/ 579 w 608"/>
                <a:gd name="T17" fmla="*/ 218 h 354"/>
                <a:gd name="T18" fmla="*/ 452 w 608"/>
                <a:gd name="T19" fmla="*/ 310 h 354"/>
                <a:gd name="T20" fmla="*/ 353 w 608"/>
                <a:gd name="T21" fmla="*/ 346 h 354"/>
                <a:gd name="T22" fmla="*/ 247 w 608"/>
                <a:gd name="T23" fmla="*/ 346 h 354"/>
                <a:gd name="T24" fmla="*/ 70 w 608"/>
                <a:gd name="T25" fmla="*/ 261 h 354"/>
                <a:gd name="T26" fmla="*/ 7 w 608"/>
                <a:gd name="T27" fmla="*/ 197 h 354"/>
                <a:gd name="T28" fmla="*/ 7 w 608"/>
                <a:gd name="T29" fmla="*/ 163 h 354"/>
                <a:gd name="T30" fmla="*/ 28 w 608"/>
                <a:gd name="T31" fmla="*/ 142 h 354"/>
                <a:gd name="T32" fmla="*/ 155 w 608"/>
                <a:gd name="T33" fmla="*/ 43 h 354"/>
                <a:gd name="T34" fmla="*/ 254 w 608"/>
                <a:gd name="T35" fmla="*/ 7 h 354"/>
                <a:gd name="T36" fmla="*/ 360 w 608"/>
                <a:gd name="T37" fmla="*/ 14 h 354"/>
                <a:gd name="T38" fmla="*/ 530 w 608"/>
                <a:gd name="T39" fmla="*/ 99 h 354"/>
                <a:gd name="T40" fmla="*/ 600 w 608"/>
                <a:gd name="T41" fmla="*/ 163 h 354"/>
                <a:gd name="T42" fmla="*/ 607 w 608"/>
                <a:gd name="T43" fmla="*/ 177 h 354"/>
                <a:gd name="T44" fmla="*/ 304 w 608"/>
                <a:gd name="T45" fmla="*/ 64 h 354"/>
                <a:gd name="T46" fmla="*/ 304 w 608"/>
                <a:gd name="T47" fmla="*/ 64 h 354"/>
                <a:gd name="T48" fmla="*/ 190 w 608"/>
                <a:gd name="T49" fmla="*/ 177 h 354"/>
                <a:gd name="T50" fmla="*/ 304 w 608"/>
                <a:gd name="T51" fmla="*/ 289 h 354"/>
                <a:gd name="T52" fmla="*/ 417 w 608"/>
                <a:gd name="T53" fmla="*/ 177 h 354"/>
                <a:gd name="T54" fmla="*/ 304 w 608"/>
                <a:gd name="T55" fmla="*/ 64 h 354"/>
                <a:gd name="T56" fmla="*/ 304 w 608"/>
                <a:gd name="T57" fmla="*/ 232 h 354"/>
                <a:gd name="T58" fmla="*/ 304 w 608"/>
                <a:gd name="T59" fmla="*/ 232 h 354"/>
                <a:gd name="T60" fmla="*/ 247 w 608"/>
                <a:gd name="T61" fmla="*/ 177 h 354"/>
                <a:gd name="T62" fmla="*/ 304 w 608"/>
                <a:gd name="T63" fmla="*/ 120 h 354"/>
                <a:gd name="T64" fmla="*/ 360 w 608"/>
                <a:gd name="T65" fmla="*/ 177 h 354"/>
                <a:gd name="T66" fmla="*/ 304 w 608"/>
                <a:gd name="T67" fmla="*/ 232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08" h="354">
                  <a:moveTo>
                    <a:pt x="607" y="177"/>
                  </a:moveTo>
                  <a:lnTo>
                    <a:pt x="607" y="177"/>
                  </a:lnTo>
                  <a:cubicBezTo>
                    <a:pt x="607" y="184"/>
                    <a:pt x="607" y="184"/>
                    <a:pt x="607" y="184"/>
                  </a:cubicBezTo>
                  <a:lnTo>
                    <a:pt x="607" y="184"/>
                  </a:lnTo>
                  <a:lnTo>
                    <a:pt x="607" y="184"/>
                  </a:lnTo>
                  <a:lnTo>
                    <a:pt x="607" y="184"/>
                  </a:lnTo>
                  <a:lnTo>
                    <a:pt x="607" y="184"/>
                  </a:lnTo>
                  <a:cubicBezTo>
                    <a:pt x="607" y="190"/>
                    <a:pt x="600" y="190"/>
                    <a:pt x="600" y="197"/>
                  </a:cubicBezTo>
                  <a:cubicBezTo>
                    <a:pt x="593" y="204"/>
                    <a:pt x="586" y="211"/>
                    <a:pt x="579" y="218"/>
                  </a:cubicBezTo>
                  <a:cubicBezTo>
                    <a:pt x="544" y="254"/>
                    <a:pt x="494" y="289"/>
                    <a:pt x="452" y="310"/>
                  </a:cubicBezTo>
                  <a:cubicBezTo>
                    <a:pt x="424" y="331"/>
                    <a:pt x="388" y="338"/>
                    <a:pt x="353" y="346"/>
                  </a:cubicBezTo>
                  <a:cubicBezTo>
                    <a:pt x="318" y="353"/>
                    <a:pt x="282" y="353"/>
                    <a:pt x="247" y="346"/>
                  </a:cubicBezTo>
                  <a:cubicBezTo>
                    <a:pt x="183" y="331"/>
                    <a:pt x="127" y="296"/>
                    <a:pt x="70" y="261"/>
                  </a:cubicBezTo>
                  <a:cubicBezTo>
                    <a:pt x="49" y="239"/>
                    <a:pt x="28" y="218"/>
                    <a:pt x="7" y="197"/>
                  </a:cubicBezTo>
                  <a:cubicBezTo>
                    <a:pt x="0" y="184"/>
                    <a:pt x="0" y="170"/>
                    <a:pt x="7" y="163"/>
                  </a:cubicBezTo>
                  <a:cubicBezTo>
                    <a:pt x="14" y="156"/>
                    <a:pt x="21" y="149"/>
                    <a:pt x="28" y="142"/>
                  </a:cubicBezTo>
                  <a:cubicBezTo>
                    <a:pt x="63" y="106"/>
                    <a:pt x="113" y="71"/>
                    <a:pt x="155" y="43"/>
                  </a:cubicBezTo>
                  <a:cubicBezTo>
                    <a:pt x="183" y="29"/>
                    <a:pt x="219" y="14"/>
                    <a:pt x="254" y="7"/>
                  </a:cubicBezTo>
                  <a:cubicBezTo>
                    <a:pt x="290" y="0"/>
                    <a:pt x="325" y="0"/>
                    <a:pt x="360" y="14"/>
                  </a:cubicBezTo>
                  <a:cubicBezTo>
                    <a:pt x="424" y="21"/>
                    <a:pt x="480" y="57"/>
                    <a:pt x="530" y="99"/>
                  </a:cubicBezTo>
                  <a:cubicBezTo>
                    <a:pt x="558" y="120"/>
                    <a:pt x="579" y="142"/>
                    <a:pt x="600" y="163"/>
                  </a:cubicBezTo>
                  <a:cubicBezTo>
                    <a:pt x="600" y="170"/>
                    <a:pt x="607" y="170"/>
                    <a:pt x="607" y="177"/>
                  </a:cubicBezTo>
                  <a:close/>
                  <a:moveTo>
                    <a:pt x="304" y="64"/>
                  </a:moveTo>
                  <a:lnTo>
                    <a:pt x="304" y="64"/>
                  </a:lnTo>
                  <a:cubicBezTo>
                    <a:pt x="240" y="64"/>
                    <a:pt x="190" y="113"/>
                    <a:pt x="190" y="177"/>
                  </a:cubicBezTo>
                  <a:cubicBezTo>
                    <a:pt x="190" y="239"/>
                    <a:pt x="240" y="289"/>
                    <a:pt x="304" y="289"/>
                  </a:cubicBezTo>
                  <a:cubicBezTo>
                    <a:pt x="367" y="289"/>
                    <a:pt x="417" y="239"/>
                    <a:pt x="417" y="177"/>
                  </a:cubicBezTo>
                  <a:cubicBezTo>
                    <a:pt x="417" y="113"/>
                    <a:pt x="367" y="64"/>
                    <a:pt x="304" y="64"/>
                  </a:cubicBezTo>
                  <a:close/>
                  <a:moveTo>
                    <a:pt x="304" y="232"/>
                  </a:moveTo>
                  <a:lnTo>
                    <a:pt x="304" y="232"/>
                  </a:lnTo>
                  <a:cubicBezTo>
                    <a:pt x="275" y="232"/>
                    <a:pt x="247" y="204"/>
                    <a:pt x="247" y="177"/>
                  </a:cubicBezTo>
                  <a:cubicBezTo>
                    <a:pt x="247" y="142"/>
                    <a:pt x="275" y="120"/>
                    <a:pt x="304" y="120"/>
                  </a:cubicBezTo>
                  <a:cubicBezTo>
                    <a:pt x="332" y="120"/>
                    <a:pt x="360" y="142"/>
                    <a:pt x="360" y="177"/>
                  </a:cubicBezTo>
                  <a:cubicBezTo>
                    <a:pt x="360" y="204"/>
                    <a:pt x="332" y="232"/>
                    <a:pt x="304" y="2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>
                <a:solidFill>
                  <a:schemeClr val="accent2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Freeform 76"/>
            <p:cNvSpPr>
              <a:spLocks noChangeArrowheads="1"/>
            </p:cNvSpPr>
            <p:nvPr/>
          </p:nvSpPr>
          <p:spPr bwMode="auto">
            <a:xfrm>
              <a:off x="7608279" y="6127581"/>
              <a:ext cx="575583" cy="491067"/>
            </a:xfrm>
            <a:custGeom>
              <a:avLst/>
              <a:gdLst>
                <a:gd name="T0" fmla="*/ 75622837 w 601"/>
                <a:gd name="T1" fmla="*/ 23076884 h 510"/>
                <a:gd name="T2" fmla="*/ 75622837 w 601"/>
                <a:gd name="T3" fmla="*/ 23076884 h 510"/>
                <a:gd name="T4" fmla="*/ 75622837 w 601"/>
                <a:gd name="T5" fmla="*/ 23076884 h 510"/>
                <a:gd name="T6" fmla="*/ 75622837 w 601"/>
                <a:gd name="T7" fmla="*/ 23076884 h 510"/>
                <a:gd name="T8" fmla="*/ 44651066 w 601"/>
                <a:gd name="T9" fmla="*/ 45240961 h 510"/>
                <a:gd name="T10" fmla="*/ 44651066 w 601"/>
                <a:gd name="T11" fmla="*/ 45240961 h 510"/>
                <a:gd name="T12" fmla="*/ 41941000 w 601"/>
                <a:gd name="T13" fmla="*/ 46153767 h 510"/>
                <a:gd name="T14" fmla="*/ 40134409 w 601"/>
                <a:gd name="T15" fmla="*/ 45240961 h 510"/>
                <a:gd name="T16" fmla="*/ 40134409 w 601"/>
                <a:gd name="T17" fmla="*/ 45240961 h 510"/>
                <a:gd name="T18" fmla="*/ 40134409 w 601"/>
                <a:gd name="T19" fmla="*/ 45240961 h 510"/>
                <a:gd name="T20" fmla="*/ 40134409 w 601"/>
                <a:gd name="T21" fmla="*/ 45240961 h 510"/>
                <a:gd name="T22" fmla="*/ 23616083 w 601"/>
                <a:gd name="T23" fmla="*/ 34159103 h 510"/>
                <a:gd name="T24" fmla="*/ 7226723 w 601"/>
                <a:gd name="T25" fmla="*/ 44198166 h 510"/>
                <a:gd name="T26" fmla="*/ 7226723 w 601"/>
                <a:gd name="T27" fmla="*/ 58930528 h 510"/>
                <a:gd name="T28" fmla="*/ 73816246 w 601"/>
                <a:gd name="T29" fmla="*/ 58930528 h 510"/>
                <a:gd name="T30" fmla="*/ 77429787 w 601"/>
                <a:gd name="T31" fmla="*/ 62711741 h 510"/>
                <a:gd name="T32" fmla="*/ 73816246 w 601"/>
                <a:gd name="T33" fmla="*/ 66362244 h 510"/>
                <a:gd name="T34" fmla="*/ 3613541 w 601"/>
                <a:gd name="T35" fmla="*/ 66362244 h 510"/>
                <a:gd name="T36" fmla="*/ 0 w 601"/>
                <a:gd name="T37" fmla="*/ 62711741 h 510"/>
                <a:gd name="T38" fmla="*/ 0 w 601"/>
                <a:gd name="T39" fmla="*/ 3650503 h 510"/>
                <a:gd name="T40" fmla="*/ 3613541 w 601"/>
                <a:gd name="T41" fmla="*/ 0 h 510"/>
                <a:gd name="T42" fmla="*/ 7226723 w 601"/>
                <a:gd name="T43" fmla="*/ 3650503 h 510"/>
                <a:gd name="T44" fmla="*/ 7226723 w 601"/>
                <a:gd name="T45" fmla="*/ 35984354 h 510"/>
                <a:gd name="T46" fmla="*/ 21809492 w 601"/>
                <a:gd name="T47" fmla="*/ 26727387 h 510"/>
                <a:gd name="T48" fmla="*/ 21809492 w 601"/>
                <a:gd name="T49" fmla="*/ 26727387 h 510"/>
                <a:gd name="T50" fmla="*/ 23616083 w 601"/>
                <a:gd name="T51" fmla="*/ 25814941 h 510"/>
                <a:gd name="T52" fmla="*/ 26455114 w 601"/>
                <a:gd name="T53" fmla="*/ 26727387 h 510"/>
                <a:gd name="T54" fmla="*/ 26455114 w 601"/>
                <a:gd name="T55" fmla="*/ 26727387 h 510"/>
                <a:gd name="T56" fmla="*/ 26455114 w 601"/>
                <a:gd name="T57" fmla="*/ 26727387 h 510"/>
                <a:gd name="T58" fmla="*/ 26455114 w 601"/>
                <a:gd name="T59" fmla="*/ 26727387 h 510"/>
                <a:gd name="T60" fmla="*/ 41941000 w 601"/>
                <a:gd name="T61" fmla="*/ 37809606 h 510"/>
                <a:gd name="T62" fmla="*/ 72009655 w 601"/>
                <a:gd name="T63" fmla="*/ 16557974 h 510"/>
                <a:gd name="T64" fmla="*/ 72009655 w 601"/>
                <a:gd name="T65" fmla="*/ 16557974 h 510"/>
                <a:gd name="T66" fmla="*/ 73816246 w 601"/>
                <a:gd name="T67" fmla="*/ 16557974 h 510"/>
                <a:gd name="T68" fmla="*/ 77429787 w 601"/>
                <a:gd name="T69" fmla="*/ 20338826 h 510"/>
                <a:gd name="T70" fmla="*/ 75622837 w 601"/>
                <a:gd name="T71" fmla="*/ 23076884 h 51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601" h="510">
                  <a:moveTo>
                    <a:pt x="586" y="177"/>
                  </a:moveTo>
                  <a:lnTo>
                    <a:pt x="586" y="177"/>
                  </a:lnTo>
                  <a:cubicBezTo>
                    <a:pt x="346" y="347"/>
                    <a:pt x="346" y="347"/>
                    <a:pt x="346" y="347"/>
                  </a:cubicBezTo>
                  <a:cubicBezTo>
                    <a:pt x="339" y="347"/>
                    <a:pt x="332" y="354"/>
                    <a:pt x="325" y="354"/>
                  </a:cubicBezTo>
                  <a:cubicBezTo>
                    <a:pt x="325" y="354"/>
                    <a:pt x="318" y="347"/>
                    <a:pt x="311" y="347"/>
                  </a:cubicBezTo>
                  <a:cubicBezTo>
                    <a:pt x="183" y="262"/>
                    <a:pt x="183" y="262"/>
                    <a:pt x="183" y="262"/>
                  </a:cubicBezTo>
                  <a:cubicBezTo>
                    <a:pt x="56" y="339"/>
                    <a:pt x="56" y="339"/>
                    <a:pt x="56" y="339"/>
                  </a:cubicBezTo>
                  <a:cubicBezTo>
                    <a:pt x="56" y="452"/>
                    <a:pt x="56" y="452"/>
                    <a:pt x="56" y="452"/>
                  </a:cubicBezTo>
                  <a:cubicBezTo>
                    <a:pt x="572" y="452"/>
                    <a:pt x="572" y="452"/>
                    <a:pt x="572" y="452"/>
                  </a:cubicBezTo>
                  <a:cubicBezTo>
                    <a:pt x="586" y="452"/>
                    <a:pt x="600" y="467"/>
                    <a:pt x="600" y="481"/>
                  </a:cubicBezTo>
                  <a:cubicBezTo>
                    <a:pt x="600" y="502"/>
                    <a:pt x="586" y="509"/>
                    <a:pt x="572" y="509"/>
                  </a:cubicBezTo>
                  <a:cubicBezTo>
                    <a:pt x="28" y="509"/>
                    <a:pt x="28" y="509"/>
                    <a:pt x="28" y="509"/>
                  </a:cubicBezTo>
                  <a:cubicBezTo>
                    <a:pt x="7" y="509"/>
                    <a:pt x="0" y="502"/>
                    <a:pt x="0" y="48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4"/>
                    <a:pt x="7" y="0"/>
                    <a:pt x="28" y="0"/>
                  </a:cubicBezTo>
                  <a:cubicBezTo>
                    <a:pt x="42" y="0"/>
                    <a:pt x="56" y="14"/>
                    <a:pt x="56" y="28"/>
                  </a:cubicBezTo>
                  <a:cubicBezTo>
                    <a:pt x="56" y="276"/>
                    <a:pt x="56" y="276"/>
                    <a:pt x="56" y="276"/>
                  </a:cubicBezTo>
                  <a:cubicBezTo>
                    <a:pt x="169" y="205"/>
                    <a:pt x="169" y="205"/>
                    <a:pt x="169" y="205"/>
                  </a:cubicBezTo>
                  <a:cubicBezTo>
                    <a:pt x="176" y="205"/>
                    <a:pt x="183" y="198"/>
                    <a:pt x="183" y="198"/>
                  </a:cubicBezTo>
                  <a:cubicBezTo>
                    <a:pt x="191" y="198"/>
                    <a:pt x="198" y="205"/>
                    <a:pt x="205" y="205"/>
                  </a:cubicBezTo>
                  <a:cubicBezTo>
                    <a:pt x="325" y="290"/>
                    <a:pt x="325" y="290"/>
                    <a:pt x="325" y="290"/>
                  </a:cubicBezTo>
                  <a:cubicBezTo>
                    <a:pt x="558" y="127"/>
                    <a:pt x="558" y="127"/>
                    <a:pt x="558" y="127"/>
                  </a:cubicBezTo>
                  <a:cubicBezTo>
                    <a:pt x="558" y="127"/>
                    <a:pt x="565" y="127"/>
                    <a:pt x="572" y="127"/>
                  </a:cubicBezTo>
                  <a:cubicBezTo>
                    <a:pt x="586" y="127"/>
                    <a:pt x="600" y="134"/>
                    <a:pt x="600" y="156"/>
                  </a:cubicBezTo>
                  <a:cubicBezTo>
                    <a:pt x="600" y="163"/>
                    <a:pt x="593" y="170"/>
                    <a:pt x="586" y="17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wrap="none" lIns="91424" tIns="45712" rIns="91424" bIns="45712" anchor="ctr"/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4" name="Tekstiruutu 31"/>
            <p:cNvSpPr txBox="1"/>
            <p:nvPr/>
          </p:nvSpPr>
          <p:spPr>
            <a:xfrm>
              <a:off x="7083740" y="6841051"/>
              <a:ext cx="17931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accent2"/>
                  </a:solidFill>
                  <a:latin typeface="Tw Cen MT" charset="0"/>
                  <a:ea typeface="Tw Cen MT" charset="0"/>
                  <a:cs typeface="Tw Cen MT" charset="0"/>
                </a:rPr>
                <a:t>ANALTICS WORKOUT</a:t>
              </a:r>
            </a:p>
          </p:txBody>
        </p:sp>
        <p:sp>
          <p:nvSpPr>
            <p:cNvPr id="35" name="Tekstiruutu 33"/>
            <p:cNvSpPr txBox="1"/>
            <p:nvPr/>
          </p:nvSpPr>
          <p:spPr>
            <a:xfrm>
              <a:off x="9625678" y="6841051"/>
              <a:ext cx="17931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accent2"/>
                  </a:solidFill>
                  <a:latin typeface="Tw Cen MT" charset="0"/>
                  <a:ea typeface="Tw Cen MT" charset="0"/>
                  <a:cs typeface="Tw Cen MT" charset="0"/>
                </a:rPr>
                <a:t>CUSTOMER INSIGHT</a:t>
              </a:r>
            </a:p>
          </p:txBody>
        </p:sp>
        <p:sp>
          <p:nvSpPr>
            <p:cNvPr id="36" name="Tekstiruutu 49"/>
            <p:cNvSpPr txBox="1"/>
            <p:nvPr/>
          </p:nvSpPr>
          <p:spPr>
            <a:xfrm>
              <a:off x="11585325" y="6872012"/>
              <a:ext cx="307000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accent2"/>
                  </a:solidFill>
                  <a:latin typeface="Tw Cen MT" charset="0"/>
                  <a:ea typeface="Tw Cen MT" charset="0"/>
                  <a:cs typeface="Tw Cen MT" charset="0"/>
                </a:rPr>
                <a:t>FEEDBACK &amp; SENTIMENT ANALYSIS</a:t>
              </a:r>
            </a:p>
          </p:txBody>
        </p:sp>
        <p:sp>
          <p:nvSpPr>
            <p:cNvPr id="37" name="Tekstiruutu 52"/>
            <p:cNvSpPr txBox="1"/>
            <p:nvPr/>
          </p:nvSpPr>
          <p:spPr>
            <a:xfrm>
              <a:off x="17312714" y="6876593"/>
              <a:ext cx="1284461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accent2"/>
                  </a:solidFill>
                  <a:latin typeface="Tw Cen MT" charset="0"/>
                  <a:ea typeface="Tw Cen MT" charset="0"/>
                  <a:cs typeface="Tw Cen MT" charset="0"/>
                </a:rPr>
                <a:t>PERFORMANCE</a:t>
              </a:r>
              <a:endParaRPr lang="en-US" sz="800" dirty="0">
                <a:solidFill>
                  <a:schemeClr val="accent2"/>
                </a:solidFill>
                <a:latin typeface="Tw Cen MT" charset="0"/>
                <a:ea typeface="Tw Cen MT" charset="0"/>
                <a:cs typeface="Tw Cen MT" charset="0"/>
              </a:endParaRPr>
            </a:p>
          </p:txBody>
        </p:sp>
        <p:sp>
          <p:nvSpPr>
            <p:cNvPr id="38" name="Freeform 73"/>
            <p:cNvSpPr>
              <a:spLocks noChangeArrowheads="1"/>
            </p:cNvSpPr>
            <p:nvPr/>
          </p:nvSpPr>
          <p:spPr bwMode="auto">
            <a:xfrm>
              <a:off x="17668809" y="6086565"/>
              <a:ext cx="579814" cy="579968"/>
            </a:xfrm>
            <a:custGeom>
              <a:avLst/>
              <a:gdLst>
                <a:gd name="T0" fmla="*/ 74787349 w 602"/>
                <a:gd name="T1" fmla="*/ 78442719 h 602"/>
                <a:gd name="T2" fmla="*/ 74787349 w 602"/>
                <a:gd name="T3" fmla="*/ 78442719 h 602"/>
                <a:gd name="T4" fmla="*/ 3654649 w 602"/>
                <a:gd name="T5" fmla="*/ 78442719 h 602"/>
                <a:gd name="T6" fmla="*/ 0 w 602"/>
                <a:gd name="T7" fmla="*/ 74657633 h 602"/>
                <a:gd name="T8" fmla="*/ 0 w 602"/>
                <a:gd name="T9" fmla="*/ 3654665 h 602"/>
                <a:gd name="T10" fmla="*/ 3654649 w 602"/>
                <a:gd name="T11" fmla="*/ 0 h 602"/>
                <a:gd name="T12" fmla="*/ 74787349 w 602"/>
                <a:gd name="T13" fmla="*/ 0 h 602"/>
                <a:gd name="T14" fmla="*/ 78441997 w 602"/>
                <a:gd name="T15" fmla="*/ 3654665 h 602"/>
                <a:gd name="T16" fmla="*/ 78441997 w 602"/>
                <a:gd name="T17" fmla="*/ 74657633 h 602"/>
                <a:gd name="T18" fmla="*/ 74787349 w 602"/>
                <a:gd name="T19" fmla="*/ 78442719 h 602"/>
                <a:gd name="T20" fmla="*/ 71002280 w 602"/>
                <a:gd name="T21" fmla="*/ 7308970 h 602"/>
                <a:gd name="T22" fmla="*/ 71002280 w 602"/>
                <a:gd name="T23" fmla="*/ 7308970 h 602"/>
                <a:gd name="T24" fmla="*/ 7439717 w 602"/>
                <a:gd name="T25" fmla="*/ 7308970 h 602"/>
                <a:gd name="T26" fmla="*/ 7439717 w 602"/>
                <a:gd name="T27" fmla="*/ 71002968 h 602"/>
                <a:gd name="T28" fmla="*/ 71002280 w 602"/>
                <a:gd name="T29" fmla="*/ 71002968 h 602"/>
                <a:gd name="T30" fmla="*/ 71002280 w 602"/>
                <a:gd name="T31" fmla="*/ 7308970 h 602"/>
                <a:gd name="T32" fmla="*/ 14748653 w 602"/>
                <a:gd name="T33" fmla="*/ 52599581 h 602"/>
                <a:gd name="T34" fmla="*/ 14748653 w 602"/>
                <a:gd name="T35" fmla="*/ 52599581 h 602"/>
                <a:gd name="T36" fmla="*/ 22188371 w 602"/>
                <a:gd name="T37" fmla="*/ 52599581 h 602"/>
                <a:gd name="T38" fmla="*/ 25842658 w 602"/>
                <a:gd name="T39" fmla="*/ 56254247 h 602"/>
                <a:gd name="T40" fmla="*/ 25842658 w 602"/>
                <a:gd name="T41" fmla="*/ 63563216 h 602"/>
                <a:gd name="T42" fmla="*/ 22188371 w 602"/>
                <a:gd name="T43" fmla="*/ 67348302 h 602"/>
                <a:gd name="T44" fmla="*/ 14748653 w 602"/>
                <a:gd name="T45" fmla="*/ 67348302 h 602"/>
                <a:gd name="T46" fmla="*/ 11094005 w 602"/>
                <a:gd name="T47" fmla="*/ 63563216 h 602"/>
                <a:gd name="T48" fmla="*/ 11094005 w 602"/>
                <a:gd name="T49" fmla="*/ 56254247 h 602"/>
                <a:gd name="T50" fmla="*/ 14748653 w 602"/>
                <a:gd name="T51" fmla="*/ 52599581 h 602"/>
                <a:gd name="T52" fmla="*/ 35109700 w 602"/>
                <a:gd name="T53" fmla="*/ 19317053 h 602"/>
                <a:gd name="T54" fmla="*/ 35109700 w 602"/>
                <a:gd name="T55" fmla="*/ 19317053 h 602"/>
                <a:gd name="T56" fmla="*/ 42418636 w 602"/>
                <a:gd name="T57" fmla="*/ 19317053 h 602"/>
                <a:gd name="T58" fmla="*/ 46073284 w 602"/>
                <a:gd name="T59" fmla="*/ 22971718 h 602"/>
                <a:gd name="T60" fmla="*/ 46073284 w 602"/>
                <a:gd name="T61" fmla="*/ 63563216 h 602"/>
                <a:gd name="T62" fmla="*/ 42418636 w 602"/>
                <a:gd name="T63" fmla="*/ 67348302 h 602"/>
                <a:gd name="T64" fmla="*/ 35109700 w 602"/>
                <a:gd name="T65" fmla="*/ 67348302 h 602"/>
                <a:gd name="T66" fmla="*/ 31324631 w 602"/>
                <a:gd name="T67" fmla="*/ 63563216 h 602"/>
                <a:gd name="T68" fmla="*/ 31324631 w 602"/>
                <a:gd name="T69" fmla="*/ 22971718 h 602"/>
                <a:gd name="T70" fmla="*/ 35109700 w 602"/>
                <a:gd name="T71" fmla="*/ 19317053 h 602"/>
                <a:gd name="T72" fmla="*/ 56253627 w 602"/>
                <a:gd name="T73" fmla="*/ 34065774 h 602"/>
                <a:gd name="T74" fmla="*/ 56253627 w 602"/>
                <a:gd name="T75" fmla="*/ 34065774 h 602"/>
                <a:gd name="T76" fmla="*/ 63693344 w 602"/>
                <a:gd name="T77" fmla="*/ 34065774 h 602"/>
                <a:gd name="T78" fmla="*/ 67347631 w 602"/>
                <a:gd name="T79" fmla="*/ 37850860 h 602"/>
                <a:gd name="T80" fmla="*/ 67347631 w 602"/>
                <a:gd name="T81" fmla="*/ 63563216 h 602"/>
                <a:gd name="T82" fmla="*/ 63693344 w 602"/>
                <a:gd name="T83" fmla="*/ 67348302 h 602"/>
                <a:gd name="T84" fmla="*/ 56253627 w 602"/>
                <a:gd name="T85" fmla="*/ 67348302 h 602"/>
                <a:gd name="T86" fmla="*/ 52598978 w 602"/>
                <a:gd name="T87" fmla="*/ 63563216 h 602"/>
                <a:gd name="T88" fmla="*/ 52598978 w 602"/>
                <a:gd name="T89" fmla="*/ 37850860 h 602"/>
                <a:gd name="T90" fmla="*/ 56253627 w 602"/>
                <a:gd name="T91" fmla="*/ 34065774 h 60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602" h="602">
                  <a:moveTo>
                    <a:pt x="573" y="601"/>
                  </a:moveTo>
                  <a:lnTo>
                    <a:pt x="573" y="601"/>
                  </a:lnTo>
                  <a:cubicBezTo>
                    <a:pt x="28" y="601"/>
                    <a:pt x="28" y="601"/>
                    <a:pt x="28" y="601"/>
                  </a:cubicBezTo>
                  <a:cubicBezTo>
                    <a:pt x="7" y="601"/>
                    <a:pt x="0" y="586"/>
                    <a:pt x="0" y="57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7"/>
                    <a:pt x="7" y="0"/>
                    <a:pt x="28" y="0"/>
                  </a:cubicBezTo>
                  <a:cubicBezTo>
                    <a:pt x="573" y="0"/>
                    <a:pt x="573" y="0"/>
                    <a:pt x="573" y="0"/>
                  </a:cubicBezTo>
                  <a:cubicBezTo>
                    <a:pt x="587" y="0"/>
                    <a:pt x="601" y="7"/>
                    <a:pt x="601" y="28"/>
                  </a:cubicBezTo>
                  <a:cubicBezTo>
                    <a:pt x="601" y="572"/>
                    <a:pt x="601" y="572"/>
                    <a:pt x="601" y="572"/>
                  </a:cubicBezTo>
                  <a:cubicBezTo>
                    <a:pt x="601" y="586"/>
                    <a:pt x="587" y="601"/>
                    <a:pt x="573" y="601"/>
                  </a:cubicBezTo>
                  <a:close/>
                  <a:moveTo>
                    <a:pt x="544" y="56"/>
                  </a:moveTo>
                  <a:lnTo>
                    <a:pt x="544" y="56"/>
                  </a:lnTo>
                  <a:cubicBezTo>
                    <a:pt x="57" y="56"/>
                    <a:pt x="57" y="56"/>
                    <a:pt x="57" y="56"/>
                  </a:cubicBezTo>
                  <a:cubicBezTo>
                    <a:pt x="57" y="544"/>
                    <a:pt x="57" y="544"/>
                    <a:pt x="57" y="544"/>
                  </a:cubicBezTo>
                  <a:cubicBezTo>
                    <a:pt x="544" y="544"/>
                    <a:pt x="544" y="544"/>
                    <a:pt x="544" y="544"/>
                  </a:cubicBezTo>
                  <a:lnTo>
                    <a:pt x="544" y="56"/>
                  </a:lnTo>
                  <a:close/>
                  <a:moveTo>
                    <a:pt x="113" y="403"/>
                  </a:moveTo>
                  <a:lnTo>
                    <a:pt x="113" y="403"/>
                  </a:lnTo>
                  <a:cubicBezTo>
                    <a:pt x="170" y="403"/>
                    <a:pt x="170" y="403"/>
                    <a:pt x="170" y="403"/>
                  </a:cubicBezTo>
                  <a:cubicBezTo>
                    <a:pt x="184" y="403"/>
                    <a:pt x="198" y="417"/>
                    <a:pt x="198" y="431"/>
                  </a:cubicBezTo>
                  <a:cubicBezTo>
                    <a:pt x="198" y="487"/>
                    <a:pt x="198" y="487"/>
                    <a:pt x="198" y="487"/>
                  </a:cubicBezTo>
                  <a:cubicBezTo>
                    <a:pt x="198" y="502"/>
                    <a:pt x="184" y="516"/>
                    <a:pt x="170" y="516"/>
                  </a:cubicBezTo>
                  <a:cubicBezTo>
                    <a:pt x="113" y="516"/>
                    <a:pt x="113" y="516"/>
                    <a:pt x="113" y="516"/>
                  </a:cubicBezTo>
                  <a:cubicBezTo>
                    <a:pt x="92" y="516"/>
                    <a:pt x="85" y="502"/>
                    <a:pt x="85" y="487"/>
                  </a:cubicBezTo>
                  <a:cubicBezTo>
                    <a:pt x="85" y="431"/>
                    <a:pt x="85" y="431"/>
                    <a:pt x="85" y="431"/>
                  </a:cubicBezTo>
                  <a:cubicBezTo>
                    <a:pt x="85" y="417"/>
                    <a:pt x="92" y="403"/>
                    <a:pt x="113" y="403"/>
                  </a:cubicBezTo>
                  <a:close/>
                  <a:moveTo>
                    <a:pt x="269" y="148"/>
                  </a:moveTo>
                  <a:lnTo>
                    <a:pt x="269" y="148"/>
                  </a:lnTo>
                  <a:cubicBezTo>
                    <a:pt x="325" y="148"/>
                    <a:pt x="325" y="148"/>
                    <a:pt x="325" y="148"/>
                  </a:cubicBezTo>
                  <a:cubicBezTo>
                    <a:pt x="346" y="148"/>
                    <a:pt x="353" y="162"/>
                    <a:pt x="353" y="176"/>
                  </a:cubicBezTo>
                  <a:cubicBezTo>
                    <a:pt x="353" y="487"/>
                    <a:pt x="353" y="487"/>
                    <a:pt x="353" y="487"/>
                  </a:cubicBezTo>
                  <a:cubicBezTo>
                    <a:pt x="353" y="502"/>
                    <a:pt x="346" y="516"/>
                    <a:pt x="325" y="516"/>
                  </a:cubicBezTo>
                  <a:cubicBezTo>
                    <a:pt x="269" y="516"/>
                    <a:pt x="269" y="516"/>
                    <a:pt x="269" y="516"/>
                  </a:cubicBezTo>
                  <a:cubicBezTo>
                    <a:pt x="255" y="516"/>
                    <a:pt x="240" y="502"/>
                    <a:pt x="240" y="487"/>
                  </a:cubicBezTo>
                  <a:cubicBezTo>
                    <a:pt x="240" y="176"/>
                    <a:pt x="240" y="176"/>
                    <a:pt x="240" y="176"/>
                  </a:cubicBezTo>
                  <a:cubicBezTo>
                    <a:pt x="240" y="162"/>
                    <a:pt x="255" y="148"/>
                    <a:pt x="269" y="148"/>
                  </a:cubicBezTo>
                  <a:close/>
                  <a:moveTo>
                    <a:pt x="431" y="261"/>
                  </a:moveTo>
                  <a:lnTo>
                    <a:pt x="431" y="261"/>
                  </a:lnTo>
                  <a:cubicBezTo>
                    <a:pt x="488" y="261"/>
                    <a:pt x="488" y="261"/>
                    <a:pt x="488" y="261"/>
                  </a:cubicBezTo>
                  <a:cubicBezTo>
                    <a:pt x="502" y="261"/>
                    <a:pt x="516" y="276"/>
                    <a:pt x="516" y="290"/>
                  </a:cubicBezTo>
                  <a:cubicBezTo>
                    <a:pt x="516" y="487"/>
                    <a:pt x="516" y="487"/>
                    <a:pt x="516" y="487"/>
                  </a:cubicBezTo>
                  <a:cubicBezTo>
                    <a:pt x="516" y="502"/>
                    <a:pt x="502" y="516"/>
                    <a:pt x="488" y="516"/>
                  </a:cubicBezTo>
                  <a:cubicBezTo>
                    <a:pt x="431" y="516"/>
                    <a:pt x="431" y="516"/>
                    <a:pt x="431" y="516"/>
                  </a:cubicBezTo>
                  <a:cubicBezTo>
                    <a:pt x="417" y="516"/>
                    <a:pt x="403" y="502"/>
                    <a:pt x="403" y="487"/>
                  </a:cubicBezTo>
                  <a:cubicBezTo>
                    <a:pt x="403" y="290"/>
                    <a:pt x="403" y="290"/>
                    <a:pt x="403" y="290"/>
                  </a:cubicBezTo>
                  <a:cubicBezTo>
                    <a:pt x="403" y="276"/>
                    <a:pt x="417" y="261"/>
                    <a:pt x="431" y="2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wrap="none" lIns="91424" tIns="45712" rIns="91424" bIns="45712" anchor="ctr"/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9" name="Tekstiruutu 53"/>
            <p:cNvSpPr txBox="1"/>
            <p:nvPr/>
          </p:nvSpPr>
          <p:spPr>
            <a:xfrm>
              <a:off x="14831707" y="6872012"/>
              <a:ext cx="2013347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accent2"/>
                  </a:solidFill>
                  <a:latin typeface="Tw Cen MT" charset="0"/>
                  <a:ea typeface="Tw Cen MT" charset="0"/>
                  <a:cs typeface="Tw Cen MT" charset="0"/>
                </a:rPr>
                <a:t>MARKETING AUTOMATION</a:t>
              </a:r>
              <a:endParaRPr lang="en-US" sz="800" dirty="0">
                <a:solidFill>
                  <a:schemeClr val="accent2"/>
                </a:solidFill>
                <a:latin typeface="Tw Cen MT" charset="0"/>
                <a:ea typeface="Tw Cen MT" charset="0"/>
                <a:cs typeface="Tw Cen MT" charset="0"/>
              </a:endParaRPr>
            </a:p>
          </p:txBody>
        </p:sp>
        <p:sp>
          <p:nvSpPr>
            <p:cNvPr id="40" name="Freeform 73"/>
            <p:cNvSpPr>
              <a:spLocks noChangeArrowheads="1"/>
            </p:cNvSpPr>
            <p:nvPr/>
          </p:nvSpPr>
          <p:spPr bwMode="auto">
            <a:xfrm>
              <a:off x="15423089" y="6081014"/>
              <a:ext cx="579817" cy="584200"/>
            </a:xfrm>
            <a:custGeom>
              <a:avLst/>
              <a:gdLst>
                <a:gd name="T0" fmla="*/ 573 w 602"/>
                <a:gd name="T1" fmla="*/ 219 h 609"/>
                <a:gd name="T2" fmla="*/ 573 w 602"/>
                <a:gd name="T3" fmla="*/ 219 h 609"/>
                <a:gd name="T4" fmla="*/ 544 w 602"/>
                <a:gd name="T5" fmla="*/ 219 h 609"/>
                <a:gd name="T6" fmla="*/ 530 w 602"/>
                <a:gd name="T7" fmla="*/ 219 h 609"/>
                <a:gd name="T8" fmla="*/ 452 w 602"/>
                <a:gd name="T9" fmla="*/ 219 h 609"/>
                <a:gd name="T10" fmla="*/ 424 w 602"/>
                <a:gd name="T11" fmla="*/ 191 h 609"/>
                <a:gd name="T12" fmla="*/ 452 w 602"/>
                <a:gd name="T13" fmla="*/ 162 h 609"/>
                <a:gd name="T14" fmla="*/ 502 w 602"/>
                <a:gd name="T15" fmla="*/ 162 h 609"/>
                <a:gd name="T16" fmla="*/ 297 w 602"/>
                <a:gd name="T17" fmla="*/ 56 h 609"/>
                <a:gd name="T18" fmla="*/ 57 w 602"/>
                <a:gd name="T19" fmla="*/ 304 h 609"/>
                <a:gd name="T20" fmla="*/ 28 w 602"/>
                <a:gd name="T21" fmla="*/ 332 h 609"/>
                <a:gd name="T22" fmla="*/ 0 w 602"/>
                <a:gd name="T23" fmla="*/ 304 h 609"/>
                <a:gd name="T24" fmla="*/ 0 w 602"/>
                <a:gd name="T25" fmla="*/ 304 h 609"/>
                <a:gd name="T26" fmla="*/ 297 w 602"/>
                <a:gd name="T27" fmla="*/ 0 h 609"/>
                <a:gd name="T28" fmla="*/ 544 w 602"/>
                <a:gd name="T29" fmla="*/ 127 h 609"/>
                <a:gd name="T30" fmla="*/ 544 w 602"/>
                <a:gd name="T31" fmla="*/ 78 h 609"/>
                <a:gd name="T32" fmla="*/ 573 w 602"/>
                <a:gd name="T33" fmla="*/ 49 h 609"/>
                <a:gd name="T34" fmla="*/ 601 w 602"/>
                <a:gd name="T35" fmla="*/ 78 h 609"/>
                <a:gd name="T36" fmla="*/ 601 w 602"/>
                <a:gd name="T37" fmla="*/ 191 h 609"/>
                <a:gd name="T38" fmla="*/ 573 w 602"/>
                <a:gd name="T39" fmla="*/ 219 h 609"/>
                <a:gd name="T40" fmla="*/ 28 w 602"/>
                <a:gd name="T41" fmla="*/ 389 h 609"/>
                <a:gd name="T42" fmla="*/ 28 w 602"/>
                <a:gd name="T43" fmla="*/ 389 h 609"/>
                <a:gd name="T44" fmla="*/ 148 w 602"/>
                <a:gd name="T45" fmla="*/ 389 h 609"/>
                <a:gd name="T46" fmla="*/ 177 w 602"/>
                <a:gd name="T47" fmla="*/ 417 h 609"/>
                <a:gd name="T48" fmla="*/ 148 w 602"/>
                <a:gd name="T49" fmla="*/ 445 h 609"/>
                <a:gd name="T50" fmla="*/ 99 w 602"/>
                <a:gd name="T51" fmla="*/ 445 h 609"/>
                <a:gd name="T52" fmla="*/ 297 w 602"/>
                <a:gd name="T53" fmla="*/ 551 h 609"/>
                <a:gd name="T54" fmla="*/ 544 w 602"/>
                <a:gd name="T55" fmla="*/ 304 h 609"/>
                <a:gd name="T56" fmla="*/ 573 w 602"/>
                <a:gd name="T57" fmla="*/ 276 h 609"/>
                <a:gd name="T58" fmla="*/ 601 w 602"/>
                <a:gd name="T59" fmla="*/ 304 h 609"/>
                <a:gd name="T60" fmla="*/ 601 w 602"/>
                <a:gd name="T61" fmla="*/ 304 h 609"/>
                <a:gd name="T62" fmla="*/ 297 w 602"/>
                <a:gd name="T63" fmla="*/ 608 h 609"/>
                <a:gd name="T64" fmla="*/ 57 w 602"/>
                <a:gd name="T65" fmla="*/ 480 h 609"/>
                <a:gd name="T66" fmla="*/ 57 w 602"/>
                <a:gd name="T67" fmla="*/ 530 h 609"/>
                <a:gd name="T68" fmla="*/ 28 w 602"/>
                <a:gd name="T69" fmla="*/ 558 h 609"/>
                <a:gd name="T70" fmla="*/ 0 w 602"/>
                <a:gd name="T71" fmla="*/ 530 h 609"/>
                <a:gd name="T72" fmla="*/ 0 w 602"/>
                <a:gd name="T73" fmla="*/ 417 h 609"/>
                <a:gd name="T74" fmla="*/ 28 w 602"/>
                <a:gd name="T75" fmla="*/ 38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02" h="609">
                  <a:moveTo>
                    <a:pt x="573" y="219"/>
                  </a:moveTo>
                  <a:lnTo>
                    <a:pt x="573" y="219"/>
                  </a:lnTo>
                  <a:cubicBezTo>
                    <a:pt x="544" y="219"/>
                    <a:pt x="544" y="219"/>
                    <a:pt x="544" y="219"/>
                  </a:cubicBezTo>
                  <a:cubicBezTo>
                    <a:pt x="530" y="219"/>
                    <a:pt x="530" y="219"/>
                    <a:pt x="530" y="219"/>
                  </a:cubicBezTo>
                  <a:cubicBezTo>
                    <a:pt x="452" y="219"/>
                    <a:pt x="452" y="219"/>
                    <a:pt x="452" y="219"/>
                  </a:cubicBezTo>
                  <a:cubicBezTo>
                    <a:pt x="431" y="219"/>
                    <a:pt x="424" y="205"/>
                    <a:pt x="424" y="191"/>
                  </a:cubicBezTo>
                  <a:cubicBezTo>
                    <a:pt x="424" y="177"/>
                    <a:pt x="431" y="162"/>
                    <a:pt x="452" y="162"/>
                  </a:cubicBezTo>
                  <a:cubicBezTo>
                    <a:pt x="502" y="162"/>
                    <a:pt x="502" y="162"/>
                    <a:pt x="502" y="162"/>
                  </a:cubicBezTo>
                  <a:cubicBezTo>
                    <a:pt x="452" y="99"/>
                    <a:pt x="382" y="56"/>
                    <a:pt x="297" y="56"/>
                  </a:cubicBezTo>
                  <a:cubicBezTo>
                    <a:pt x="163" y="56"/>
                    <a:pt x="57" y="169"/>
                    <a:pt x="57" y="304"/>
                  </a:cubicBezTo>
                  <a:cubicBezTo>
                    <a:pt x="57" y="318"/>
                    <a:pt x="42" y="332"/>
                    <a:pt x="28" y="332"/>
                  </a:cubicBezTo>
                  <a:cubicBezTo>
                    <a:pt x="7" y="332"/>
                    <a:pt x="0" y="318"/>
                    <a:pt x="0" y="304"/>
                  </a:cubicBezTo>
                  <a:lnTo>
                    <a:pt x="0" y="304"/>
                  </a:lnTo>
                  <a:cubicBezTo>
                    <a:pt x="0" y="134"/>
                    <a:pt x="134" y="0"/>
                    <a:pt x="297" y="0"/>
                  </a:cubicBezTo>
                  <a:cubicBezTo>
                    <a:pt x="403" y="0"/>
                    <a:pt x="488" y="49"/>
                    <a:pt x="544" y="127"/>
                  </a:cubicBezTo>
                  <a:cubicBezTo>
                    <a:pt x="544" y="78"/>
                    <a:pt x="544" y="78"/>
                    <a:pt x="544" y="78"/>
                  </a:cubicBezTo>
                  <a:cubicBezTo>
                    <a:pt x="544" y="64"/>
                    <a:pt x="558" y="49"/>
                    <a:pt x="573" y="49"/>
                  </a:cubicBezTo>
                  <a:cubicBezTo>
                    <a:pt x="587" y="49"/>
                    <a:pt x="601" y="64"/>
                    <a:pt x="601" y="78"/>
                  </a:cubicBezTo>
                  <a:cubicBezTo>
                    <a:pt x="601" y="191"/>
                    <a:pt x="601" y="191"/>
                    <a:pt x="601" y="191"/>
                  </a:cubicBezTo>
                  <a:cubicBezTo>
                    <a:pt x="601" y="205"/>
                    <a:pt x="587" y="219"/>
                    <a:pt x="573" y="219"/>
                  </a:cubicBezTo>
                  <a:close/>
                  <a:moveTo>
                    <a:pt x="28" y="389"/>
                  </a:moveTo>
                  <a:lnTo>
                    <a:pt x="28" y="389"/>
                  </a:lnTo>
                  <a:cubicBezTo>
                    <a:pt x="148" y="389"/>
                    <a:pt x="148" y="389"/>
                    <a:pt x="148" y="389"/>
                  </a:cubicBezTo>
                  <a:cubicBezTo>
                    <a:pt x="163" y="389"/>
                    <a:pt x="177" y="403"/>
                    <a:pt x="177" y="417"/>
                  </a:cubicBezTo>
                  <a:cubicBezTo>
                    <a:pt x="177" y="431"/>
                    <a:pt x="163" y="445"/>
                    <a:pt x="148" y="445"/>
                  </a:cubicBezTo>
                  <a:cubicBezTo>
                    <a:pt x="99" y="445"/>
                    <a:pt x="99" y="445"/>
                    <a:pt x="99" y="445"/>
                  </a:cubicBezTo>
                  <a:cubicBezTo>
                    <a:pt x="141" y="509"/>
                    <a:pt x="219" y="551"/>
                    <a:pt x="297" y="551"/>
                  </a:cubicBezTo>
                  <a:cubicBezTo>
                    <a:pt x="431" y="551"/>
                    <a:pt x="544" y="438"/>
                    <a:pt x="544" y="304"/>
                  </a:cubicBezTo>
                  <a:cubicBezTo>
                    <a:pt x="544" y="290"/>
                    <a:pt x="558" y="276"/>
                    <a:pt x="573" y="276"/>
                  </a:cubicBezTo>
                  <a:cubicBezTo>
                    <a:pt x="587" y="276"/>
                    <a:pt x="601" y="290"/>
                    <a:pt x="601" y="304"/>
                  </a:cubicBezTo>
                  <a:lnTo>
                    <a:pt x="601" y="304"/>
                  </a:lnTo>
                  <a:cubicBezTo>
                    <a:pt x="601" y="473"/>
                    <a:pt x="466" y="608"/>
                    <a:pt x="297" y="608"/>
                  </a:cubicBezTo>
                  <a:cubicBezTo>
                    <a:pt x="198" y="608"/>
                    <a:pt x="106" y="558"/>
                    <a:pt x="57" y="480"/>
                  </a:cubicBezTo>
                  <a:cubicBezTo>
                    <a:pt x="57" y="530"/>
                    <a:pt x="57" y="530"/>
                    <a:pt x="57" y="530"/>
                  </a:cubicBezTo>
                  <a:cubicBezTo>
                    <a:pt x="57" y="544"/>
                    <a:pt x="42" y="558"/>
                    <a:pt x="28" y="558"/>
                  </a:cubicBezTo>
                  <a:cubicBezTo>
                    <a:pt x="7" y="558"/>
                    <a:pt x="0" y="544"/>
                    <a:pt x="0" y="530"/>
                  </a:cubicBezTo>
                  <a:cubicBezTo>
                    <a:pt x="0" y="417"/>
                    <a:pt x="0" y="417"/>
                    <a:pt x="0" y="417"/>
                  </a:cubicBezTo>
                  <a:cubicBezTo>
                    <a:pt x="0" y="403"/>
                    <a:pt x="7" y="389"/>
                    <a:pt x="28" y="3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>
                <a:solidFill>
                  <a:schemeClr val="accent2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Freeform 143"/>
            <p:cNvSpPr>
              <a:spLocks noChangeArrowheads="1"/>
            </p:cNvSpPr>
            <p:nvPr/>
          </p:nvSpPr>
          <p:spPr bwMode="auto">
            <a:xfrm>
              <a:off x="12828305" y="6119791"/>
              <a:ext cx="584048" cy="537635"/>
            </a:xfrm>
            <a:custGeom>
              <a:avLst/>
              <a:gdLst>
                <a:gd name="T0" fmla="*/ 318 w 609"/>
                <a:gd name="T1" fmla="*/ 459 h 559"/>
                <a:gd name="T2" fmla="*/ 318 w 609"/>
                <a:gd name="T3" fmla="*/ 459 h 559"/>
                <a:gd name="T4" fmla="*/ 254 w 609"/>
                <a:gd name="T5" fmla="*/ 452 h 559"/>
                <a:gd name="T6" fmla="*/ 43 w 609"/>
                <a:gd name="T7" fmla="*/ 537 h 559"/>
                <a:gd name="T8" fmla="*/ 120 w 609"/>
                <a:gd name="T9" fmla="*/ 410 h 559"/>
                <a:gd name="T10" fmla="*/ 0 w 609"/>
                <a:gd name="T11" fmla="*/ 233 h 559"/>
                <a:gd name="T12" fmla="*/ 318 w 609"/>
                <a:gd name="T13" fmla="*/ 0 h 559"/>
                <a:gd name="T14" fmla="*/ 608 w 609"/>
                <a:gd name="T15" fmla="*/ 233 h 559"/>
                <a:gd name="T16" fmla="*/ 318 w 609"/>
                <a:gd name="T17" fmla="*/ 459 h 559"/>
                <a:gd name="T18" fmla="*/ 163 w 609"/>
                <a:gd name="T19" fmla="*/ 176 h 559"/>
                <a:gd name="T20" fmla="*/ 163 w 609"/>
                <a:gd name="T21" fmla="*/ 176 h 559"/>
                <a:gd name="T22" fmla="*/ 106 w 609"/>
                <a:gd name="T23" fmla="*/ 233 h 559"/>
                <a:gd name="T24" fmla="*/ 163 w 609"/>
                <a:gd name="T25" fmla="*/ 289 h 559"/>
                <a:gd name="T26" fmla="*/ 219 w 609"/>
                <a:gd name="T27" fmla="*/ 233 h 559"/>
                <a:gd name="T28" fmla="*/ 163 w 609"/>
                <a:gd name="T29" fmla="*/ 176 h 559"/>
                <a:gd name="T30" fmla="*/ 304 w 609"/>
                <a:gd name="T31" fmla="*/ 176 h 559"/>
                <a:gd name="T32" fmla="*/ 304 w 609"/>
                <a:gd name="T33" fmla="*/ 176 h 559"/>
                <a:gd name="T34" fmla="*/ 247 w 609"/>
                <a:gd name="T35" fmla="*/ 233 h 559"/>
                <a:gd name="T36" fmla="*/ 304 w 609"/>
                <a:gd name="T37" fmla="*/ 289 h 559"/>
                <a:gd name="T38" fmla="*/ 361 w 609"/>
                <a:gd name="T39" fmla="*/ 233 h 559"/>
                <a:gd name="T40" fmla="*/ 304 w 609"/>
                <a:gd name="T41" fmla="*/ 176 h 559"/>
                <a:gd name="T42" fmla="*/ 445 w 609"/>
                <a:gd name="T43" fmla="*/ 176 h 559"/>
                <a:gd name="T44" fmla="*/ 445 w 609"/>
                <a:gd name="T45" fmla="*/ 176 h 559"/>
                <a:gd name="T46" fmla="*/ 389 w 609"/>
                <a:gd name="T47" fmla="*/ 233 h 559"/>
                <a:gd name="T48" fmla="*/ 445 w 609"/>
                <a:gd name="T49" fmla="*/ 289 h 559"/>
                <a:gd name="T50" fmla="*/ 502 w 609"/>
                <a:gd name="T51" fmla="*/ 233 h 559"/>
                <a:gd name="T52" fmla="*/ 445 w 609"/>
                <a:gd name="T53" fmla="*/ 176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09" h="559">
                  <a:moveTo>
                    <a:pt x="318" y="459"/>
                  </a:moveTo>
                  <a:lnTo>
                    <a:pt x="318" y="459"/>
                  </a:lnTo>
                  <a:cubicBezTo>
                    <a:pt x="297" y="459"/>
                    <a:pt x="276" y="452"/>
                    <a:pt x="254" y="452"/>
                  </a:cubicBezTo>
                  <a:cubicBezTo>
                    <a:pt x="177" y="558"/>
                    <a:pt x="43" y="537"/>
                    <a:pt x="43" y="537"/>
                  </a:cubicBezTo>
                  <a:cubicBezTo>
                    <a:pt x="134" y="494"/>
                    <a:pt x="134" y="417"/>
                    <a:pt x="120" y="410"/>
                  </a:cubicBezTo>
                  <a:cubicBezTo>
                    <a:pt x="43" y="367"/>
                    <a:pt x="0" y="303"/>
                    <a:pt x="0" y="233"/>
                  </a:cubicBezTo>
                  <a:cubicBezTo>
                    <a:pt x="0" y="106"/>
                    <a:pt x="141" y="0"/>
                    <a:pt x="318" y="0"/>
                  </a:cubicBezTo>
                  <a:cubicBezTo>
                    <a:pt x="495" y="0"/>
                    <a:pt x="608" y="106"/>
                    <a:pt x="608" y="233"/>
                  </a:cubicBezTo>
                  <a:cubicBezTo>
                    <a:pt x="608" y="360"/>
                    <a:pt x="495" y="459"/>
                    <a:pt x="318" y="459"/>
                  </a:cubicBezTo>
                  <a:close/>
                  <a:moveTo>
                    <a:pt x="163" y="176"/>
                  </a:moveTo>
                  <a:lnTo>
                    <a:pt x="163" y="176"/>
                  </a:lnTo>
                  <a:cubicBezTo>
                    <a:pt x="134" y="176"/>
                    <a:pt x="106" y="204"/>
                    <a:pt x="106" y="233"/>
                  </a:cubicBezTo>
                  <a:cubicBezTo>
                    <a:pt x="106" y="268"/>
                    <a:pt x="134" y="289"/>
                    <a:pt x="163" y="289"/>
                  </a:cubicBezTo>
                  <a:cubicBezTo>
                    <a:pt x="191" y="289"/>
                    <a:pt x="219" y="268"/>
                    <a:pt x="219" y="233"/>
                  </a:cubicBezTo>
                  <a:cubicBezTo>
                    <a:pt x="219" y="204"/>
                    <a:pt x="191" y="176"/>
                    <a:pt x="163" y="176"/>
                  </a:cubicBezTo>
                  <a:close/>
                  <a:moveTo>
                    <a:pt x="304" y="176"/>
                  </a:moveTo>
                  <a:lnTo>
                    <a:pt x="304" y="176"/>
                  </a:lnTo>
                  <a:cubicBezTo>
                    <a:pt x="276" y="176"/>
                    <a:pt x="247" y="204"/>
                    <a:pt x="247" y="233"/>
                  </a:cubicBezTo>
                  <a:cubicBezTo>
                    <a:pt x="247" y="268"/>
                    <a:pt x="276" y="289"/>
                    <a:pt x="304" y="289"/>
                  </a:cubicBezTo>
                  <a:cubicBezTo>
                    <a:pt x="332" y="289"/>
                    <a:pt x="361" y="268"/>
                    <a:pt x="361" y="233"/>
                  </a:cubicBezTo>
                  <a:cubicBezTo>
                    <a:pt x="361" y="204"/>
                    <a:pt x="332" y="176"/>
                    <a:pt x="304" y="176"/>
                  </a:cubicBezTo>
                  <a:close/>
                  <a:moveTo>
                    <a:pt x="445" y="176"/>
                  </a:moveTo>
                  <a:lnTo>
                    <a:pt x="445" y="176"/>
                  </a:lnTo>
                  <a:cubicBezTo>
                    <a:pt x="417" y="176"/>
                    <a:pt x="389" y="204"/>
                    <a:pt x="389" y="233"/>
                  </a:cubicBezTo>
                  <a:cubicBezTo>
                    <a:pt x="389" y="268"/>
                    <a:pt x="417" y="289"/>
                    <a:pt x="445" y="289"/>
                  </a:cubicBezTo>
                  <a:cubicBezTo>
                    <a:pt x="474" y="289"/>
                    <a:pt x="502" y="268"/>
                    <a:pt x="502" y="233"/>
                  </a:cubicBezTo>
                  <a:cubicBezTo>
                    <a:pt x="502" y="204"/>
                    <a:pt x="474" y="176"/>
                    <a:pt x="445" y="1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>
                <a:defRPr/>
              </a:pPr>
              <a:endParaRPr lang="en-US">
                <a:solidFill>
                  <a:schemeClr val="accent2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458899" y="486359"/>
            <a:ext cx="5274199" cy="1064871"/>
            <a:chOff x="11969341" y="9092783"/>
            <a:chExt cx="11677045" cy="2357618"/>
          </a:xfrm>
        </p:grpSpPr>
        <p:sp>
          <p:nvSpPr>
            <p:cNvPr id="43" name="TextBox 17"/>
            <p:cNvSpPr txBox="1">
              <a:spLocks noChangeArrowheads="1"/>
            </p:cNvSpPr>
            <p:nvPr/>
          </p:nvSpPr>
          <p:spPr bwMode="auto">
            <a:xfrm>
              <a:off x="17807865" y="9092783"/>
              <a:ext cx="5838521" cy="2357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82843" tIns="91422" rIns="182843" bIns="91422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lang="en-US" sz="1600" b="1" dirty="0">
                  <a:solidFill>
                    <a:schemeClr val="bg2">
                      <a:lumMod val="50000"/>
                    </a:schemeClr>
                  </a:solidFill>
                  <a:latin typeface="Tw Cen MT" charset="0"/>
                  <a:ea typeface="Tw Cen MT" charset="0"/>
                  <a:cs typeface="Tw Cen MT" charset="0"/>
                </a:rPr>
                <a:t>New digital solutions</a:t>
              </a:r>
            </a:p>
            <a:p>
              <a:pPr>
                <a:lnSpc>
                  <a:spcPct val="110000"/>
                </a:lnSpc>
              </a:pP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  <a:latin typeface="Tw Cen MT" charset="0"/>
                  <a:ea typeface="Tw Cen MT" charset="0"/>
                  <a:cs typeface="Tw Cen MT" charset="0"/>
                </a:rPr>
                <a:t>Provide new digital solutions to differentiate with easy, seamless and beautiful travel experiences  </a:t>
              </a:r>
            </a:p>
          </p:txBody>
        </p:sp>
        <p:sp>
          <p:nvSpPr>
            <p:cNvPr id="44" name="TextBox 17"/>
            <p:cNvSpPr txBox="1">
              <a:spLocks noChangeArrowheads="1"/>
            </p:cNvSpPr>
            <p:nvPr/>
          </p:nvSpPr>
          <p:spPr bwMode="auto">
            <a:xfrm>
              <a:off x="11969341" y="9105302"/>
              <a:ext cx="5838521" cy="1907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82843" tIns="91422" rIns="182843" bIns="91422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lang="en-US" sz="1600" b="1" dirty="0">
                  <a:solidFill>
                    <a:schemeClr val="bg2">
                      <a:lumMod val="50000"/>
                    </a:schemeClr>
                  </a:solidFill>
                  <a:latin typeface="Tw Cen MT" charset="0"/>
                  <a:ea typeface="Tw Cen MT" charset="0"/>
                  <a:cs typeface="Tw Cen MT" charset="0"/>
                </a:rPr>
                <a:t>Personalized interactions</a:t>
              </a:r>
            </a:p>
            <a:p>
              <a:pPr>
                <a:lnSpc>
                  <a:spcPct val="110000"/>
                </a:lnSpc>
              </a:pPr>
              <a:r>
                <a:rPr lang="en-US" sz="800" dirty="0">
                  <a:solidFill>
                    <a:schemeClr val="bg2">
                      <a:lumMod val="50000"/>
                    </a:schemeClr>
                  </a:solidFill>
                  <a:latin typeface="Tw Cen MT" charset="0"/>
                  <a:ea typeface="Tw Cen MT" charset="0"/>
                  <a:cs typeface="Tw Cen MT" charset="0"/>
                </a:rPr>
                <a:t>Utilize insights combined with automation to provide relevancy and personalization in every interaction across channels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760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" y="142617"/>
            <a:ext cx="10525125" cy="5851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7" name="TextBox 76"/>
          <p:cNvSpPr txBox="1"/>
          <p:nvPr/>
        </p:nvSpPr>
        <p:spPr>
          <a:xfrm>
            <a:off x="5118100" y="2849332"/>
            <a:ext cx="57150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endParaRPr lang="es-ES" dirty="0"/>
          </a:p>
        </p:txBody>
      </p:sp>
      <p:sp>
        <p:nvSpPr>
          <p:cNvPr id="78" name="TextBox 77"/>
          <p:cNvSpPr txBox="1"/>
          <p:nvPr/>
        </p:nvSpPr>
        <p:spPr>
          <a:xfrm>
            <a:off x="5384800" y="3763732"/>
            <a:ext cx="57150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7296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redondeado 1">
            <a:extLst>
              <a:ext uri="{FF2B5EF4-FFF2-40B4-BE49-F238E27FC236}">
                <a16:creationId xmlns:a16="http://schemas.microsoft.com/office/drawing/2014/main" xmlns="" id="{1905A79C-DD56-7642-A09B-A3D689D11775}"/>
              </a:ext>
            </a:extLst>
          </p:cNvPr>
          <p:cNvSpPr/>
          <p:nvPr/>
        </p:nvSpPr>
        <p:spPr>
          <a:xfrm>
            <a:off x="432176" y="1366350"/>
            <a:ext cx="2691204" cy="4826126"/>
          </a:xfrm>
          <a:prstGeom prst="roundRect">
            <a:avLst>
              <a:gd name="adj" fmla="val 11494"/>
            </a:avLst>
          </a:prstGeom>
          <a:solidFill>
            <a:schemeClr val="bg1"/>
          </a:solidFill>
          <a:ln>
            <a:noFill/>
            <a:prstDash val="dash"/>
          </a:ln>
          <a:effectLst>
            <a:outerShdw blurRad="266700" dist="76200" dir="3600000" sx="101000" sy="101000" algn="ctr" rotWithShape="0">
              <a:srgbClr val="262626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/>
          </a:p>
        </p:txBody>
      </p:sp>
      <p:sp>
        <p:nvSpPr>
          <p:cNvPr id="24" name="Rectángulo redondeado 2">
            <a:extLst>
              <a:ext uri="{FF2B5EF4-FFF2-40B4-BE49-F238E27FC236}">
                <a16:creationId xmlns:a16="http://schemas.microsoft.com/office/drawing/2014/main" xmlns="" id="{43DA6766-35D1-B046-8DDE-C285DB200FD4}"/>
              </a:ext>
            </a:extLst>
          </p:cNvPr>
          <p:cNvSpPr/>
          <p:nvPr/>
        </p:nvSpPr>
        <p:spPr>
          <a:xfrm>
            <a:off x="3239286" y="1366350"/>
            <a:ext cx="2691204" cy="4826126"/>
          </a:xfrm>
          <a:prstGeom prst="roundRect">
            <a:avLst>
              <a:gd name="adj" fmla="val 11494"/>
            </a:avLst>
          </a:prstGeom>
          <a:solidFill>
            <a:schemeClr val="bg1"/>
          </a:solidFill>
          <a:ln>
            <a:noFill/>
            <a:prstDash val="dash"/>
          </a:ln>
          <a:effectLst>
            <a:outerShdw blurRad="266700" dist="76200" dir="3600000" sx="101000" sy="101000" algn="ctr" rotWithShape="0">
              <a:srgbClr val="262626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Rectángulo redondeado 3">
            <a:extLst>
              <a:ext uri="{FF2B5EF4-FFF2-40B4-BE49-F238E27FC236}">
                <a16:creationId xmlns:a16="http://schemas.microsoft.com/office/drawing/2014/main" xmlns="" id="{8F804CC8-9393-D64F-82D9-FA6D3C66B7F3}"/>
              </a:ext>
            </a:extLst>
          </p:cNvPr>
          <p:cNvSpPr/>
          <p:nvPr/>
        </p:nvSpPr>
        <p:spPr>
          <a:xfrm>
            <a:off x="6046396" y="1366350"/>
            <a:ext cx="2691204" cy="4826126"/>
          </a:xfrm>
          <a:prstGeom prst="roundRect">
            <a:avLst>
              <a:gd name="adj" fmla="val 11494"/>
            </a:avLst>
          </a:prstGeom>
          <a:solidFill>
            <a:schemeClr val="bg1"/>
          </a:solidFill>
          <a:ln>
            <a:noFill/>
            <a:prstDash val="dash"/>
          </a:ln>
          <a:effectLst>
            <a:outerShdw blurRad="266700" dist="76200" dir="3600000" sx="101000" sy="101000" algn="ctr" rotWithShape="0">
              <a:srgbClr val="262626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Rectángulo redondeado 4">
            <a:extLst>
              <a:ext uri="{FF2B5EF4-FFF2-40B4-BE49-F238E27FC236}">
                <a16:creationId xmlns:a16="http://schemas.microsoft.com/office/drawing/2014/main" xmlns="" id="{5CD6F044-92BD-3E43-8675-3B45D59C8F56}"/>
              </a:ext>
            </a:extLst>
          </p:cNvPr>
          <p:cNvSpPr/>
          <p:nvPr/>
        </p:nvSpPr>
        <p:spPr>
          <a:xfrm>
            <a:off x="8853506" y="1366350"/>
            <a:ext cx="2691204" cy="4826126"/>
          </a:xfrm>
          <a:prstGeom prst="roundRect">
            <a:avLst>
              <a:gd name="adj" fmla="val 11494"/>
            </a:avLst>
          </a:prstGeom>
          <a:solidFill>
            <a:schemeClr val="bg1"/>
          </a:solidFill>
          <a:ln>
            <a:noFill/>
            <a:prstDash val="dash"/>
          </a:ln>
          <a:effectLst>
            <a:outerShdw blurRad="266700" dist="76200" dir="3600000" sx="101000" sy="101000" algn="ctr" rotWithShape="0">
              <a:srgbClr val="262626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Redondear rectángulo de esquina del mismo lado 5">
            <a:extLst>
              <a:ext uri="{FF2B5EF4-FFF2-40B4-BE49-F238E27FC236}">
                <a16:creationId xmlns:a16="http://schemas.microsoft.com/office/drawing/2014/main" xmlns="" id="{3EB24CCF-E888-A74E-ABAA-94CFADA26DF9}"/>
              </a:ext>
            </a:extLst>
          </p:cNvPr>
          <p:cNvSpPr/>
          <p:nvPr/>
        </p:nvSpPr>
        <p:spPr>
          <a:xfrm>
            <a:off x="432177" y="1416634"/>
            <a:ext cx="2691204" cy="619432"/>
          </a:xfrm>
          <a:prstGeom prst="round2SameRect">
            <a:avLst>
              <a:gd name="adj1" fmla="val 32206"/>
              <a:gd name="adj2" fmla="val 0"/>
            </a:avLst>
          </a:prstGeom>
          <a:solidFill>
            <a:srgbClr val="005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>
                <a:solidFill>
                  <a:schemeClr val="bg1"/>
                </a:solidFill>
                <a:latin typeface="Lato" panose="020F0502020204030203"/>
                <a:cs typeface="Calibri"/>
              </a:rPr>
              <a:t>(1) Δ Tráfico cualificado </a:t>
            </a:r>
            <a:endParaRPr lang="es-MX" sz="1400" dirty="0">
              <a:latin typeface="Lato" panose="020F0502020204030203"/>
              <a:ea typeface="+mn-lt"/>
              <a:cs typeface="+mn-lt"/>
            </a:endParaRPr>
          </a:p>
        </p:txBody>
      </p:sp>
      <p:sp>
        <p:nvSpPr>
          <p:cNvPr id="28" name="Redondear rectángulo de esquina del mismo lado 6">
            <a:extLst>
              <a:ext uri="{FF2B5EF4-FFF2-40B4-BE49-F238E27FC236}">
                <a16:creationId xmlns:a16="http://schemas.microsoft.com/office/drawing/2014/main" xmlns="" id="{40FC61ED-37C6-9C44-BCB8-0675CDE5149B}"/>
              </a:ext>
            </a:extLst>
          </p:cNvPr>
          <p:cNvSpPr/>
          <p:nvPr/>
        </p:nvSpPr>
        <p:spPr>
          <a:xfrm>
            <a:off x="3239287" y="1416634"/>
            <a:ext cx="2691204" cy="619432"/>
          </a:xfrm>
          <a:prstGeom prst="round2SameRect">
            <a:avLst>
              <a:gd name="adj1" fmla="val 32206"/>
              <a:gd name="adj2" fmla="val 0"/>
            </a:avLst>
          </a:prstGeom>
          <a:solidFill>
            <a:srgbClr val="005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>
                <a:solidFill>
                  <a:schemeClr val="bg1"/>
                </a:solidFill>
                <a:latin typeface="Lato" panose="020F0502020204030203"/>
                <a:cs typeface="Arial"/>
              </a:rPr>
              <a:t>(2) Δ Conversión</a:t>
            </a:r>
          </a:p>
        </p:txBody>
      </p:sp>
      <p:sp>
        <p:nvSpPr>
          <p:cNvPr id="29" name="Redondear rectángulo de esquina del mismo lado 7">
            <a:extLst>
              <a:ext uri="{FF2B5EF4-FFF2-40B4-BE49-F238E27FC236}">
                <a16:creationId xmlns:a16="http://schemas.microsoft.com/office/drawing/2014/main" xmlns="" id="{8FB4E907-160D-B54B-B3BB-D079F5482DA6}"/>
              </a:ext>
            </a:extLst>
          </p:cNvPr>
          <p:cNvSpPr/>
          <p:nvPr/>
        </p:nvSpPr>
        <p:spPr>
          <a:xfrm>
            <a:off x="6049575" y="1416634"/>
            <a:ext cx="2691204" cy="619432"/>
          </a:xfrm>
          <a:prstGeom prst="round2SameRect">
            <a:avLst>
              <a:gd name="adj1" fmla="val 32206"/>
              <a:gd name="adj2" fmla="val 0"/>
            </a:avLst>
          </a:prstGeom>
          <a:solidFill>
            <a:srgbClr val="005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u="sng" dirty="0">
                <a:solidFill>
                  <a:schemeClr val="bg1"/>
                </a:solidFill>
                <a:latin typeface="Lato" panose="020F0502020204030203"/>
                <a:cs typeface="Arial"/>
              </a:rPr>
              <a:t>(</a:t>
            </a:r>
            <a:r>
              <a:rPr lang="es-MX" sz="1400" b="1" dirty="0">
                <a:solidFill>
                  <a:schemeClr val="bg1"/>
                </a:solidFill>
                <a:latin typeface="Lato"/>
                <a:cs typeface="Arial"/>
              </a:rPr>
              <a:t>3) Δ CX personalizado</a:t>
            </a:r>
          </a:p>
        </p:txBody>
      </p:sp>
      <p:sp>
        <p:nvSpPr>
          <p:cNvPr id="30" name="Redondear rectángulo de esquina del mismo lado 8">
            <a:extLst>
              <a:ext uri="{FF2B5EF4-FFF2-40B4-BE49-F238E27FC236}">
                <a16:creationId xmlns:a16="http://schemas.microsoft.com/office/drawing/2014/main" xmlns="" id="{982E8D32-FEB9-2740-AC3C-C362C91E07EF}"/>
              </a:ext>
            </a:extLst>
          </p:cNvPr>
          <p:cNvSpPr/>
          <p:nvPr/>
        </p:nvSpPr>
        <p:spPr>
          <a:xfrm>
            <a:off x="8849336" y="1416634"/>
            <a:ext cx="2691204" cy="619432"/>
          </a:xfrm>
          <a:prstGeom prst="round2SameRect">
            <a:avLst>
              <a:gd name="adj1" fmla="val 32206"/>
              <a:gd name="adj2" fmla="val 0"/>
            </a:avLst>
          </a:prstGeom>
          <a:solidFill>
            <a:srgbClr val="005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>
                <a:solidFill>
                  <a:schemeClr val="bg1"/>
                </a:solidFill>
                <a:latin typeface="Lato" panose="020F0502020204030203"/>
                <a:cs typeface="Arial"/>
              </a:rPr>
              <a:t>(4) Campañas data driven</a:t>
            </a:r>
            <a:endParaRPr lang="es-MX" sz="1400" b="1" dirty="0">
              <a:solidFill>
                <a:schemeClr val="bg1"/>
              </a:solidFill>
              <a:latin typeface="Lato" panose="020F0502020204030203"/>
              <a:cs typeface="Arial" pitchFamily="34" charset="0"/>
            </a:endParaRPr>
          </a:p>
        </p:txBody>
      </p:sp>
      <p:cxnSp>
        <p:nvCxnSpPr>
          <p:cNvPr id="31" name="Conector recto 84">
            <a:extLst>
              <a:ext uri="{FF2B5EF4-FFF2-40B4-BE49-F238E27FC236}">
                <a16:creationId xmlns:a16="http://schemas.microsoft.com/office/drawing/2014/main" xmlns="" id="{09342166-46EF-8D45-8AB6-729EB7D42CAE}"/>
              </a:ext>
            </a:extLst>
          </p:cNvPr>
          <p:cNvCxnSpPr>
            <a:cxnSpLocks/>
          </p:cNvCxnSpPr>
          <p:nvPr/>
        </p:nvCxnSpPr>
        <p:spPr>
          <a:xfrm>
            <a:off x="539733" y="3409833"/>
            <a:ext cx="2476090" cy="3920"/>
          </a:xfrm>
          <a:prstGeom prst="line">
            <a:avLst/>
          </a:prstGeom>
          <a:ln w="3175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Conector recto 84">
            <a:extLst>
              <a:ext uri="{FF2B5EF4-FFF2-40B4-BE49-F238E27FC236}">
                <a16:creationId xmlns:a16="http://schemas.microsoft.com/office/drawing/2014/main" xmlns="" id="{2B94FDDA-0958-6B47-BB9C-6D386996B421}"/>
              </a:ext>
            </a:extLst>
          </p:cNvPr>
          <p:cNvCxnSpPr>
            <a:cxnSpLocks/>
          </p:cNvCxnSpPr>
          <p:nvPr/>
        </p:nvCxnSpPr>
        <p:spPr>
          <a:xfrm>
            <a:off x="3321033" y="3409833"/>
            <a:ext cx="2476090" cy="3920"/>
          </a:xfrm>
          <a:prstGeom prst="line">
            <a:avLst/>
          </a:prstGeom>
          <a:ln w="3175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Conector recto 84">
            <a:extLst>
              <a:ext uri="{FF2B5EF4-FFF2-40B4-BE49-F238E27FC236}">
                <a16:creationId xmlns:a16="http://schemas.microsoft.com/office/drawing/2014/main" xmlns="" id="{6E2AE631-1F5B-BD48-B547-CB4928673D10}"/>
              </a:ext>
            </a:extLst>
          </p:cNvPr>
          <p:cNvCxnSpPr>
            <a:cxnSpLocks/>
          </p:cNvCxnSpPr>
          <p:nvPr/>
        </p:nvCxnSpPr>
        <p:spPr>
          <a:xfrm>
            <a:off x="6165833" y="3409833"/>
            <a:ext cx="2476090" cy="3920"/>
          </a:xfrm>
          <a:prstGeom prst="line">
            <a:avLst/>
          </a:prstGeom>
          <a:ln w="3175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Conector recto 84">
            <a:extLst>
              <a:ext uri="{FF2B5EF4-FFF2-40B4-BE49-F238E27FC236}">
                <a16:creationId xmlns:a16="http://schemas.microsoft.com/office/drawing/2014/main" xmlns="" id="{B98CD8F6-4B9D-454A-BDC2-947FDB64C6FF}"/>
              </a:ext>
            </a:extLst>
          </p:cNvPr>
          <p:cNvCxnSpPr>
            <a:cxnSpLocks/>
          </p:cNvCxnSpPr>
          <p:nvPr/>
        </p:nvCxnSpPr>
        <p:spPr>
          <a:xfrm>
            <a:off x="8934433" y="3409833"/>
            <a:ext cx="2476090" cy="3920"/>
          </a:xfrm>
          <a:prstGeom prst="line">
            <a:avLst/>
          </a:prstGeom>
          <a:ln w="3175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6" name="Título 4">
            <a:extLst>
              <a:ext uri="{FF2B5EF4-FFF2-40B4-BE49-F238E27FC236}">
                <a16:creationId xmlns:a16="http://schemas.microsoft.com/office/drawing/2014/main" xmlns="" id="{04C3ADE0-19E4-44EA-AB52-040B2C24263C}"/>
              </a:ext>
            </a:extLst>
          </p:cNvPr>
          <p:cNvSpPr txBox="1">
            <a:spLocks/>
          </p:cNvSpPr>
          <p:nvPr/>
        </p:nvSpPr>
        <p:spPr>
          <a:xfrm>
            <a:off x="324000" y="360000"/>
            <a:ext cx="10648589" cy="5380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62626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r>
              <a:rPr lang="es-ES" sz="2400" dirty="0"/>
              <a:t>Sobre modelos de propensión a la compra, ver en qué momento de la compra está cada cliente y personalizar</a:t>
            </a:r>
            <a:endParaRPr lang="es-MX" sz="2400" dirty="0"/>
          </a:p>
        </p:txBody>
      </p:sp>
      <p:sp>
        <p:nvSpPr>
          <p:cNvPr id="110" name="88 CuadroTexto">
            <a:extLst>
              <a:ext uri="{FF2B5EF4-FFF2-40B4-BE49-F238E27FC236}">
                <a16:creationId xmlns:a16="http://schemas.microsoft.com/office/drawing/2014/main" xmlns="" id="{86CB792C-BE7E-4EA4-A5C9-53B40AEE7B97}"/>
              </a:ext>
            </a:extLst>
          </p:cNvPr>
          <p:cNvSpPr txBox="1"/>
          <p:nvPr/>
        </p:nvSpPr>
        <p:spPr>
          <a:xfrm>
            <a:off x="492714" y="2076148"/>
            <a:ext cx="2732155" cy="1026930"/>
          </a:xfrm>
          <a:prstGeom prst="rect">
            <a:avLst/>
          </a:prstGeom>
          <a:ln>
            <a:noFill/>
          </a:ln>
        </p:spPr>
        <p:txBody>
          <a:bodyPr vert="horz" wrap="square" lIns="82918" tIns="41459" rIns="82918" bIns="41459" rtlCol="0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000" dirty="0">
                <a:latin typeface="Lato" panose="020F0502020204030203" pitchFamily="34" charset="0"/>
                <a:cs typeface="Arial" pitchFamily="34" charset="0"/>
              </a:rPr>
              <a:t>Iniciativas que buscan </a:t>
            </a:r>
            <a:r>
              <a:rPr lang="es-MX" sz="1000" b="1" dirty="0">
                <a:latin typeface="Lato" panose="020F0502020204030203" pitchFamily="34" charset="0"/>
                <a:cs typeface="Arial" pitchFamily="34" charset="0"/>
              </a:rPr>
              <a:t>captar tráfico a la Web </a:t>
            </a:r>
            <a:r>
              <a:rPr lang="es-MX" sz="1000" dirty="0">
                <a:latin typeface="Lato" panose="020F0502020204030203" pitchFamily="34" charset="0"/>
                <a:cs typeface="Arial" pitchFamily="34" charset="0"/>
              </a:rPr>
              <a:t> </a:t>
            </a:r>
            <a:r>
              <a:rPr lang="es-MX" sz="1000" b="1" dirty="0">
                <a:latin typeface="Lato" panose="020F0502020204030203" pitchFamily="34" charset="0"/>
                <a:cs typeface="Arial" pitchFamily="34" charset="0"/>
              </a:rPr>
              <a:t>(SEO)</a:t>
            </a:r>
          </a:p>
          <a:p>
            <a:pPr marL="349250" indent="-171450">
              <a:buFont typeface="Wingdings" panose="05000000000000000000" pitchFamily="2" charset="2"/>
              <a:buChar char="à"/>
            </a:pPr>
            <a:r>
              <a:rPr lang="es-MX" sz="1000" b="1" dirty="0">
                <a:latin typeface="Lato" panose="020F0502020204030203" pitchFamily="34" charset="0"/>
                <a:cs typeface="Arial" pitchFamily="34" charset="0"/>
                <a:sym typeface="Wingdings" panose="05000000000000000000" pitchFamily="2" charset="2"/>
              </a:rPr>
              <a:t>Captación ​nuevos clientes</a:t>
            </a:r>
          </a:p>
          <a:p>
            <a:pPr marL="349250" indent="-171450">
              <a:buFont typeface="Wingdings" panose="05000000000000000000" pitchFamily="2" charset="2"/>
              <a:buChar char="à"/>
            </a:pPr>
            <a:r>
              <a:rPr lang="es-MX" sz="1000" b="1" dirty="0">
                <a:latin typeface="Lato" panose="020F0502020204030203" pitchFamily="34" charset="0"/>
                <a:cs typeface="Arial" pitchFamily="34" charset="0"/>
                <a:sym typeface="Wingdings" panose="05000000000000000000" pitchFamily="2" charset="2"/>
              </a:rPr>
              <a:t>Orientación a la contratación de productos</a:t>
            </a:r>
          </a:p>
          <a:p>
            <a:pPr marL="349250" indent="-171450">
              <a:buFont typeface="Wingdings" panose="05000000000000000000" pitchFamily="2" charset="2"/>
              <a:buChar char="à"/>
            </a:pPr>
            <a:endParaRPr lang="es-MX" sz="1000" b="1" dirty="0">
              <a:latin typeface="Lato" panose="020F0502020204030203" pitchFamily="34" charset="0"/>
              <a:cs typeface="Arial" pitchFamily="34" charset="0"/>
            </a:endParaRPr>
          </a:p>
        </p:txBody>
      </p:sp>
      <p:sp>
        <p:nvSpPr>
          <p:cNvPr id="111" name="88 CuadroTexto">
            <a:extLst>
              <a:ext uri="{FF2B5EF4-FFF2-40B4-BE49-F238E27FC236}">
                <a16:creationId xmlns:a16="http://schemas.microsoft.com/office/drawing/2014/main" xmlns="" id="{19ED1ED5-FA78-409F-8782-0015A7F4F5C8}"/>
              </a:ext>
            </a:extLst>
          </p:cNvPr>
          <p:cNvSpPr txBox="1"/>
          <p:nvPr/>
        </p:nvSpPr>
        <p:spPr>
          <a:xfrm>
            <a:off x="3316507" y="2076148"/>
            <a:ext cx="2453595" cy="1180622"/>
          </a:xfrm>
          <a:prstGeom prst="rect">
            <a:avLst/>
          </a:prstGeom>
          <a:ln>
            <a:noFill/>
          </a:ln>
        </p:spPr>
        <p:txBody>
          <a:bodyPr vert="horz" wrap="square" lIns="82918" tIns="41459" rIns="82918" bIns="41459" rtlCol="0" anchor="t" anchorCtr="0">
            <a:noAutofit/>
          </a:bodyPr>
          <a:lstStyle>
            <a:defPPr>
              <a:defRPr lang="es-ES"/>
            </a:defPPr>
            <a:lvl1pPr algn="ctr">
              <a:defRPr sz="1050">
                <a:latin typeface="Arial" pitchFamily="34" charset="0"/>
                <a:cs typeface="Arial" pitchFamily="34" charset="0"/>
              </a:defRPr>
            </a:lvl1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MX" sz="1000" dirty="0">
                <a:latin typeface="Lato" panose="020F0502020204030203" pitchFamily="34" charset="0"/>
              </a:rPr>
              <a:t>Iniciativas que buscan </a:t>
            </a:r>
            <a:r>
              <a:rPr lang="es-MX" sz="1000" b="1" dirty="0">
                <a:latin typeface="Lato" panose="020F0502020204030203" pitchFamily="34" charset="0"/>
              </a:rPr>
              <a:t>convencer y motivar </a:t>
            </a:r>
            <a:r>
              <a:rPr lang="es-MX" sz="1000" dirty="0">
                <a:latin typeface="Lato" panose="020F0502020204030203" pitchFamily="34" charset="0"/>
              </a:rPr>
              <a:t>a los clientes (actuales o potenciales) en el momento de evaluación o previo a la toma de decisión</a:t>
            </a:r>
          </a:p>
        </p:txBody>
      </p:sp>
      <p:sp>
        <p:nvSpPr>
          <p:cNvPr id="112" name="88 CuadroTexto">
            <a:extLst>
              <a:ext uri="{FF2B5EF4-FFF2-40B4-BE49-F238E27FC236}">
                <a16:creationId xmlns:a16="http://schemas.microsoft.com/office/drawing/2014/main" xmlns="" id="{3DEC2ED8-A6FD-492A-80AC-664B34A1E1CF}"/>
              </a:ext>
            </a:extLst>
          </p:cNvPr>
          <p:cNvSpPr txBox="1"/>
          <p:nvPr/>
        </p:nvSpPr>
        <p:spPr>
          <a:xfrm>
            <a:off x="6251362" y="2076148"/>
            <a:ext cx="2240103" cy="1182508"/>
          </a:xfrm>
          <a:prstGeom prst="rect">
            <a:avLst/>
          </a:prstGeom>
          <a:ln>
            <a:noFill/>
          </a:ln>
        </p:spPr>
        <p:txBody>
          <a:bodyPr vert="horz" wrap="square" lIns="82918" tIns="41459" rIns="82918" bIns="41459" rtlCol="0" anchor="t" anchorCtr="0">
            <a:noAutofit/>
          </a:bodyPr>
          <a:lstStyle>
            <a:defPPr>
              <a:defRPr lang="es-ES"/>
            </a:defPPr>
            <a:lvl1pPr algn="ctr">
              <a:defRPr sz="1050">
                <a:latin typeface="Arial" pitchFamily="34" charset="0"/>
                <a:cs typeface="Arial" pitchFamily="34" charset="0"/>
              </a:defRPr>
            </a:lvl1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MX" sz="1000" dirty="0">
                <a:latin typeface="Lato" panose="020F0502020204030203" pitchFamily="34" charset="0"/>
              </a:rPr>
              <a:t>Iniciativas que buscan </a:t>
            </a:r>
            <a:r>
              <a:rPr lang="es-MX" sz="1000" b="1" dirty="0">
                <a:latin typeface="Lato" panose="020F0502020204030203" pitchFamily="34" charset="0"/>
              </a:rPr>
              <a:t>mejorar la experiencia de nuestros clientes </a:t>
            </a:r>
            <a:r>
              <a:rPr lang="es-MX" sz="1000" dirty="0">
                <a:latin typeface="Lato" panose="020F0502020204030203" pitchFamily="34" charset="0"/>
              </a:rPr>
              <a:t>durante la utilización de los servicios, desde la intención de compra hasta el seguimiento</a:t>
            </a:r>
          </a:p>
        </p:txBody>
      </p:sp>
      <p:sp>
        <p:nvSpPr>
          <p:cNvPr id="113" name="88 CuadroTexto">
            <a:extLst>
              <a:ext uri="{FF2B5EF4-FFF2-40B4-BE49-F238E27FC236}">
                <a16:creationId xmlns:a16="http://schemas.microsoft.com/office/drawing/2014/main" xmlns="" id="{FD4AC1AC-5E73-421E-B5EA-D62EA2931178}"/>
              </a:ext>
            </a:extLst>
          </p:cNvPr>
          <p:cNvSpPr txBox="1"/>
          <p:nvPr/>
        </p:nvSpPr>
        <p:spPr>
          <a:xfrm>
            <a:off x="8981437" y="2076148"/>
            <a:ext cx="2630978" cy="1356863"/>
          </a:xfrm>
          <a:prstGeom prst="rect">
            <a:avLst/>
          </a:prstGeom>
          <a:ln>
            <a:noFill/>
          </a:ln>
        </p:spPr>
        <p:txBody>
          <a:bodyPr vert="horz" wrap="square" lIns="82918" tIns="41459" rIns="82918" bIns="41459" rtlCol="0" anchor="t" anchorCtr="0">
            <a:noAutofit/>
          </a:bodyPr>
          <a:lstStyle>
            <a:defPPr>
              <a:defRPr lang="es-ES"/>
            </a:defPPr>
            <a:lvl1pPr algn="ctr">
              <a:defRPr sz="1050">
                <a:latin typeface="Arial" pitchFamily="34" charset="0"/>
                <a:cs typeface="Arial" pitchFamily="34" charset="0"/>
              </a:defRPr>
            </a:lvl1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MX" sz="1000" b="1" dirty="0">
                <a:latin typeface="Lato"/>
                <a:cs typeface="Arial"/>
              </a:rPr>
              <a:t>Iniciativas personalizadas </a:t>
            </a:r>
            <a:r>
              <a:rPr lang="es-MX" sz="1000" dirty="0">
                <a:latin typeface="Lato"/>
                <a:cs typeface="Arial"/>
              </a:rPr>
              <a:t>a las necesidades específicas de cada cliente </a:t>
            </a:r>
            <a:endParaRPr lang="es-MX" sz="1000" dirty="0">
              <a:latin typeface="Lato" panose="020F0502020204030203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MX" sz="1000" b="1" dirty="0">
                <a:latin typeface="Lato"/>
                <a:cs typeface="Arial"/>
              </a:rPr>
              <a:t>Oferta de servicios dirigida </a:t>
            </a:r>
            <a:r>
              <a:rPr lang="es-MX" sz="1000" dirty="0">
                <a:latin typeface="Lato"/>
                <a:cs typeface="Arial"/>
              </a:rPr>
              <a:t>a necesidades puntuales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MX" sz="1000" b="1" dirty="0">
                <a:latin typeface="Lato"/>
                <a:cs typeface="Arial"/>
              </a:rPr>
              <a:t>Modelos predictivos </a:t>
            </a:r>
            <a:r>
              <a:rPr lang="es-MX" sz="1000" dirty="0">
                <a:latin typeface="Lato"/>
                <a:cs typeface="Arial"/>
              </a:rPr>
              <a:t>que se adelanten a necesidades de clientes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MX" sz="1000" b="1" dirty="0">
                <a:latin typeface="Lato"/>
                <a:cs typeface="Arial"/>
              </a:rPr>
              <a:t>Modelos de atribución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MX" sz="1000" b="1" dirty="0">
                <a:latin typeface="Lato" panose="020F0502020204030203" pitchFamily="34" charset="0"/>
              </a:rPr>
              <a:t>Omnicanalidad</a:t>
            </a:r>
          </a:p>
        </p:txBody>
      </p:sp>
      <p:sp>
        <p:nvSpPr>
          <p:cNvPr id="62" name="88 CuadroTexto">
            <a:extLst>
              <a:ext uri="{FF2B5EF4-FFF2-40B4-BE49-F238E27FC236}">
                <a16:creationId xmlns:a16="http://schemas.microsoft.com/office/drawing/2014/main" xmlns="" id="{86CB792C-BE7E-4EA4-A5C9-53B40AEE7B97}"/>
              </a:ext>
            </a:extLst>
          </p:cNvPr>
          <p:cNvSpPr txBox="1"/>
          <p:nvPr/>
        </p:nvSpPr>
        <p:spPr>
          <a:xfrm>
            <a:off x="492714" y="3506194"/>
            <a:ext cx="2729516" cy="1752575"/>
          </a:xfrm>
          <a:prstGeom prst="rect">
            <a:avLst/>
          </a:prstGeom>
          <a:ln>
            <a:noFill/>
          </a:ln>
        </p:spPr>
        <p:txBody>
          <a:bodyPr vert="horz" wrap="square" lIns="82918" tIns="41459" rIns="82918" bIns="41459" rtlCol="0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000" b="1">
                <a:latin typeface="Lato" panose="020F0502020204030203" pitchFamily="34" charset="0"/>
                <a:cs typeface="Arial" pitchFamily="34" charset="0"/>
              </a:rPr>
              <a:t>Estrategia SEO </a:t>
            </a:r>
            <a:r>
              <a:rPr lang="es-MX" sz="1000">
                <a:latin typeface="Lato" panose="020F0502020204030203" pitchFamily="34" charset="0"/>
                <a:cs typeface="Arial" pitchFamily="34" charset="0"/>
              </a:rPr>
              <a:t>para aumentar el tráfico orgánico cualificado</a:t>
            </a:r>
            <a:endParaRPr lang="es-MX" sz="1000" b="1">
              <a:latin typeface="Lato" panose="020F0502020204030203" pitchFamily="34" charset="0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000" b="1">
                <a:latin typeface="Lato" panose="020F0502020204030203" pitchFamily="34" charset="0"/>
                <a:cs typeface="Arial" pitchFamily="34" charset="0"/>
              </a:rPr>
              <a:t>Análisis y seguimiento del </a:t>
            </a:r>
            <a:r>
              <a:rPr lang="es-MX" sz="1000" b="1" err="1">
                <a:latin typeface="Lato" panose="020F0502020204030203" pitchFamily="34" charset="0"/>
                <a:cs typeface="Arial" pitchFamily="34" charset="0"/>
              </a:rPr>
              <a:t>onpage</a:t>
            </a:r>
            <a:r>
              <a:rPr lang="es-MX" sz="1000" b="1">
                <a:latin typeface="Lato" panose="020F0502020204030203" pitchFamily="34" charset="0"/>
                <a:cs typeface="Arial" pitchFamily="34" charset="0"/>
              </a:rPr>
              <a:t> para solución de errores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000" b="1">
                <a:latin typeface="Lato" panose="020F0502020204030203" pitchFamily="34" charset="0"/>
                <a:cs typeface="Arial" pitchFamily="34" charset="0"/>
              </a:rPr>
              <a:t>Implementación de </a:t>
            </a:r>
            <a:r>
              <a:rPr lang="es-MX" sz="1000" b="1" err="1">
                <a:latin typeface="Lato" panose="020F0502020204030203" pitchFamily="34" charset="0"/>
                <a:cs typeface="Arial" pitchFamily="34" charset="0"/>
              </a:rPr>
              <a:t>quickwins</a:t>
            </a:r>
            <a:endParaRPr lang="es-MX" sz="1000" b="1">
              <a:latin typeface="Lato" panose="020F0502020204030203" pitchFamily="34" charset="0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000" b="1">
                <a:latin typeface="Lato" panose="020F0502020204030203" pitchFamily="34" charset="0"/>
                <a:cs typeface="Arial" pitchFamily="34" charset="0"/>
              </a:rPr>
              <a:t>Detección de nuevas oportunidades de posicionamiento para keywords que impacten en negocio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000" b="1" err="1">
                <a:latin typeface="Lato" panose="020F0502020204030203" pitchFamily="34" charset="0"/>
                <a:cs typeface="Arial" pitchFamily="34" charset="0"/>
              </a:rPr>
              <a:t>Landings</a:t>
            </a:r>
            <a:endParaRPr lang="es-MX" sz="1000" b="1">
              <a:latin typeface="Lato" panose="020F0502020204030203" pitchFamily="34" charset="0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000" b="1">
                <a:latin typeface="Lato" panose="020F0502020204030203" pitchFamily="34" charset="0"/>
                <a:cs typeface="Arial" pitchFamily="34" charset="0"/>
              </a:rPr>
              <a:t>Contenidos de nueva creación</a:t>
            </a:r>
          </a:p>
        </p:txBody>
      </p:sp>
      <p:sp>
        <p:nvSpPr>
          <p:cNvPr id="63" name="88 CuadroTexto">
            <a:extLst>
              <a:ext uri="{FF2B5EF4-FFF2-40B4-BE49-F238E27FC236}">
                <a16:creationId xmlns:a16="http://schemas.microsoft.com/office/drawing/2014/main" xmlns="" id="{86CB792C-BE7E-4EA4-A5C9-53B40AEE7B97}"/>
              </a:ext>
            </a:extLst>
          </p:cNvPr>
          <p:cNvSpPr txBox="1"/>
          <p:nvPr/>
        </p:nvSpPr>
        <p:spPr>
          <a:xfrm>
            <a:off x="3330607" y="3506194"/>
            <a:ext cx="2466516" cy="2084776"/>
          </a:xfrm>
          <a:prstGeom prst="rect">
            <a:avLst/>
          </a:prstGeom>
          <a:ln>
            <a:noFill/>
          </a:ln>
        </p:spPr>
        <p:txBody>
          <a:bodyPr vert="horz" wrap="square" lIns="82918" tIns="41459" rIns="82918" bIns="41459" rtlCol="0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000" b="1" dirty="0">
                <a:latin typeface="Lato" panose="020F0502020204030203" pitchFamily="34" charset="0"/>
                <a:cs typeface="Arial" pitchFamily="34" charset="0"/>
              </a:rPr>
              <a:t>Home </a:t>
            </a:r>
            <a:r>
              <a:rPr lang="es-MX" sz="1000" b="1" dirty="0" err="1">
                <a:latin typeface="Lato" panose="020F0502020204030203" pitchFamily="34" charset="0"/>
                <a:cs typeface="Arial" pitchFamily="34" charset="0"/>
              </a:rPr>
              <a:t>profiling</a:t>
            </a:r>
            <a:r>
              <a:rPr lang="es-MX" sz="1000" b="1" dirty="0">
                <a:latin typeface="Lato" panose="020F0502020204030203" pitchFamily="34" charset="0"/>
                <a:cs typeface="Arial" pitchFamily="34" charset="0"/>
              </a:rPr>
              <a:t> segmentado con NBA / NBP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000" b="1" dirty="0">
                <a:latin typeface="Lato" panose="020F0502020204030203" pitchFamily="34" charset="0"/>
                <a:cs typeface="Arial" pitchFamily="34" charset="0"/>
              </a:rPr>
              <a:t>Estrategia CRO </a:t>
            </a:r>
            <a:r>
              <a:rPr lang="es-MX" sz="1000" dirty="0">
                <a:latin typeface="Lato" panose="020F0502020204030203" pitchFamily="34" charset="0"/>
                <a:cs typeface="Arial" pitchFamily="34" charset="0"/>
              </a:rPr>
              <a:t>para mejorar la conversión de la compra de los productos y servicios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000" b="1" dirty="0">
                <a:latin typeface="Lato" panose="020F0502020204030203" pitchFamily="34" charset="0"/>
                <a:cs typeface="Arial" pitchFamily="34" charset="0"/>
              </a:rPr>
              <a:t>Test A/B y multivariante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000" b="1" dirty="0">
                <a:latin typeface="Lato" panose="020F0502020204030203" pitchFamily="34" charset="0"/>
                <a:cs typeface="Arial" pitchFamily="34" charset="0"/>
              </a:rPr>
              <a:t>Mejoras de diseño y conversión con Adobe Target y OpenText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000" b="1" dirty="0">
                <a:latin typeface="Lato" panose="020F0502020204030203" pitchFamily="34" charset="0"/>
                <a:cs typeface="Arial" pitchFamily="34" charset="0"/>
              </a:rPr>
              <a:t>Análisis de mapas de calor con </a:t>
            </a:r>
            <a:r>
              <a:rPr lang="es-MX" sz="1000" b="1" dirty="0" err="1">
                <a:latin typeface="Lato" panose="020F0502020204030203" pitchFamily="34" charset="0"/>
                <a:cs typeface="Arial" pitchFamily="34" charset="0"/>
              </a:rPr>
              <a:t>Hotjar</a:t>
            </a:r>
            <a:r>
              <a:rPr lang="es-MX" sz="1000" b="1" dirty="0">
                <a:latin typeface="Lato" panose="020F0502020204030203" pitchFamily="34" charset="0"/>
                <a:cs typeface="Arial" pitchFamily="34" charset="0"/>
              </a:rPr>
              <a:t> (herramienta propuesta)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000" b="1" dirty="0">
                <a:latin typeface="Lato" panose="020F0502020204030203" pitchFamily="34" charset="0"/>
                <a:cs typeface="Arial" pitchFamily="34" charset="0"/>
              </a:rPr>
              <a:t>Seguimiento del </a:t>
            </a:r>
            <a:r>
              <a:rPr lang="es-MX" sz="1000" b="1" dirty="0" err="1">
                <a:latin typeface="Lato" panose="020F0502020204030203" pitchFamily="34" charset="0"/>
                <a:cs typeface="Arial" pitchFamily="34" charset="0"/>
              </a:rPr>
              <a:t>funnel</a:t>
            </a:r>
            <a:r>
              <a:rPr lang="es-MX" sz="1000" b="1" dirty="0">
                <a:latin typeface="Lato" panose="020F0502020204030203" pitchFamily="34" charset="0"/>
                <a:cs typeface="Arial" pitchFamily="34" charset="0"/>
              </a:rPr>
              <a:t> para detectar puntos de fuga y reducir los mismos aumentando el CTR</a:t>
            </a:r>
          </a:p>
        </p:txBody>
      </p:sp>
      <p:sp>
        <p:nvSpPr>
          <p:cNvPr id="64" name="88 CuadroTexto">
            <a:extLst>
              <a:ext uri="{FF2B5EF4-FFF2-40B4-BE49-F238E27FC236}">
                <a16:creationId xmlns:a16="http://schemas.microsoft.com/office/drawing/2014/main" xmlns="" id="{86CB792C-BE7E-4EA4-A5C9-53B40AEE7B97}"/>
              </a:ext>
            </a:extLst>
          </p:cNvPr>
          <p:cNvSpPr txBox="1"/>
          <p:nvPr/>
        </p:nvSpPr>
        <p:spPr>
          <a:xfrm>
            <a:off x="6251362" y="3506194"/>
            <a:ext cx="2381952" cy="2119777"/>
          </a:xfrm>
          <a:prstGeom prst="rect">
            <a:avLst/>
          </a:prstGeom>
          <a:ln>
            <a:noFill/>
          </a:ln>
        </p:spPr>
        <p:txBody>
          <a:bodyPr vert="horz" wrap="square" lIns="82918" tIns="41459" rIns="82918" bIns="41459" rtlCol="0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000" b="1">
                <a:ea typeface="+mn-lt"/>
                <a:cs typeface="+mn-lt"/>
              </a:rPr>
              <a:t>Home </a:t>
            </a:r>
            <a:r>
              <a:rPr lang="es-MX" sz="1000" b="1" err="1">
                <a:ea typeface="+mn-lt"/>
                <a:cs typeface="+mn-lt"/>
              </a:rPr>
              <a:t>profiling</a:t>
            </a:r>
            <a:r>
              <a:rPr lang="es-MX" sz="1000" b="1">
                <a:ea typeface="+mn-lt"/>
                <a:cs typeface="+mn-lt"/>
              </a:rPr>
              <a:t> segmentado con NBA / NBP</a:t>
            </a:r>
            <a:endParaRPr lang="es-MX" sz="1000" b="1">
              <a:latin typeface="Lato"/>
              <a:cs typeface="Arial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000" b="1" err="1">
                <a:latin typeface="Calibri"/>
                <a:cs typeface="Calibri"/>
              </a:rPr>
              <a:t>Freemiums</a:t>
            </a:r>
            <a:r>
              <a:rPr lang="es-MX" sz="1000" b="1">
                <a:latin typeface="Calibri"/>
                <a:cs typeface="Calibri"/>
              </a:rPr>
              <a:t> – </a:t>
            </a:r>
            <a:r>
              <a:rPr lang="es-MX" sz="1000" b="1" err="1">
                <a:latin typeface="Calibri"/>
                <a:cs typeface="Calibri"/>
              </a:rPr>
              <a:t>simularores</a:t>
            </a:r>
            <a:r>
              <a:rPr lang="es-MX" sz="1000" b="1">
                <a:latin typeface="Calibri"/>
                <a:cs typeface="Calibri"/>
              </a:rPr>
              <a:t> de productos orientados a la captura de datos y contratación en línea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000" b="1">
                <a:latin typeface="Lato"/>
                <a:cs typeface="Arial"/>
              </a:rPr>
              <a:t>¿Cómo hacemos que los clientes vuelvan porque disfrutaron de su experiencia? </a:t>
            </a:r>
            <a:endParaRPr lang="es-MX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000" b="1">
                <a:latin typeface="Lato"/>
                <a:cs typeface="Arial"/>
              </a:rPr>
              <a:t>¿Es un producto amigable sin obstáculos?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000" b="1">
                <a:latin typeface="Lato"/>
                <a:cs typeface="Arial"/>
              </a:rPr>
              <a:t>Mejora en el CX </a:t>
            </a:r>
            <a:r>
              <a:rPr lang="es-MX" sz="1000">
                <a:latin typeface="Lato"/>
                <a:cs typeface="Arial"/>
              </a:rPr>
              <a:t>para la retención y vinculación de los clientes / no clientes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000" b="1">
                <a:latin typeface="Lato"/>
                <a:cs typeface="Arial"/>
              </a:rPr>
              <a:t>Turnos Digitales</a:t>
            </a:r>
          </a:p>
        </p:txBody>
      </p:sp>
      <p:sp>
        <p:nvSpPr>
          <p:cNvPr id="65" name="88 CuadroTexto">
            <a:extLst>
              <a:ext uri="{FF2B5EF4-FFF2-40B4-BE49-F238E27FC236}">
                <a16:creationId xmlns:a16="http://schemas.microsoft.com/office/drawing/2014/main" xmlns="" id="{86CB792C-BE7E-4EA4-A5C9-53B40AEE7B97}"/>
              </a:ext>
            </a:extLst>
          </p:cNvPr>
          <p:cNvSpPr txBox="1"/>
          <p:nvPr/>
        </p:nvSpPr>
        <p:spPr>
          <a:xfrm>
            <a:off x="8981437" y="3506194"/>
            <a:ext cx="2559103" cy="2501633"/>
          </a:xfrm>
          <a:prstGeom prst="rect">
            <a:avLst/>
          </a:prstGeom>
          <a:ln>
            <a:noFill/>
          </a:ln>
        </p:spPr>
        <p:txBody>
          <a:bodyPr vert="horz" wrap="square" lIns="82918" tIns="41459" rIns="82918" bIns="41459" rtlCol="0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000" b="1" dirty="0">
                <a:latin typeface="Lato"/>
                <a:cs typeface="Arial"/>
              </a:rPr>
              <a:t>ANALYTICS – </a:t>
            </a:r>
            <a:r>
              <a:rPr lang="es-MX" sz="1000" dirty="0">
                <a:latin typeface="Lato"/>
                <a:cs typeface="Arial"/>
              </a:rPr>
              <a:t>Gestión de búsquedas, Marketing – MIX </a:t>
            </a:r>
            <a:r>
              <a:rPr lang="es-MX" sz="1000" dirty="0" err="1">
                <a:latin typeface="Lato"/>
                <a:cs typeface="Arial"/>
              </a:rPr>
              <a:t>Model</a:t>
            </a:r>
            <a:r>
              <a:rPr lang="es-MX" sz="1000" dirty="0">
                <a:latin typeface="Lato"/>
                <a:cs typeface="Arial"/>
              </a:rPr>
              <a:t>, Analítica digital, Información de comportamiento de clientes, priorización de casos de uso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000" b="1" dirty="0">
                <a:latin typeface="Lato"/>
                <a:cs typeface="Arial"/>
              </a:rPr>
              <a:t>DASHBOARDS</a:t>
            </a:r>
            <a:r>
              <a:rPr lang="es-MX" sz="1000" dirty="0">
                <a:latin typeface="Lato"/>
                <a:cs typeface="Arial"/>
              </a:rPr>
              <a:t> de medición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000" dirty="0">
                <a:latin typeface="Lato"/>
                <a:cs typeface="Arial"/>
              </a:rPr>
              <a:t>Seguimiento y mejora de campañas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000" dirty="0">
                <a:latin typeface="Lato"/>
                <a:cs typeface="Arial"/>
              </a:rPr>
              <a:t>Mejora de la microperfilación de clientes tanto en navegación como en campañas dirigidas</a:t>
            </a:r>
            <a:endParaRPr lang="es-MX" sz="1000" dirty="0">
              <a:latin typeface="Lato" panose="020F0502020204030203" pitchFamily="34" charset="0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000" b="1" dirty="0">
                <a:ea typeface="+mn-lt"/>
                <a:cs typeface="+mn-lt"/>
              </a:rPr>
              <a:t>Test A/B y multivariante</a:t>
            </a:r>
            <a:endParaRPr lang="es-MX" sz="1000" dirty="0">
              <a:latin typeface="Lato"/>
              <a:cs typeface="Arial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000" dirty="0">
                <a:latin typeface="Lato"/>
                <a:cs typeface="Arial"/>
              </a:rPr>
              <a:t>Publicidad Programática (24x7) con RTB</a:t>
            </a:r>
            <a:endParaRPr lang="es-MX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000" dirty="0">
                <a:latin typeface="Lato"/>
                <a:cs typeface="Arial"/>
              </a:rPr>
              <a:t>Display retargeting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000" dirty="0" err="1">
                <a:latin typeface="Lato"/>
                <a:cs typeface="Arial"/>
              </a:rPr>
              <a:t>Afiliciaciones</a:t>
            </a:r>
            <a:endParaRPr lang="es-MX" sz="1000" dirty="0">
              <a:latin typeface="Lato"/>
              <a:cs typeface="Arial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000" dirty="0">
                <a:latin typeface="Lato"/>
                <a:cs typeface="Arial"/>
              </a:rPr>
              <a:t>Segmentos look-</a:t>
            </a:r>
            <a:r>
              <a:rPr lang="es-MX" sz="1000" dirty="0" err="1">
                <a:latin typeface="Lato"/>
                <a:cs typeface="Arial"/>
              </a:rPr>
              <a:t>alike</a:t>
            </a:r>
            <a:endParaRPr lang="es-MX" sz="1000" dirty="0">
              <a:latin typeface="Lato"/>
              <a:cs typeface="Arial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000" b="1" dirty="0">
                <a:latin typeface="Lato"/>
                <a:cs typeface="Arial"/>
              </a:rPr>
              <a:t>Trazabilidad end-to-end (real o atribuida), MTA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000" dirty="0">
                <a:latin typeface="Lato"/>
                <a:cs typeface="Arial"/>
              </a:rPr>
              <a:t>Customer behaviour (ver anexo)</a:t>
            </a:r>
          </a:p>
        </p:txBody>
      </p:sp>
    </p:spTree>
    <p:extLst>
      <p:ext uri="{BB962C8B-B14F-4D97-AF65-F5344CB8AC3E}">
        <p14:creationId xmlns:p14="http://schemas.microsoft.com/office/powerpoint/2010/main" val="231652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smtClean="0"/>
              <a:t>Documentos que se generan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368" y="1436867"/>
            <a:ext cx="7558532" cy="4981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Subtítulo 3">
            <a:extLst>
              <a:ext uri="{FF2B5EF4-FFF2-40B4-BE49-F238E27FC236}">
                <a16:creationId xmlns="" xmlns:a16="http://schemas.microsoft.com/office/drawing/2014/main" id="{4C1AC06D-EDEE-4C91-BE53-E07E00C5DA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000" y="936000"/>
            <a:ext cx="10648589" cy="376036"/>
          </a:xfrm>
        </p:spPr>
        <p:txBody>
          <a:bodyPr/>
          <a:lstStyle/>
          <a:p>
            <a:r>
              <a:rPr lang="es-MX" dirty="0" err="1" smtClean="0"/>
              <a:t>Canvas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9885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La gobernanza de datos se implementa dominio por dominio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696" y="929052"/>
            <a:ext cx="6961632" cy="5789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ubtítulo 3">
            <a:extLst>
              <a:ext uri="{FF2B5EF4-FFF2-40B4-BE49-F238E27FC236}">
                <a16:creationId xmlns="" xmlns:a16="http://schemas.microsoft.com/office/drawing/2014/main" id="{4C1AC06D-EDEE-4C91-BE53-E07E00C5DA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0375" y="677396"/>
            <a:ext cx="10648589" cy="376036"/>
          </a:xfrm>
        </p:spPr>
        <p:txBody>
          <a:bodyPr/>
          <a:lstStyle/>
          <a:p>
            <a:r>
              <a:rPr lang="es-MX" dirty="0" err="1" smtClean="0"/>
              <a:t>Roadmap</a:t>
            </a:r>
            <a:r>
              <a:rPr lang="es-MX" dirty="0" smtClean="0"/>
              <a:t> a corto, mediano y largo plazo con fechas,  actividades y entregables</a:t>
            </a:r>
            <a:endParaRPr lang="es-MX" dirty="0"/>
          </a:p>
        </p:txBody>
      </p:sp>
      <p:sp>
        <p:nvSpPr>
          <p:cNvPr id="6" name="Title 11"/>
          <p:cNvSpPr>
            <a:spLocks noGrp="1"/>
          </p:cNvSpPr>
          <p:nvPr>
            <p:ph type="ctrTitle"/>
          </p:nvPr>
        </p:nvSpPr>
        <p:spPr>
          <a:xfrm>
            <a:off x="307975" y="171982"/>
            <a:ext cx="10191600" cy="576000"/>
          </a:xfrm>
        </p:spPr>
        <p:txBody>
          <a:bodyPr/>
          <a:lstStyle/>
          <a:p>
            <a:r>
              <a:rPr lang="es-MX" dirty="0" smtClean="0"/>
              <a:t>Documentos que se generan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54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12">
            <a:extLst>
              <a:ext uri="{FF2B5EF4-FFF2-40B4-BE49-F238E27FC236}">
                <a16:creationId xmlns="" xmlns:a16="http://schemas.microsoft.com/office/drawing/2014/main" id="{8F8CDB98-A748-47C2-814E-B18B7D8E4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89" y="1233555"/>
            <a:ext cx="10831902" cy="5528106"/>
          </a:xfrm>
          <a:prstGeom prst="rect">
            <a:avLst/>
          </a:prstGeom>
        </p:spPr>
      </p:pic>
      <p:sp>
        <p:nvSpPr>
          <p:cNvPr id="4" name="Title 11"/>
          <p:cNvSpPr>
            <a:spLocks noGrp="1"/>
          </p:cNvSpPr>
          <p:nvPr>
            <p:ph type="ctrTitle"/>
          </p:nvPr>
        </p:nvSpPr>
        <p:spPr>
          <a:xfrm>
            <a:off x="324000" y="360000"/>
            <a:ext cx="10191600" cy="576000"/>
          </a:xfrm>
        </p:spPr>
        <p:txBody>
          <a:bodyPr/>
          <a:lstStyle/>
          <a:p>
            <a:r>
              <a:rPr lang="es-MX" dirty="0" smtClean="0"/>
              <a:t>Documentos que se generan </a:t>
            </a:r>
            <a:endParaRPr lang="en-US" dirty="0"/>
          </a:p>
        </p:txBody>
      </p:sp>
      <p:sp>
        <p:nvSpPr>
          <p:cNvPr id="6" name="Subtítulo 3">
            <a:extLst>
              <a:ext uri="{FF2B5EF4-FFF2-40B4-BE49-F238E27FC236}">
                <a16:creationId xmlns="" xmlns:a16="http://schemas.microsoft.com/office/drawing/2014/main" id="{4C1AC06D-EDEE-4C91-BE53-E07E00C5DA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0375" y="857519"/>
            <a:ext cx="10648589" cy="376036"/>
          </a:xfrm>
        </p:spPr>
        <p:txBody>
          <a:bodyPr/>
          <a:lstStyle/>
          <a:p>
            <a:r>
              <a:rPr lang="es-MX" dirty="0" err="1" smtClean="0"/>
              <a:t>Roadmap</a:t>
            </a:r>
            <a:r>
              <a:rPr lang="es-MX" dirty="0" smtClean="0"/>
              <a:t> con casos de uso priorizados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8713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38" y="1238250"/>
            <a:ext cx="8772525" cy="438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977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ángulo redondeado 59">
            <a:extLst>
              <a:ext uri="{FF2B5EF4-FFF2-40B4-BE49-F238E27FC236}">
                <a16:creationId xmlns:a16="http://schemas.microsoft.com/office/drawing/2014/main" xmlns="" id="{A6FC3F02-0E9D-CA46-93DC-0F9B05E2C460}"/>
              </a:ext>
            </a:extLst>
          </p:cNvPr>
          <p:cNvSpPr/>
          <p:nvPr/>
        </p:nvSpPr>
        <p:spPr>
          <a:xfrm>
            <a:off x="2623866" y="2615927"/>
            <a:ext cx="2275171" cy="3677930"/>
          </a:xfrm>
          <a:prstGeom prst="roundRect">
            <a:avLst>
              <a:gd name="adj" fmla="val 6207"/>
            </a:avLst>
          </a:prstGeom>
          <a:solidFill>
            <a:schemeClr val="bg1"/>
          </a:solidFill>
          <a:ln>
            <a:solidFill>
              <a:srgbClr val="C1C7CD">
                <a:alpha val="50000"/>
              </a:srgbClr>
            </a:solidFill>
            <a:prstDash val="dash"/>
          </a:ln>
          <a:effectLst>
            <a:outerShdw blurRad="266700" dist="76200" dir="3600000" sx="101000" sy="101000" algn="ctr" rotWithShape="0">
              <a:srgbClr val="00206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1" name="Rectángulo redondeado 60">
            <a:extLst>
              <a:ext uri="{FF2B5EF4-FFF2-40B4-BE49-F238E27FC236}">
                <a16:creationId xmlns:a16="http://schemas.microsoft.com/office/drawing/2014/main" xmlns="" id="{1DC55495-D6B2-7549-8CB4-2AA74AD7520B}"/>
              </a:ext>
            </a:extLst>
          </p:cNvPr>
          <p:cNvSpPr/>
          <p:nvPr/>
        </p:nvSpPr>
        <p:spPr>
          <a:xfrm>
            <a:off x="4978760" y="2615927"/>
            <a:ext cx="2275171" cy="3677930"/>
          </a:xfrm>
          <a:prstGeom prst="roundRect">
            <a:avLst>
              <a:gd name="adj" fmla="val 6207"/>
            </a:avLst>
          </a:prstGeom>
          <a:solidFill>
            <a:schemeClr val="bg1"/>
          </a:solidFill>
          <a:ln>
            <a:solidFill>
              <a:srgbClr val="C1C7CD">
                <a:alpha val="50000"/>
              </a:srgbClr>
            </a:solidFill>
            <a:prstDash val="dash"/>
          </a:ln>
          <a:effectLst>
            <a:outerShdw blurRad="266700" dist="76200" dir="3600000" sx="101000" sy="101000" algn="ctr" rotWithShape="0">
              <a:srgbClr val="00206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2" name="Rectángulo redondeado 61">
            <a:extLst>
              <a:ext uri="{FF2B5EF4-FFF2-40B4-BE49-F238E27FC236}">
                <a16:creationId xmlns:a16="http://schemas.microsoft.com/office/drawing/2014/main" xmlns="" id="{DCABBC41-5B31-A043-8F0F-3C29AB7BE49E}"/>
              </a:ext>
            </a:extLst>
          </p:cNvPr>
          <p:cNvSpPr/>
          <p:nvPr/>
        </p:nvSpPr>
        <p:spPr>
          <a:xfrm>
            <a:off x="7333653" y="2615927"/>
            <a:ext cx="2275171" cy="3677930"/>
          </a:xfrm>
          <a:prstGeom prst="roundRect">
            <a:avLst>
              <a:gd name="adj" fmla="val 6207"/>
            </a:avLst>
          </a:prstGeom>
          <a:solidFill>
            <a:schemeClr val="bg1"/>
          </a:solidFill>
          <a:ln>
            <a:solidFill>
              <a:srgbClr val="C1C7CD">
                <a:alpha val="50000"/>
              </a:srgbClr>
            </a:solidFill>
            <a:prstDash val="dash"/>
          </a:ln>
          <a:effectLst>
            <a:outerShdw blurRad="266700" dist="76200" dir="3600000" sx="101000" sy="101000" algn="ctr" rotWithShape="0">
              <a:srgbClr val="00206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3" name="Rectángulo redondeado 62">
            <a:extLst>
              <a:ext uri="{FF2B5EF4-FFF2-40B4-BE49-F238E27FC236}">
                <a16:creationId xmlns:a16="http://schemas.microsoft.com/office/drawing/2014/main" xmlns="" id="{951931C2-773D-8446-A316-AA54235EB294}"/>
              </a:ext>
            </a:extLst>
          </p:cNvPr>
          <p:cNvSpPr/>
          <p:nvPr/>
        </p:nvSpPr>
        <p:spPr>
          <a:xfrm>
            <a:off x="9688982" y="2615927"/>
            <a:ext cx="2275171" cy="3677930"/>
          </a:xfrm>
          <a:prstGeom prst="roundRect">
            <a:avLst>
              <a:gd name="adj" fmla="val 6207"/>
            </a:avLst>
          </a:prstGeom>
          <a:solidFill>
            <a:schemeClr val="bg1"/>
          </a:solidFill>
          <a:ln>
            <a:solidFill>
              <a:srgbClr val="C1C7CD">
                <a:alpha val="50000"/>
              </a:srgbClr>
            </a:solidFill>
            <a:prstDash val="dash"/>
          </a:ln>
          <a:effectLst>
            <a:outerShdw blurRad="266700" dist="76200" dir="3600000" sx="101000" sy="101000" algn="ctr" rotWithShape="0">
              <a:srgbClr val="00206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8" name="Rectángulo redondeado 57">
            <a:extLst>
              <a:ext uri="{FF2B5EF4-FFF2-40B4-BE49-F238E27FC236}">
                <a16:creationId xmlns:a16="http://schemas.microsoft.com/office/drawing/2014/main" xmlns="" id="{6C0240BB-98AC-3B46-9944-2DFAAC00F3A1}"/>
              </a:ext>
            </a:extLst>
          </p:cNvPr>
          <p:cNvSpPr/>
          <p:nvPr/>
        </p:nvSpPr>
        <p:spPr>
          <a:xfrm>
            <a:off x="256447" y="2615927"/>
            <a:ext cx="2275171" cy="3677930"/>
          </a:xfrm>
          <a:prstGeom prst="roundRect">
            <a:avLst>
              <a:gd name="adj" fmla="val 6207"/>
            </a:avLst>
          </a:prstGeom>
          <a:solidFill>
            <a:schemeClr val="bg1"/>
          </a:solidFill>
          <a:ln>
            <a:solidFill>
              <a:srgbClr val="C1C7CD">
                <a:alpha val="50000"/>
              </a:srgbClr>
            </a:solidFill>
            <a:prstDash val="dash"/>
          </a:ln>
          <a:effectLst>
            <a:outerShdw blurRad="266700" dist="76200" dir="3600000" sx="101000" sy="101000" algn="ctr" rotWithShape="0">
              <a:srgbClr val="00206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2" name="Círculo"/>
          <p:cNvSpPr/>
          <p:nvPr/>
        </p:nvSpPr>
        <p:spPr>
          <a:xfrm>
            <a:off x="5435503" y="1034954"/>
            <a:ext cx="1419036" cy="1419036"/>
          </a:xfrm>
          <a:prstGeom prst="ellipse">
            <a:avLst/>
          </a:prstGeom>
          <a:solidFill>
            <a:srgbClr val="20272A"/>
          </a:solidFill>
          <a:ln>
            <a:solidFill>
              <a:schemeClr val="accent1">
                <a:lumMod val="20000"/>
                <a:lumOff val="80000"/>
                <a:alpha val="50000"/>
              </a:schemeClr>
            </a:solidFill>
          </a:ln>
          <a:effectLst>
            <a:outerShdw blurRad="266700" dist="76200" dir="3600000" sx="101000" sy="101000" algn="ctr" rotWithShape="0">
              <a:srgbClr val="00206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42" name="Círculo">
            <a:extLst>
              <a:ext uri="{FF2B5EF4-FFF2-40B4-BE49-F238E27FC236}">
                <a16:creationId xmlns:a16="http://schemas.microsoft.com/office/drawing/2014/main" xmlns="" id="{D951CD75-FCAE-5D4E-9DE1-97F3F5712887}"/>
              </a:ext>
            </a:extLst>
          </p:cNvPr>
          <p:cNvSpPr/>
          <p:nvPr/>
        </p:nvSpPr>
        <p:spPr>
          <a:xfrm>
            <a:off x="7775057" y="1034954"/>
            <a:ext cx="1419036" cy="1419036"/>
          </a:xfrm>
          <a:prstGeom prst="ellipse">
            <a:avLst/>
          </a:prstGeom>
          <a:solidFill>
            <a:srgbClr val="20272A"/>
          </a:solidFill>
          <a:ln>
            <a:solidFill>
              <a:schemeClr val="accent1">
                <a:lumMod val="20000"/>
                <a:lumOff val="80000"/>
                <a:alpha val="50000"/>
              </a:schemeClr>
            </a:solidFill>
          </a:ln>
          <a:effectLst>
            <a:outerShdw blurRad="266700" dist="76200" dir="3600000" sx="101000" sy="101000" algn="ctr" rotWithShape="0">
              <a:srgbClr val="00206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44" name="Círculo">
            <a:extLst>
              <a:ext uri="{FF2B5EF4-FFF2-40B4-BE49-F238E27FC236}">
                <a16:creationId xmlns:a16="http://schemas.microsoft.com/office/drawing/2014/main" xmlns="" id="{52AB05E5-E020-D544-A473-76A996073E8A}"/>
              </a:ext>
            </a:extLst>
          </p:cNvPr>
          <p:cNvSpPr/>
          <p:nvPr/>
        </p:nvSpPr>
        <p:spPr>
          <a:xfrm>
            <a:off x="9990232" y="1034954"/>
            <a:ext cx="1419036" cy="1419036"/>
          </a:xfrm>
          <a:prstGeom prst="ellipse">
            <a:avLst/>
          </a:prstGeom>
          <a:solidFill>
            <a:srgbClr val="20272A"/>
          </a:solidFill>
          <a:ln>
            <a:solidFill>
              <a:schemeClr val="accent1">
                <a:lumMod val="20000"/>
                <a:lumOff val="80000"/>
                <a:alpha val="50000"/>
              </a:schemeClr>
            </a:solidFill>
          </a:ln>
          <a:effectLst>
            <a:outerShdw blurRad="266700" dist="76200" dir="3600000" sx="101000" sy="101000" algn="ctr" rotWithShape="0">
              <a:srgbClr val="00206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46" name="Círculo">
            <a:extLst>
              <a:ext uri="{FF2B5EF4-FFF2-40B4-BE49-F238E27FC236}">
                <a16:creationId xmlns:a16="http://schemas.microsoft.com/office/drawing/2014/main" xmlns="" id="{3C1D03AC-1BAA-604F-B125-8F21D5AFD197}"/>
              </a:ext>
            </a:extLst>
          </p:cNvPr>
          <p:cNvSpPr/>
          <p:nvPr/>
        </p:nvSpPr>
        <p:spPr>
          <a:xfrm>
            <a:off x="3066359" y="1034954"/>
            <a:ext cx="1419036" cy="1419036"/>
          </a:xfrm>
          <a:prstGeom prst="ellipse">
            <a:avLst/>
          </a:prstGeom>
          <a:solidFill>
            <a:srgbClr val="20272A"/>
          </a:solidFill>
          <a:ln>
            <a:solidFill>
              <a:schemeClr val="accent1">
                <a:lumMod val="20000"/>
                <a:lumOff val="80000"/>
                <a:alpha val="50000"/>
              </a:schemeClr>
            </a:solidFill>
          </a:ln>
          <a:effectLst>
            <a:outerShdw blurRad="266700" dist="76200" dir="3600000" sx="101000" sy="101000" algn="ctr" rotWithShape="0">
              <a:srgbClr val="00206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48" name="Círculo">
            <a:extLst>
              <a:ext uri="{FF2B5EF4-FFF2-40B4-BE49-F238E27FC236}">
                <a16:creationId xmlns:a16="http://schemas.microsoft.com/office/drawing/2014/main" xmlns="" id="{7D95D722-E26F-7643-B95A-24DDFA15DA97}"/>
              </a:ext>
            </a:extLst>
          </p:cNvPr>
          <p:cNvSpPr/>
          <p:nvPr/>
        </p:nvSpPr>
        <p:spPr>
          <a:xfrm>
            <a:off x="532647" y="1034954"/>
            <a:ext cx="1419036" cy="1419036"/>
          </a:xfrm>
          <a:prstGeom prst="ellipse">
            <a:avLst/>
          </a:prstGeom>
          <a:solidFill>
            <a:srgbClr val="20272A"/>
          </a:solidFill>
          <a:ln>
            <a:solidFill>
              <a:schemeClr val="accent1">
                <a:lumMod val="20000"/>
                <a:lumOff val="80000"/>
                <a:alpha val="50000"/>
              </a:schemeClr>
            </a:solidFill>
          </a:ln>
          <a:effectLst>
            <a:outerShdw blurRad="266700" dist="76200" dir="3600000" sx="101000" sy="101000" algn="ctr" rotWithShape="0">
              <a:srgbClr val="00206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71" name="UX…"/>
          <p:cNvSpPr txBox="1"/>
          <p:nvPr/>
        </p:nvSpPr>
        <p:spPr>
          <a:xfrm>
            <a:off x="5601939" y="1414107"/>
            <a:ext cx="1086165" cy="6261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35719" tIns="35719" rIns="35719" bIns="35719" numCol="1" anchor="ctr">
            <a:spAutoFit/>
          </a:bodyPr>
          <a:lstStyle/>
          <a:p>
            <a:pPr algn="ctr"/>
            <a:r>
              <a:rPr lang="es-ES"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ENGAGEMENT &amp; DIGITAL CHANNELS</a:t>
            </a:r>
          </a:p>
        </p:txBody>
      </p:sp>
      <p:sp>
        <p:nvSpPr>
          <p:cNvPr id="41" name="UX…">
            <a:extLst>
              <a:ext uri="{FF2B5EF4-FFF2-40B4-BE49-F238E27FC236}">
                <a16:creationId xmlns:a16="http://schemas.microsoft.com/office/drawing/2014/main" xmlns="" id="{A3B3D587-8A2F-5A47-A003-2315AD8B2686}"/>
              </a:ext>
            </a:extLst>
          </p:cNvPr>
          <p:cNvSpPr txBox="1"/>
          <p:nvPr/>
        </p:nvSpPr>
        <p:spPr>
          <a:xfrm>
            <a:off x="7941492" y="1483357"/>
            <a:ext cx="1086165" cy="4876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35719" tIns="35719" rIns="35719" bIns="35719" numCol="1" anchor="ctr">
            <a:spAutoFit/>
          </a:bodyPr>
          <a:lstStyle/>
          <a:p>
            <a:pPr algn="ctr"/>
            <a:r>
              <a:rPr lang="es-ES"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 PROCESSES &amp; OPERATIONS</a:t>
            </a:r>
          </a:p>
        </p:txBody>
      </p:sp>
      <p:sp>
        <p:nvSpPr>
          <p:cNvPr id="43" name="UX…">
            <a:extLst>
              <a:ext uri="{FF2B5EF4-FFF2-40B4-BE49-F238E27FC236}">
                <a16:creationId xmlns:a16="http://schemas.microsoft.com/office/drawing/2014/main" xmlns="" id="{35C6D225-4DBC-3342-AD8E-CE5ABA38867E}"/>
              </a:ext>
            </a:extLst>
          </p:cNvPr>
          <p:cNvSpPr txBox="1"/>
          <p:nvPr/>
        </p:nvSpPr>
        <p:spPr>
          <a:xfrm>
            <a:off x="10156667" y="1552607"/>
            <a:ext cx="1086165" cy="3491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35719" tIns="35719" rIns="35719" bIns="35719" numCol="1" anchor="ctr">
            <a:spAutoFit/>
          </a:bodyPr>
          <a:lstStyle/>
          <a:p>
            <a:pPr algn="ctr"/>
            <a:r>
              <a:rPr lang="es-ES"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CIBERSECURITY</a:t>
            </a:r>
          </a:p>
          <a:p>
            <a:pPr algn="ctr"/>
            <a:r>
              <a:rPr lang="es-ES"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BLOCKCHAIN</a:t>
            </a:r>
          </a:p>
        </p:txBody>
      </p:sp>
      <p:sp>
        <p:nvSpPr>
          <p:cNvPr id="45" name="UX…">
            <a:extLst>
              <a:ext uri="{FF2B5EF4-FFF2-40B4-BE49-F238E27FC236}">
                <a16:creationId xmlns:a16="http://schemas.microsoft.com/office/drawing/2014/main" xmlns="" id="{16297C9B-CA61-0F48-AA6D-BCA8EE653694}"/>
              </a:ext>
            </a:extLst>
          </p:cNvPr>
          <p:cNvSpPr txBox="1"/>
          <p:nvPr/>
        </p:nvSpPr>
        <p:spPr>
          <a:xfrm>
            <a:off x="3232795" y="1483357"/>
            <a:ext cx="1086165" cy="4876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35719" tIns="35719" rIns="35719" bIns="35719" numCol="1" anchor="ctr">
            <a:spAutoFit/>
          </a:bodyPr>
          <a:lstStyle/>
          <a:p>
            <a:pPr algn="ctr"/>
            <a:r>
              <a:rPr lang="es-ES"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&amp; ARTIFICIAL INTELLIGENCE</a:t>
            </a:r>
          </a:p>
        </p:txBody>
      </p:sp>
      <p:sp>
        <p:nvSpPr>
          <p:cNvPr id="47" name="UX…">
            <a:extLst>
              <a:ext uri="{FF2B5EF4-FFF2-40B4-BE49-F238E27FC236}">
                <a16:creationId xmlns:a16="http://schemas.microsoft.com/office/drawing/2014/main" xmlns="" id="{E9DBE8E6-3D20-1A41-9363-2DA942298F96}"/>
              </a:ext>
            </a:extLst>
          </p:cNvPr>
          <p:cNvSpPr txBox="1"/>
          <p:nvPr/>
        </p:nvSpPr>
        <p:spPr>
          <a:xfrm>
            <a:off x="699082" y="1483357"/>
            <a:ext cx="1086165" cy="4876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35719" tIns="35719" rIns="35719" bIns="35719" numCol="1" anchor="ctr">
            <a:spAutoFit/>
          </a:bodyPr>
          <a:lstStyle/>
          <a:p>
            <a:pPr algn="ctr"/>
            <a:r>
              <a:rPr lang="es-ES" sz="9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ARCHITECTURE </a:t>
            </a:r>
          </a:p>
          <a:p>
            <a:pPr algn="ctr"/>
            <a:r>
              <a:rPr lang="es-ES" sz="9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&amp; DEVELOPMENT</a:t>
            </a:r>
          </a:p>
          <a:p>
            <a:pPr algn="ctr"/>
            <a:r>
              <a:rPr lang="es-ES" sz="9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(NEXTGEN)</a:t>
            </a:r>
            <a:endParaRPr sz="900" b="1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4" name="4 Rectángulo">
            <a:extLst>
              <a:ext uri="{FF2B5EF4-FFF2-40B4-BE49-F238E27FC236}">
                <a16:creationId xmlns:a16="http://schemas.microsoft.com/office/drawing/2014/main" xmlns="" id="{AD1508FF-4BA5-8047-B32F-616BDFE8FB15}"/>
              </a:ext>
            </a:extLst>
          </p:cNvPr>
          <p:cNvSpPr/>
          <p:nvPr/>
        </p:nvSpPr>
        <p:spPr>
          <a:xfrm>
            <a:off x="6624133" y="-491270"/>
            <a:ext cx="3982538" cy="461665"/>
          </a:xfrm>
          <a:prstGeom prst="rect">
            <a:avLst/>
          </a:prstGeom>
        </p:spPr>
        <p:txBody>
          <a:bodyPr wrap="square" lIns="121920" tIns="60960" rIns="121920" bIns="60960" anchor="t" anchorCtr="0">
            <a:spAutoFit/>
          </a:bodyPr>
          <a:lstStyle/>
          <a:p>
            <a:pPr marL="137160" lvl="1" indent="-137160">
              <a:buFont typeface="Arial" panose="020B0604020202020204" pitchFamily="34" charset="0"/>
              <a:buChar char="•"/>
            </a:pPr>
            <a:endParaRPr lang="es-MX" sz="110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MX" sz="11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4 Rectángulo">
            <a:extLst>
              <a:ext uri="{FF2B5EF4-FFF2-40B4-BE49-F238E27FC236}">
                <a16:creationId xmlns:a16="http://schemas.microsoft.com/office/drawing/2014/main" xmlns="" id="{D15664D3-42EB-3C4F-A4B0-966A903A1287}"/>
              </a:ext>
            </a:extLst>
          </p:cNvPr>
          <p:cNvSpPr/>
          <p:nvPr/>
        </p:nvSpPr>
        <p:spPr>
          <a:xfrm>
            <a:off x="256447" y="934543"/>
            <a:ext cx="3716171" cy="451342"/>
          </a:xfrm>
          <a:prstGeom prst="rect">
            <a:avLst/>
          </a:prstGeom>
        </p:spPr>
        <p:txBody>
          <a:bodyPr wrap="square" lIns="121920" tIns="60960" rIns="121920" bIns="60960" anchor="t" anchorCtr="0">
            <a:spAutoFit/>
          </a:bodyPr>
          <a:lstStyle/>
          <a:p>
            <a:endParaRPr lang="es-ES" sz="2133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1EF120AA-632C-DB42-99E6-7ADD30EE83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defTabSz="412750" hangingPunct="0">
              <a:lnSpc>
                <a:spcPct val="100000"/>
              </a:lnSpc>
              <a:spcBef>
                <a:spcPts val="1800"/>
              </a:spcBef>
              <a:defRPr/>
            </a:pPr>
            <a:r>
              <a:rPr lang="es-ES" sz="3200" kern="0" err="1"/>
              <a:t>NextGen</a:t>
            </a:r>
            <a:r>
              <a:rPr lang="es-ES" sz="3200" kern="0"/>
              <a:t> </a:t>
            </a:r>
            <a:r>
              <a:rPr lang="es-ES" sz="3200" kern="0" err="1"/>
              <a:t>Services</a:t>
            </a:r>
            <a:r>
              <a:rPr lang="es-ES" sz="3200" kern="0"/>
              <a:t> &amp; Technologies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D285D10A-CC25-C143-A778-8DBB72ECD6D0}"/>
              </a:ext>
            </a:extLst>
          </p:cNvPr>
          <p:cNvSpPr/>
          <p:nvPr/>
        </p:nvSpPr>
        <p:spPr>
          <a:xfrm>
            <a:off x="285581" y="2638727"/>
            <a:ext cx="2246037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b="1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ARQUITECTURE NextGen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1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IaaS: Arquitectura de modelos solución.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1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Cloud: Move to the Cloud / Cloud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1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Conectividad y Seguridad</a:t>
            </a:r>
          </a:p>
          <a:p>
            <a:pPr>
              <a:buSzPct val="80000"/>
            </a:pPr>
            <a:r>
              <a:rPr lang="es-MX" sz="1100" b="1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DEVOPS &amp; Aplication Optimization: Integración continua</a:t>
            </a:r>
          </a:p>
          <a:p>
            <a:pPr marL="171450" indent="-171450">
              <a:buSzPct val="80000"/>
              <a:buFont typeface="Arial" panose="020B0604020202020204" pitchFamily="34" charset="0"/>
              <a:buChar char="•"/>
            </a:pPr>
            <a:r>
              <a:rPr lang="es-MX" sz="11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Diseños de despliegue de integración continua</a:t>
            </a:r>
          </a:p>
          <a:p>
            <a:pPr>
              <a:buSzPct val="80000"/>
            </a:pPr>
            <a:r>
              <a:rPr lang="es-MX" sz="1100" b="1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SOFTWARE Crafter</a:t>
            </a:r>
          </a:p>
          <a:p>
            <a:pPr marL="171450" indent="-171450">
              <a:buSzPct val="80000"/>
              <a:buFont typeface="Arial" panose="020B0604020202020204" pitchFamily="34" charset="0"/>
              <a:buChar char="•"/>
            </a:pPr>
            <a:r>
              <a:rPr lang="es-MX" sz="11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DaaS: Data as a Service</a:t>
            </a:r>
          </a:p>
          <a:p>
            <a:pPr marL="171450" indent="-171450">
              <a:buSzPct val="80000"/>
              <a:buFont typeface="Arial" panose="020B0604020202020204" pitchFamily="34" charset="0"/>
              <a:buChar char="•"/>
            </a:pPr>
            <a:r>
              <a:rPr lang="es-MX" sz="11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Middleware: APIs y Microservicios – </a:t>
            </a:r>
            <a:r>
              <a:rPr lang="es-MX" sz="11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API Factory </a:t>
            </a:r>
          </a:p>
          <a:p>
            <a:pPr marL="171450" indent="-171450">
              <a:buSzPct val="80000"/>
              <a:buFont typeface="Arial" panose="020B0604020202020204" pitchFamily="34" charset="0"/>
              <a:buChar char="•"/>
            </a:pPr>
            <a:r>
              <a:rPr lang="es-MX" sz="11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Desarrollo SW (a la medida) (FullStack)</a:t>
            </a:r>
          </a:p>
          <a:p>
            <a:pPr marL="171450" indent="-171450">
              <a:buSzPct val="80000"/>
              <a:buFont typeface="Arial" panose="020B0604020202020204" pitchFamily="34" charset="0"/>
              <a:buChar char="•"/>
            </a:pPr>
            <a:r>
              <a:rPr lang="es-MX" sz="11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ASO / APX</a:t>
            </a:r>
          </a:p>
          <a:p>
            <a:pPr>
              <a:buSzPct val="80000"/>
            </a:pPr>
            <a:r>
              <a:rPr lang="es-MX" sz="1100" b="1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QA- Testing (Perfil: QA)</a:t>
            </a:r>
            <a:endParaRPr lang="es-MX" sz="11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xmlns="" id="{BC1400E1-35A6-4044-8CE5-362DAD509D25}"/>
              </a:ext>
            </a:extLst>
          </p:cNvPr>
          <p:cNvSpPr/>
          <p:nvPr/>
        </p:nvSpPr>
        <p:spPr>
          <a:xfrm>
            <a:off x="2656859" y="2638727"/>
            <a:ext cx="2246037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s-MX" sz="1100" b="1" dirty="0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SCIENCE &amp; AI </a:t>
            </a:r>
            <a:endParaRPr lang="es-MX" sz="11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lvl="1" indent="-171450">
              <a:buFont typeface="Arial"/>
              <a:buChar char="•"/>
            </a:pPr>
            <a:r>
              <a:rPr lang="es-MX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Modelos analíticos (estadísticos) + IA + Machine Learning / Deep learning</a:t>
            </a:r>
          </a:p>
          <a:p>
            <a:pPr marL="0" lvl="1"/>
            <a:r>
              <a:rPr lang="es-MX" sz="1100" b="1" dirty="0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INSIGHTS &amp; VIRTUALIZATION </a:t>
            </a:r>
          </a:p>
          <a:p>
            <a:pPr marL="171450" lvl="1" indent="-171450">
              <a:buFont typeface="Arial"/>
              <a:buChar char="•"/>
            </a:pPr>
            <a:r>
              <a:rPr lang="es-MX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Tableau, PowerBI, MIcroSoft, KPIs</a:t>
            </a:r>
            <a:endParaRPr lang="es-MX" sz="1100" b="1" dirty="0">
              <a:solidFill>
                <a:srgbClr val="0070C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lvl="1"/>
            <a:r>
              <a:rPr lang="es-MX" sz="1100" b="1" dirty="0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BIG DATA + REAL TIME </a:t>
            </a:r>
          </a:p>
          <a:p>
            <a:pPr marL="137160" lvl="1" indent="-137160">
              <a:buFont typeface="Arial" panose="020B0604020202020204" pitchFamily="34" charset="0"/>
              <a:buChar char="•"/>
            </a:pPr>
            <a:r>
              <a:rPr lang="es-MX" sz="11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Procesamento</a:t>
            </a:r>
            <a:r>
              <a:rPr lang="es-MX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en BigData (Spark, Python, PySpark, Ingestas, Kafla (RT), MongoDB, Elastic, Kibana, otros)</a:t>
            </a:r>
          </a:p>
          <a:p>
            <a:pPr marL="137160" lvl="1" indent="-137160">
              <a:buFont typeface="Arial" panose="020B0604020202020204" pitchFamily="34" charset="0"/>
              <a:buChar char="•"/>
            </a:pPr>
            <a:r>
              <a:rPr lang="es-MX" sz="11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DATIO</a:t>
            </a:r>
            <a:r>
              <a:rPr lang="es-MX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AWS/ Google (GCP) / Azure (Sinapse + more)</a:t>
            </a:r>
          </a:p>
          <a:p>
            <a:pPr marL="0" lvl="1"/>
            <a:r>
              <a:rPr lang="es-MX" sz="1100" b="1" dirty="0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ARCHITECTURE &amp; DATA GOVERNANCE</a:t>
            </a:r>
            <a:endParaRPr lang="es-MX" sz="1100" dirty="0">
              <a:solidFill>
                <a:srgbClr val="0070C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38113" lvl="2" indent="-127000">
              <a:buFont typeface="Arial" panose="020B0604020202020204" pitchFamily="34" charset="0"/>
              <a:buChar char="•"/>
            </a:pPr>
            <a:r>
              <a:rPr lang="es-MX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Arquitectura. Data Quality, Data Publising, Data Linage, Data Security, etc. </a:t>
            </a:r>
          </a:p>
          <a:p>
            <a:pPr>
              <a:buSzPct val="80000"/>
            </a:pPr>
            <a:endParaRPr lang="es-MX" sz="11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xmlns="" id="{17C5134E-8D44-774C-A9F2-0AF3D3821299}"/>
              </a:ext>
            </a:extLst>
          </p:cNvPr>
          <p:cNvSpPr/>
          <p:nvPr/>
        </p:nvSpPr>
        <p:spPr>
          <a:xfrm>
            <a:off x="5027931" y="2638727"/>
            <a:ext cx="224603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113"/>
            <a:r>
              <a:rPr lang="es-MX" sz="1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CRM SalesForce + GROWTH (Pefil: CXM)</a:t>
            </a:r>
          </a:p>
          <a:p>
            <a:pPr marL="187325" indent="-176213">
              <a:buSzPct val="80000"/>
              <a:buFont typeface="Arial" panose="020B0604020202020204" pitchFamily="34" charset="0"/>
              <a:buChar char="•"/>
            </a:pP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Omnicanalidad: SalesForce &amp; MS Dynamics</a:t>
            </a:r>
          </a:p>
          <a:p>
            <a:pPr marL="187325" indent="-176213">
              <a:buSzPct val="80000"/>
              <a:buFont typeface="Arial" panose="020B0604020202020204" pitchFamily="34" charset="0"/>
              <a:buChar char="•"/>
            </a:pP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Marketing Cloud | Growth mkt</a:t>
            </a:r>
          </a:p>
          <a:p>
            <a:pPr marL="187325" indent="-176213">
              <a:buSzPct val="80000"/>
              <a:buFont typeface="Arial" panose="020B0604020202020204" pitchFamily="34" charset="0"/>
              <a:buChar char="•"/>
            </a:pP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Field Services </a:t>
            </a:r>
          </a:p>
          <a:p>
            <a:pPr>
              <a:buSzPct val="80000"/>
            </a:pPr>
            <a:r>
              <a:rPr lang="es-MX" sz="11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Canales y Movilidad (Perfil: DEV APP&amp;WEB)</a:t>
            </a:r>
          </a:p>
          <a:p>
            <a:pPr marL="187325" indent="-176213">
              <a:buSzPct val="80000"/>
              <a:buFont typeface="Arial" panose="020B0604020202020204" pitchFamily="34" charset="0"/>
              <a:buChar char="•"/>
            </a:pP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Portales, Front, APP, Ecommerce</a:t>
            </a:r>
          </a:p>
          <a:p>
            <a:pPr marL="187325" indent="-176213">
              <a:buSzPct val="80000"/>
              <a:buFont typeface="Arial" panose="020B0604020202020204" pitchFamily="34" charset="0"/>
              <a:buChar char="•"/>
            </a:pP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Onboarding Digital </a:t>
            </a:r>
          </a:p>
          <a:p>
            <a:pPr>
              <a:buSzPct val="80000"/>
            </a:pPr>
            <a:r>
              <a:rPr lang="es-MX" sz="11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Diseño de producto (UX|UI) &amp; Experiencia digital.</a:t>
            </a: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87325" indent="-176213">
              <a:buSzPct val="80000"/>
            </a:pPr>
            <a:r>
              <a:rPr lang="es-MX" sz="11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Center Av. (Producto) </a:t>
            </a:r>
          </a:p>
          <a:p>
            <a:pPr marL="187325" indent="-176213">
              <a:buSzPct val="80000"/>
              <a:buFont typeface="Arial" panose="020B0604020202020204" pitchFamily="34" charset="0"/>
              <a:buChar char="•"/>
            </a:pP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FCR – Fisrt Contact Resoltution</a:t>
            </a:r>
          </a:p>
          <a:p>
            <a:pPr marL="187325" indent="-176213">
              <a:buSzPct val="80000"/>
              <a:buFont typeface="Arial" panose="020B0604020202020204" pitchFamily="34" charset="0"/>
              <a:buChar char="•"/>
            </a:pP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Call Center, Genesys, Ivr, etc. </a:t>
            </a:r>
          </a:p>
          <a:p>
            <a:pPr marL="187325" indent="-176213">
              <a:buSzPct val="80000"/>
              <a:buFont typeface="Arial" panose="020B0604020202020204" pitchFamily="34" charset="0"/>
              <a:buChar char="•"/>
            </a:pPr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Chatbot</a:t>
            </a:r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xmlns="" id="{D9F33F96-4D35-AC43-A9AB-ED229B24DB5F}"/>
              </a:ext>
            </a:extLst>
          </p:cNvPr>
          <p:cNvSpPr/>
          <p:nvPr/>
        </p:nvSpPr>
        <p:spPr>
          <a:xfrm>
            <a:off x="7371232" y="2638727"/>
            <a:ext cx="224603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buSzPct val="80000"/>
            </a:pPr>
            <a:r>
              <a:rPr lang="es-MX" sz="11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Connected RPA </a:t>
            </a:r>
          </a:p>
          <a:p>
            <a:pPr marL="171450" lvl="1" indent="-171450">
              <a:buSzPct val="80000"/>
              <a:buFont typeface="Arial" panose="020B0604020202020204" pitchFamily="34" charset="0"/>
              <a:buChar char="•"/>
            </a:pPr>
            <a:r>
              <a:rPr lang="es-MX" sz="1100">
                <a:latin typeface="Arial" panose="020B0604020202020204" pitchFamily="34" charset="0"/>
                <a:cs typeface="Arial" panose="020B0604020202020204" pitchFamily="34" charset="0"/>
              </a:rPr>
              <a:t>BluePrism / Automation Anywhere / UI Path</a:t>
            </a:r>
          </a:p>
          <a:p>
            <a:pPr marL="171450" lvl="1" indent="-171450">
              <a:buSzPct val="80000"/>
              <a:buFont typeface="Arial" panose="020B0604020202020204" pitchFamily="34" charset="0"/>
              <a:buChar char="•"/>
            </a:pPr>
            <a:r>
              <a:rPr lang="es-MX" sz="1100">
                <a:latin typeface="Arial" panose="020B0604020202020204" pitchFamily="34" charset="0"/>
                <a:cs typeface="Arial" panose="020B0604020202020204" pitchFamily="34" charset="0"/>
              </a:rPr>
              <a:t>Visión Inteligente</a:t>
            </a:r>
          </a:p>
          <a:p>
            <a:pPr marL="171450" lvl="1" indent="-171450">
              <a:buSzPct val="80000"/>
              <a:buFont typeface="Arial" panose="020B0604020202020204" pitchFamily="34" charset="0"/>
              <a:buChar char="•"/>
            </a:pPr>
            <a:r>
              <a:rPr lang="es-MX" sz="1100">
                <a:latin typeface="Arial" panose="020B0604020202020204" pitchFamily="34" charset="0"/>
                <a:cs typeface="Arial" panose="020B0604020202020204" pitchFamily="34" charset="0"/>
              </a:rPr>
              <a:t>Appian BPM</a:t>
            </a:r>
          </a:p>
          <a:p>
            <a:pPr marL="171450" lvl="1" indent="-171450">
              <a:buSzPct val="80000"/>
              <a:buFont typeface="Arial" panose="020B0604020202020204" pitchFamily="34" charset="0"/>
              <a:buChar char="•"/>
            </a:pPr>
            <a:r>
              <a:rPr lang="es-MX" sz="1100">
                <a:latin typeface="Arial" panose="020B0604020202020204" pitchFamily="34" charset="0"/>
                <a:cs typeface="Arial" panose="020B0604020202020204" pitchFamily="34" charset="0"/>
              </a:rPr>
              <a:t>Automatización E2E (RPA+BPM+Content+OCR)</a:t>
            </a:r>
          </a:p>
          <a:p>
            <a:pPr>
              <a:buSzPct val="80000"/>
            </a:pPr>
            <a:endParaRPr lang="es-MX" sz="11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xmlns="" id="{569C5560-0DD9-884E-BC6E-A56483E3C610}"/>
              </a:ext>
            </a:extLst>
          </p:cNvPr>
          <p:cNvSpPr/>
          <p:nvPr/>
        </p:nvSpPr>
        <p:spPr>
          <a:xfrm>
            <a:off x="9680537" y="2659514"/>
            <a:ext cx="2246036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buSzPct val="80000"/>
            </a:pPr>
            <a:r>
              <a:rPr lang="es-MX" sz="11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Ciberseguridad &amp; Blockchain</a:t>
            </a:r>
          </a:p>
          <a:p>
            <a:pPr marL="171450" lvl="1" indent="-171450">
              <a:buSzPct val="80000"/>
              <a:buFont typeface="Arial" panose="020B0604020202020204" pitchFamily="34" charset="0"/>
              <a:buChar char="•"/>
            </a:pPr>
            <a:r>
              <a:rPr lang="es-MX" sz="1100">
                <a:latin typeface="Arial" panose="020B0604020202020204" pitchFamily="34" charset="0"/>
                <a:cs typeface="Arial" panose="020B0604020202020204" pitchFamily="34" charset="0"/>
              </a:rPr>
              <a:t>Analítica de Seguridad</a:t>
            </a:r>
          </a:p>
          <a:p>
            <a:pPr marL="171450" lvl="1" indent="-171450">
              <a:buSzPct val="80000"/>
              <a:buFont typeface="Arial" panose="020B0604020202020204" pitchFamily="34" charset="0"/>
              <a:buChar char="•"/>
            </a:pPr>
            <a:r>
              <a:rPr lang="es-MX" sz="1100">
                <a:latin typeface="Arial" panose="020B0604020202020204" pitchFamily="34" charset="0"/>
                <a:cs typeface="Arial" panose="020B0604020202020204" pitchFamily="34" charset="0"/>
              </a:rPr>
              <a:t>Certificación &amp; Compliance</a:t>
            </a:r>
          </a:p>
          <a:p>
            <a:pPr marL="171450" lvl="1" indent="-171450">
              <a:buSzPct val="80000"/>
              <a:buFont typeface="Arial" panose="020B0604020202020204" pitchFamily="34" charset="0"/>
              <a:buChar char="•"/>
            </a:pPr>
            <a:r>
              <a:rPr lang="es-MX" sz="1100">
                <a:latin typeface="Arial" panose="020B0604020202020204" pitchFamily="34" charset="0"/>
                <a:cs typeface="Arial" panose="020B0604020202020204" pitchFamily="34" charset="0"/>
              </a:rPr>
              <a:t>Analisis de amanazas</a:t>
            </a:r>
          </a:p>
          <a:p>
            <a:pPr marL="171450" lvl="1" indent="-171450">
              <a:buSzPct val="80000"/>
              <a:buFont typeface="Arial" panose="020B0604020202020204" pitchFamily="34" charset="0"/>
              <a:buChar char="•"/>
            </a:pPr>
            <a:r>
              <a:rPr lang="es-MX" sz="1100">
                <a:latin typeface="Arial" panose="020B0604020202020204" pitchFamily="34" charset="0"/>
                <a:cs typeface="Arial" panose="020B0604020202020204" pitchFamily="34" charset="0"/>
              </a:rPr>
              <a:t>FireWalls </a:t>
            </a:r>
          </a:p>
        </p:txBody>
      </p:sp>
    </p:spTree>
    <p:extLst>
      <p:ext uri="{BB962C8B-B14F-4D97-AF65-F5344CB8AC3E}">
        <p14:creationId xmlns:p14="http://schemas.microsoft.com/office/powerpoint/2010/main" val="10272528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909530D1-F6FA-0E4F-9CD6-903205045108}"/>
              </a:ext>
            </a:extLst>
          </p:cNvPr>
          <p:cNvSpPr/>
          <p:nvPr/>
        </p:nvSpPr>
        <p:spPr>
          <a:xfrm>
            <a:off x="11052313" y="41822"/>
            <a:ext cx="1139687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" name="Título 1">
            <a:extLst>
              <a:ext uri="{FF2B5EF4-FFF2-40B4-BE49-F238E27FC236}">
                <a16:creationId xmlns:a16="http://schemas.microsoft.com/office/drawing/2014/main" xmlns="" id="{DB0D17BE-6F08-8D49-9A51-9BD4B16001F2}"/>
              </a:ext>
            </a:extLst>
          </p:cNvPr>
          <p:cNvSpPr txBox="1">
            <a:spLocks/>
          </p:cNvSpPr>
          <p:nvPr/>
        </p:nvSpPr>
        <p:spPr>
          <a:xfrm>
            <a:off x="324000" y="360000"/>
            <a:ext cx="10585008" cy="8820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62626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r>
              <a:rPr lang="es-MX" sz="2000"/>
              <a:t>Hay que mejorar las ventas y reducir costes marginales sobre la gestión de datos y mejora de la experiencia de clientes</a:t>
            </a:r>
          </a:p>
        </p:txBody>
      </p:sp>
      <p:sp>
        <p:nvSpPr>
          <p:cNvPr id="21" name="Rounded Rectangle">
            <a:extLst>
              <a:ext uri="{FF2B5EF4-FFF2-40B4-BE49-F238E27FC236}">
                <a16:creationId xmlns:a16="http://schemas.microsoft.com/office/drawing/2014/main" xmlns="" id="{5DB22902-9163-FC45-B6E1-5044C6BFBCFB}"/>
              </a:ext>
            </a:extLst>
          </p:cNvPr>
          <p:cNvSpPr/>
          <p:nvPr/>
        </p:nvSpPr>
        <p:spPr>
          <a:xfrm>
            <a:off x="1423509" y="1826882"/>
            <a:ext cx="1944217" cy="557968"/>
          </a:xfrm>
          <a:prstGeom prst="roundRect">
            <a:avLst>
              <a:gd name="adj" fmla="val 23996"/>
            </a:avLst>
          </a:prstGeom>
          <a:solidFill>
            <a:srgbClr val="005C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>
                <a:latin typeface="Lato Bold"/>
                <a:ea typeface="Lato Bold"/>
                <a:cs typeface="Lato Bold"/>
                <a:sym typeface="Lato Bold"/>
              </a:defRPr>
            </a:pPr>
            <a:endParaRPr sz="1600"/>
          </a:p>
        </p:txBody>
      </p:sp>
      <p:sp>
        <p:nvSpPr>
          <p:cNvPr id="22" name="Mejorar la experiencia omnicanal">
            <a:extLst>
              <a:ext uri="{FF2B5EF4-FFF2-40B4-BE49-F238E27FC236}">
                <a16:creationId xmlns:a16="http://schemas.microsoft.com/office/drawing/2014/main" xmlns="" id="{87DDC8E2-A9CF-E040-B6DE-F34C2408B868}"/>
              </a:ext>
            </a:extLst>
          </p:cNvPr>
          <p:cNvSpPr txBox="1"/>
          <p:nvPr/>
        </p:nvSpPr>
        <p:spPr>
          <a:xfrm>
            <a:off x="1498018" y="1890110"/>
            <a:ext cx="1795199" cy="442035"/>
          </a:xfrm>
          <a:prstGeom prst="rect">
            <a:avLst/>
          </a:prstGeom>
          <a:solidFill>
            <a:srgbClr val="005C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6000" tIns="36000" rIns="36000" bIns="36000" anchor="ctr">
            <a:spAutoFit/>
          </a:bodyPr>
          <a:lstStyle>
            <a:lvl1pPr algn="ctr" defTabSz="1828800">
              <a:defRPr sz="24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sz="1200" err="1">
                <a:solidFill>
                  <a:schemeClr val="bg1"/>
                </a:solidFill>
              </a:rPr>
              <a:t>Mejorar</a:t>
            </a:r>
            <a:r>
              <a:rPr sz="1200">
                <a:solidFill>
                  <a:schemeClr val="bg1"/>
                </a:solidFill>
              </a:rPr>
              <a:t> la </a:t>
            </a:r>
            <a:r>
              <a:rPr sz="1200" err="1">
                <a:solidFill>
                  <a:schemeClr val="bg1"/>
                </a:solidFill>
              </a:rPr>
              <a:t>experiencia</a:t>
            </a:r>
            <a:r>
              <a:rPr sz="1200">
                <a:solidFill>
                  <a:schemeClr val="bg1"/>
                </a:solidFill>
              </a:rPr>
              <a:t> </a:t>
            </a:r>
            <a:r>
              <a:rPr sz="1200" err="1">
                <a:solidFill>
                  <a:schemeClr val="bg1"/>
                </a:solidFill>
              </a:rPr>
              <a:t>omnicanal</a:t>
            </a:r>
            <a:endParaRPr sz="1200">
              <a:solidFill>
                <a:schemeClr val="bg1"/>
              </a:solidFill>
            </a:endParaRPr>
          </a:p>
        </p:txBody>
      </p:sp>
      <p:sp>
        <p:nvSpPr>
          <p:cNvPr id="23" name="Rounded Rectangle">
            <a:extLst>
              <a:ext uri="{FF2B5EF4-FFF2-40B4-BE49-F238E27FC236}">
                <a16:creationId xmlns:a16="http://schemas.microsoft.com/office/drawing/2014/main" xmlns="" id="{5C986532-CD68-2D45-9ADA-F18827BE1B2A}"/>
              </a:ext>
            </a:extLst>
          </p:cNvPr>
          <p:cNvSpPr/>
          <p:nvPr/>
        </p:nvSpPr>
        <p:spPr>
          <a:xfrm>
            <a:off x="1423509" y="2848641"/>
            <a:ext cx="1944217" cy="450863"/>
          </a:xfrm>
          <a:prstGeom prst="roundRect">
            <a:avLst>
              <a:gd name="adj" fmla="val 23361"/>
            </a:avLst>
          </a:prstGeom>
          <a:solidFill>
            <a:srgbClr val="005C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>
                <a:latin typeface="Lato Bold"/>
                <a:ea typeface="Lato Bold"/>
                <a:cs typeface="Lato Bold"/>
                <a:sym typeface="Lato Bold"/>
              </a:defRPr>
            </a:pPr>
            <a:endParaRPr sz="1600"/>
          </a:p>
        </p:txBody>
      </p:sp>
      <p:sp>
        <p:nvSpPr>
          <p:cNvPr id="24" name="Ventas y Captación">
            <a:extLst>
              <a:ext uri="{FF2B5EF4-FFF2-40B4-BE49-F238E27FC236}">
                <a16:creationId xmlns:a16="http://schemas.microsoft.com/office/drawing/2014/main" xmlns="" id="{A9A9B514-68B5-064D-AFED-AA569842F3B8}"/>
              </a:ext>
            </a:extLst>
          </p:cNvPr>
          <p:cNvSpPr txBox="1"/>
          <p:nvPr/>
        </p:nvSpPr>
        <p:spPr>
          <a:xfrm>
            <a:off x="1473043" y="2945388"/>
            <a:ext cx="1845149" cy="257369"/>
          </a:xfrm>
          <a:prstGeom prst="rect">
            <a:avLst/>
          </a:prstGeom>
          <a:solidFill>
            <a:srgbClr val="005C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6000" tIns="36000" rIns="36000" bIns="36000" anchor="ctr">
            <a:spAutoFit/>
          </a:bodyPr>
          <a:lstStyle>
            <a:lvl1pPr algn="ctr" defTabSz="1828800">
              <a:defRPr sz="24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sz="1200">
                <a:solidFill>
                  <a:schemeClr val="bg1"/>
                </a:solidFill>
              </a:rPr>
              <a:t>Ventas y </a:t>
            </a:r>
            <a:r>
              <a:rPr sz="1200" err="1">
                <a:solidFill>
                  <a:schemeClr val="bg1"/>
                </a:solidFill>
              </a:rPr>
              <a:t>Captación</a:t>
            </a:r>
            <a:endParaRPr sz="1200">
              <a:solidFill>
                <a:schemeClr val="bg1"/>
              </a:solidFill>
            </a:endParaRPr>
          </a:p>
        </p:txBody>
      </p:sp>
      <p:sp>
        <p:nvSpPr>
          <p:cNvPr id="25" name="Rounded Rectangle">
            <a:extLst>
              <a:ext uri="{FF2B5EF4-FFF2-40B4-BE49-F238E27FC236}">
                <a16:creationId xmlns:a16="http://schemas.microsoft.com/office/drawing/2014/main" xmlns="" id="{72A03E1E-F511-6647-9B1A-109504647062}"/>
              </a:ext>
            </a:extLst>
          </p:cNvPr>
          <p:cNvSpPr/>
          <p:nvPr/>
        </p:nvSpPr>
        <p:spPr>
          <a:xfrm>
            <a:off x="1423509" y="3840322"/>
            <a:ext cx="1944217" cy="422810"/>
          </a:xfrm>
          <a:prstGeom prst="roundRect">
            <a:avLst>
              <a:gd name="adj" fmla="val 24619"/>
            </a:avLst>
          </a:prstGeom>
          <a:solidFill>
            <a:srgbClr val="005C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600"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</p:txBody>
      </p:sp>
      <p:sp>
        <p:nvSpPr>
          <p:cNvPr id="26" name="Eficiencia y Escalabilidad">
            <a:extLst>
              <a:ext uri="{FF2B5EF4-FFF2-40B4-BE49-F238E27FC236}">
                <a16:creationId xmlns:a16="http://schemas.microsoft.com/office/drawing/2014/main" xmlns="" id="{A7FC2760-5938-ED41-93AE-458CBA540B31}"/>
              </a:ext>
            </a:extLst>
          </p:cNvPr>
          <p:cNvSpPr txBox="1"/>
          <p:nvPr/>
        </p:nvSpPr>
        <p:spPr>
          <a:xfrm>
            <a:off x="1470605" y="3923042"/>
            <a:ext cx="1850025" cy="257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6000" tIns="36000" rIns="36000" bIns="36000" anchor="ctr">
            <a:spAutoFit/>
          </a:bodyPr>
          <a:lstStyle>
            <a:lvl1pPr algn="ctr" defTabSz="1828800">
              <a:defRPr sz="24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sz="1200">
                <a:solidFill>
                  <a:schemeClr val="bg1"/>
                </a:solidFill>
              </a:rPr>
              <a:t>Eficiencia y Escalabilidad</a:t>
            </a:r>
          </a:p>
        </p:txBody>
      </p:sp>
      <p:sp>
        <p:nvSpPr>
          <p:cNvPr id="27" name="Rounded Rectangle">
            <a:extLst>
              <a:ext uri="{FF2B5EF4-FFF2-40B4-BE49-F238E27FC236}">
                <a16:creationId xmlns:a16="http://schemas.microsoft.com/office/drawing/2014/main" xmlns="" id="{1CED9F4B-25ED-D24E-82A0-C64293E8BC99}"/>
              </a:ext>
            </a:extLst>
          </p:cNvPr>
          <p:cNvSpPr/>
          <p:nvPr/>
        </p:nvSpPr>
        <p:spPr>
          <a:xfrm>
            <a:off x="1423509" y="4769989"/>
            <a:ext cx="1944217" cy="790662"/>
          </a:xfrm>
          <a:prstGeom prst="roundRect">
            <a:avLst>
              <a:gd name="adj" fmla="val 14700"/>
            </a:avLst>
          </a:prstGeom>
          <a:solidFill>
            <a:srgbClr val="005C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2800" baseline="40999">
                <a:latin typeface="Lato Bold"/>
                <a:ea typeface="Lato Bold"/>
                <a:cs typeface="Lato Bold"/>
                <a:sym typeface="Lato Bold"/>
              </a:defRPr>
            </a:pPr>
            <a:endParaRPr sz="1400"/>
          </a:p>
        </p:txBody>
      </p:sp>
      <p:sp>
        <p:nvSpPr>
          <p:cNvPr id="28" name="Explotar los datos para añadir valor…">
            <a:extLst>
              <a:ext uri="{FF2B5EF4-FFF2-40B4-BE49-F238E27FC236}">
                <a16:creationId xmlns:a16="http://schemas.microsoft.com/office/drawing/2014/main" xmlns="" id="{24A7569D-6B21-DB49-A750-B19A30CFAB67}"/>
              </a:ext>
            </a:extLst>
          </p:cNvPr>
          <p:cNvSpPr txBox="1"/>
          <p:nvPr/>
        </p:nvSpPr>
        <p:spPr>
          <a:xfrm>
            <a:off x="1476235" y="4865994"/>
            <a:ext cx="1838764" cy="626701"/>
          </a:xfrm>
          <a:prstGeom prst="rect">
            <a:avLst/>
          </a:prstGeom>
          <a:solidFill>
            <a:srgbClr val="005C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6000" tIns="36000" rIns="36000" bIns="36000" anchor="ctr">
            <a:spAutoFit/>
          </a:bodyPr>
          <a:lstStyle/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r>
              <a:rPr sz="1200">
                <a:solidFill>
                  <a:schemeClr val="bg1"/>
                </a:solidFill>
              </a:rPr>
              <a:t>Explotar los datos para añadir valor </a:t>
            </a:r>
          </a:p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r>
              <a:rPr sz="1200">
                <a:solidFill>
                  <a:schemeClr val="bg1"/>
                </a:solidFill>
              </a:rPr>
              <a:t>al negocio </a:t>
            </a:r>
            <a:r>
              <a:rPr sz="1200" baseline="42498">
                <a:solidFill>
                  <a:schemeClr val="bg1"/>
                </a:solidFill>
              </a:rPr>
              <a:t>(1)</a:t>
            </a:r>
          </a:p>
        </p:txBody>
      </p:sp>
      <p:sp>
        <p:nvSpPr>
          <p:cNvPr id="29" name="27 CuadroTexto">
            <a:extLst>
              <a:ext uri="{FF2B5EF4-FFF2-40B4-BE49-F238E27FC236}">
                <a16:creationId xmlns:a16="http://schemas.microsoft.com/office/drawing/2014/main" xmlns="" id="{B0865170-2A6A-B94E-9D3D-4D9BFDBB368A}"/>
              </a:ext>
            </a:extLst>
          </p:cNvPr>
          <p:cNvSpPr txBox="1"/>
          <p:nvPr/>
        </p:nvSpPr>
        <p:spPr>
          <a:xfrm>
            <a:off x="5130269" y="5255327"/>
            <a:ext cx="1816441" cy="892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spAutoFit/>
          </a:bodyPr>
          <a:lstStyle/>
          <a:p>
            <a:pPr>
              <a:defRPr sz="2400">
                <a:solidFill>
                  <a:srgbClr val="535353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rPr sz="1200" b="1" err="1">
                <a:solidFill>
                  <a:srgbClr val="21272A"/>
                </a:solidFill>
                <a:latin typeface="Lato" panose="020F0502020204030203" pitchFamily="34" charset="77"/>
              </a:rPr>
              <a:t>Reconocimiento</a:t>
            </a:r>
            <a:endParaRPr sz="1200" b="1">
              <a:solidFill>
                <a:srgbClr val="21272A"/>
              </a:solidFill>
              <a:latin typeface="Lato" panose="020F0502020204030203" pitchFamily="34" charset="77"/>
              <a:ea typeface="Bankinter"/>
              <a:cs typeface="Bankinter"/>
              <a:sym typeface="Bankinter"/>
            </a:endParaRPr>
          </a:p>
          <a:p>
            <a:pPr marL="12700" indent="28575">
              <a:defRPr sz="2000">
                <a:solidFill>
                  <a:srgbClr val="535353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sz="1000">
                <a:solidFill>
                  <a:srgbClr val="525252"/>
                </a:solidFill>
                <a:latin typeface="Lato" panose="020F0502020204030203" pitchFamily="34" charset="77"/>
              </a:rPr>
              <a:t>- </a:t>
            </a:r>
            <a:r>
              <a:rPr sz="1000" err="1">
                <a:solidFill>
                  <a:srgbClr val="525252"/>
                </a:solidFill>
                <a:latin typeface="Lato" panose="020F0502020204030203" pitchFamily="34" charset="77"/>
              </a:rPr>
              <a:t>Presencia</a:t>
            </a:r>
            <a:r>
              <a:rPr sz="1000">
                <a:solidFill>
                  <a:srgbClr val="525252"/>
                </a:solidFill>
                <a:latin typeface="Lato" panose="020F0502020204030203" pitchFamily="34" charset="77"/>
              </a:rPr>
              <a:t> / </a:t>
            </a:r>
            <a:r>
              <a:rPr sz="1000" err="1">
                <a:solidFill>
                  <a:srgbClr val="525252"/>
                </a:solidFill>
                <a:latin typeface="Lato" panose="020F0502020204030203" pitchFamily="34" charset="77"/>
              </a:rPr>
              <a:t>visibilidad</a:t>
            </a:r>
            <a:endParaRPr sz="1000">
              <a:solidFill>
                <a:srgbClr val="525252"/>
              </a:solidFill>
              <a:latin typeface="Lato" panose="020F0502020204030203" pitchFamily="34" charset="77"/>
              <a:ea typeface="Bankinter"/>
              <a:cs typeface="Bankinter"/>
              <a:sym typeface="Bankinter"/>
            </a:endParaRPr>
          </a:p>
          <a:p>
            <a:pPr marL="12700" indent="28575">
              <a:defRPr sz="2000">
                <a:solidFill>
                  <a:srgbClr val="535353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sz="1000">
                <a:solidFill>
                  <a:srgbClr val="525252"/>
                </a:solidFill>
                <a:latin typeface="Lato" panose="020F0502020204030203" pitchFamily="34" charset="77"/>
              </a:rPr>
              <a:t>- </a:t>
            </a:r>
            <a:r>
              <a:rPr sz="1000" err="1">
                <a:solidFill>
                  <a:srgbClr val="525252"/>
                </a:solidFill>
                <a:latin typeface="Lato" panose="020F0502020204030203" pitchFamily="34" charset="77"/>
              </a:rPr>
              <a:t>Generación</a:t>
            </a:r>
            <a:r>
              <a:rPr sz="1000">
                <a:solidFill>
                  <a:srgbClr val="525252"/>
                </a:solidFill>
                <a:latin typeface="Lato" panose="020F0502020204030203" pitchFamily="34" charset="77"/>
              </a:rPr>
              <a:t> de </a:t>
            </a:r>
            <a:r>
              <a:rPr sz="1000" err="1">
                <a:solidFill>
                  <a:srgbClr val="525252"/>
                </a:solidFill>
                <a:latin typeface="Lato" panose="020F0502020204030203" pitchFamily="34" charset="77"/>
              </a:rPr>
              <a:t>tráfico</a:t>
            </a:r>
            <a:endParaRPr sz="1000">
              <a:solidFill>
                <a:srgbClr val="525252"/>
              </a:solidFill>
              <a:latin typeface="Lato" panose="020F0502020204030203" pitchFamily="34" charset="77"/>
              <a:ea typeface="Bankinter"/>
              <a:cs typeface="Bankinter"/>
              <a:sym typeface="Bankinter"/>
            </a:endParaRPr>
          </a:p>
          <a:p>
            <a:pPr marL="12700" indent="28575">
              <a:defRPr sz="2000">
                <a:solidFill>
                  <a:srgbClr val="535353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sz="1000">
                <a:solidFill>
                  <a:srgbClr val="525252"/>
                </a:solidFill>
                <a:latin typeface="Lato" panose="020F0502020204030203" pitchFamily="34" charset="77"/>
              </a:rPr>
              <a:t>	(</a:t>
            </a:r>
            <a:r>
              <a:rPr sz="1000" err="1">
                <a:solidFill>
                  <a:srgbClr val="525252"/>
                </a:solidFill>
                <a:latin typeface="Lato" panose="020F0502020204030203" pitchFamily="34" charset="77"/>
              </a:rPr>
              <a:t>potenciales</a:t>
            </a:r>
            <a:r>
              <a:rPr sz="1000">
                <a:solidFill>
                  <a:srgbClr val="525252"/>
                </a:solidFill>
                <a:latin typeface="Lato" panose="020F0502020204030203" pitchFamily="34" charset="77"/>
              </a:rPr>
              <a:t> </a:t>
            </a:r>
            <a:r>
              <a:rPr sz="1000" err="1">
                <a:solidFill>
                  <a:srgbClr val="525252"/>
                </a:solidFill>
                <a:latin typeface="Lato" panose="020F0502020204030203" pitchFamily="34" charset="77"/>
              </a:rPr>
              <a:t>clientes</a:t>
            </a:r>
            <a:r>
              <a:rPr sz="1000">
                <a:solidFill>
                  <a:srgbClr val="525252"/>
                </a:solidFill>
                <a:latin typeface="Lato" panose="020F0502020204030203" pitchFamily="34" charset="77"/>
              </a:rPr>
              <a:t>)</a:t>
            </a:r>
          </a:p>
        </p:txBody>
      </p:sp>
      <p:sp>
        <p:nvSpPr>
          <p:cNvPr id="30" name="31 CuadroTexto">
            <a:extLst>
              <a:ext uri="{FF2B5EF4-FFF2-40B4-BE49-F238E27FC236}">
                <a16:creationId xmlns:a16="http://schemas.microsoft.com/office/drawing/2014/main" xmlns="" id="{B4FE3524-B218-9A4B-B909-E8A80096BCF4}"/>
              </a:ext>
            </a:extLst>
          </p:cNvPr>
          <p:cNvSpPr txBox="1"/>
          <p:nvPr/>
        </p:nvSpPr>
        <p:spPr>
          <a:xfrm>
            <a:off x="6167343" y="4193791"/>
            <a:ext cx="3840037" cy="892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spAutoFit/>
          </a:bodyPr>
          <a:lstStyle/>
          <a:p>
            <a:pPr>
              <a:defRPr sz="2400">
                <a:solidFill>
                  <a:srgbClr val="535353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rPr sz="1200" b="1" err="1">
                <a:solidFill>
                  <a:srgbClr val="21272A"/>
                </a:solidFill>
                <a:latin typeface="Lato" panose="020F0502020204030203" pitchFamily="34" charset="77"/>
              </a:rPr>
              <a:t>Consideración</a:t>
            </a:r>
            <a:endParaRPr sz="1200" b="1">
              <a:solidFill>
                <a:srgbClr val="21272A"/>
              </a:solidFill>
              <a:latin typeface="Lato" panose="020F0502020204030203" pitchFamily="34" charset="77"/>
              <a:ea typeface="Bankinter"/>
              <a:cs typeface="Bankinter"/>
              <a:sym typeface="Bankinter"/>
            </a:endParaRPr>
          </a:p>
          <a:p>
            <a:pPr marL="130175" indent="-88900">
              <a:buSzPct val="100000"/>
              <a:buChar char="-"/>
              <a:defRPr sz="2000">
                <a:solidFill>
                  <a:srgbClr val="535353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sz="1000" err="1">
                <a:solidFill>
                  <a:srgbClr val="525252"/>
                </a:solidFill>
                <a:latin typeface="Lato" panose="020F0502020204030203" pitchFamily="34" charset="77"/>
              </a:rPr>
              <a:t>Posicionamiento</a:t>
            </a:r>
            <a:r>
              <a:rPr sz="1000">
                <a:solidFill>
                  <a:srgbClr val="525252"/>
                </a:solidFill>
                <a:latin typeface="Lato" panose="020F0502020204030203" pitchFamily="34" charset="77"/>
              </a:rPr>
              <a:t> de </a:t>
            </a:r>
            <a:r>
              <a:rPr sz="1000" err="1">
                <a:solidFill>
                  <a:srgbClr val="525252"/>
                </a:solidFill>
                <a:latin typeface="Lato" panose="020F0502020204030203" pitchFamily="34" charset="77"/>
              </a:rPr>
              <a:t>producto</a:t>
            </a:r>
            <a:r>
              <a:rPr sz="1000">
                <a:solidFill>
                  <a:srgbClr val="525252"/>
                </a:solidFill>
                <a:latin typeface="Lato" panose="020F0502020204030203" pitchFamily="34" charset="77"/>
              </a:rPr>
              <a:t> - </a:t>
            </a:r>
            <a:r>
              <a:rPr sz="1000" err="1">
                <a:solidFill>
                  <a:srgbClr val="525252"/>
                </a:solidFill>
                <a:latin typeface="Lato" panose="020F0502020204030203" pitchFamily="34" charset="77"/>
              </a:rPr>
              <a:t>precio</a:t>
            </a:r>
            <a:r>
              <a:rPr sz="1000">
                <a:solidFill>
                  <a:srgbClr val="525252"/>
                </a:solidFill>
                <a:latin typeface="Lato" panose="020F0502020204030203" pitchFamily="34" charset="77"/>
              </a:rPr>
              <a:t>, </a:t>
            </a:r>
            <a:r>
              <a:rPr sz="1000" err="1">
                <a:solidFill>
                  <a:srgbClr val="525252"/>
                </a:solidFill>
                <a:latin typeface="Lato" panose="020F0502020204030203" pitchFamily="34" charset="77"/>
              </a:rPr>
              <a:t>transparencia</a:t>
            </a:r>
            <a:r>
              <a:rPr sz="1000">
                <a:solidFill>
                  <a:srgbClr val="525252"/>
                </a:solidFill>
                <a:latin typeface="Lato" panose="020F0502020204030203" pitchFamily="34" charset="77"/>
              </a:rPr>
              <a:t> y </a:t>
            </a:r>
            <a:r>
              <a:rPr sz="1000" err="1">
                <a:solidFill>
                  <a:srgbClr val="525252"/>
                </a:solidFill>
                <a:latin typeface="Lato" panose="020F0502020204030203" pitchFamily="34" charset="77"/>
              </a:rPr>
              <a:t>claridad</a:t>
            </a:r>
            <a:r>
              <a:rPr sz="1000">
                <a:solidFill>
                  <a:srgbClr val="525252"/>
                </a:solidFill>
                <a:latin typeface="Lato" panose="020F0502020204030203" pitchFamily="34" charset="77"/>
              </a:rPr>
              <a:t> de la </a:t>
            </a:r>
            <a:r>
              <a:rPr sz="1000" err="1">
                <a:solidFill>
                  <a:srgbClr val="525252"/>
                </a:solidFill>
                <a:latin typeface="Lato" panose="020F0502020204030203" pitchFamily="34" charset="77"/>
              </a:rPr>
              <a:t>información</a:t>
            </a:r>
            <a:endParaRPr sz="1000">
              <a:solidFill>
                <a:srgbClr val="525252"/>
              </a:solidFill>
              <a:latin typeface="Lato" panose="020F0502020204030203" pitchFamily="34" charset="77"/>
              <a:ea typeface="Bankinter"/>
              <a:cs typeface="Bankinter"/>
              <a:sym typeface="Bankinter"/>
            </a:endParaRPr>
          </a:p>
          <a:p>
            <a:pPr marL="130175" indent="-88900">
              <a:buSzPct val="100000"/>
              <a:buChar char="-"/>
              <a:defRPr sz="2000" i="1">
                <a:solidFill>
                  <a:srgbClr val="535353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sz="1000">
                <a:solidFill>
                  <a:srgbClr val="525252"/>
                </a:solidFill>
                <a:latin typeface="Lato" panose="020F0502020204030203" pitchFamily="34" charset="77"/>
              </a:rPr>
              <a:t>Website engagement  (</a:t>
            </a:r>
            <a:r>
              <a:rPr sz="1000" err="1">
                <a:solidFill>
                  <a:srgbClr val="525252"/>
                </a:solidFill>
                <a:latin typeface="Lato" panose="020F0502020204030203" pitchFamily="34" charset="77"/>
              </a:rPr>
              <a:t>simuladores</a:t>
            </a:r>
            <a:r>
              <a:rPr sz="1000">
                <a:solidFill>
                  <a:srgbClr val="525252"/>
                </a:solidFill>
                <a:latin typeface="Lato" panose="020F0502020204030203" pitchFamily="34" charset="77"/>
              </a:rPr>
              <a:t>, landings) / freemiums  (valor </a:t>
            </a:r>
            <a:r>
              <a:rPr sz="1000" err="1">
                <a:solidFill>
                  <a:srgbClr val="525252"/>
                </a:solidFill>
                <a:latin typeface="Lato" panose="020F0502020204030203" pitchFamily="34" charset="77"/>
              </a:rPr>
              <a:t>añadido</a:t>
            </a:r>
            <a:r>
              <a:rPr sz="1000">
                <a:solidFill>
                  <a:srgbClr val="525252"/>
                </a:solidFill>
                <a:latin typeface="Lato" panose="020F0502020204030203" pitchFamily="34" charset="77"/>
              </a:rPr>
              <a:t>)</a:t>
            </a:r>
          </a:p>
        </p:txBody>
      </p:sp>
      <p:sp>
        <p:nvSpPr>
          <p:cNvPr id="31" name="32 CuadroTexto">
            <a:extLst>
              <a:ext uri="{FF2B5EF4-FFF2-40B4-BE49-F238E27FC236}">
                <a16:creationId xmlns:a16="http://schemas.microsoft.com/office/drawing/2014/main" xmlns="" id="{4612465E-5593-3646-BA8D-643DD3C6246E}"/>
              </a:ext>
            </a:extLst>
          </p:cNvPr>
          <p:cNvSpPr txBox="1"/>
          <p:nvPr/>
        </p:nvSpPr>
        <p:spPr>
          <a:xfrm>
            <a:off x="7290509" y="3455126"/>
            <a:ext cx="1830945" cy="738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spAutoFit/>
          </a:bodyPr>
          <a:lstStyle/>
          <a:p>
            <a:pPr>
              <a:defRPr sz="2400">
                <a:solidFill>
                  <a:srgbClr val="535353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rPr sz="1200" b="1" err="1">
                <a:solidFill>
                  <a:srgbClr val="21272A"/>
                </a:solidFill>
                <a:latin typeface="Lato" panose="020F0502020204030203" pitchFamily="34" charset="77"/>
              </a:rPr>
              <a:t>Compra</a:t>
            </a:r>
            <a:endParaRPr sz="1200" b="1">
              <a:solidFill>
                <a:srgbClr val="21272A"/>
              </a:solidFill>
              <a:latin typeface="Lato" panose="020F0502020204030203" pitchFamily="34" charset="77"/>
              <a:ea typeface="Bankinter"/>
              <a:cs typeface="Bankinter"/>
              <a:sym typeface="Bankinter"/>
            </a:endParaRPr>
          </a:p>
          <a:p>
            <a:pPr marL="130175" indent="-88900">
              <a:buSzPct val="100000"/>
              <a:buChar char="-"/>
              <a:defRPr sz="2000">
                <a:solidFill>
                  <a:srgbClr val="535353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sz="1000" err="1">
                <a:solidFill>
                  <a:srgbClr val="525252"/>
                </a:solidFill>
                <a:latin typeface="Lato" panose="020F0502020204030203" pitchFamily="34" charset="77"/>
              </a:rPr>
              <a:t>Técnicas</a:t>
            </a:r>
            <a:r>
              <a:rPr sz="1000">
                <a:solidFill>
                  <a:srgbClr val="525252"/>
                </a:solidFill>
                <a:latin typeface="Lato" panose="020F0502020204030203" pitchFamily="34" charset="77"/>
              </a:rPr>
              <a:t> de </a:t>
            </a:r>
            <a:r>
              <a:rPr sz="1000" err="1">
                <a:solidFill>
                  <a:srgbClr val="525252"/>
                </a:solidFill>
                <a:latin typeface="Lato" panose="020F0502020204030203" pitchFamily="34" charset="77"/>
              </a:rPr>
              <a:t>reenganche</a:t>
            </a:r>
            <a:endParaRPr sz="1000">
              <a:solidFill>
                <a:srgbClr val="525252"/>
              </a:solidFill>
              <a:latin typeface="Lato" panose="020F0502020204030203" pitchFamily="34" charset="77"/>
              <a:ea typeface="Bankinter"/>
              <a:cs typeface="Bankinter"/>
              <a:sym typeface="Bankinter"/>
            </a:endParaRPr>
          </a:p>
          <a:p>
            <a:pPr marL="130175" indent="-88900">
              <a:buSzPct val="100000"/>
              <a:buChar char="-"/>
              <a:defRPr sz="2000">
                <a:solidFill>
                  <a:srgbClr val="535353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sz="1000" err="1">
                <a:solidFill>
                  <a:srgbClr val="525252"/>
                </a:solidFill>
                <a:latin typeface="Lato" panose="020F0502020204030203" pitchFamily="34" charset="77"/>
              </a:rPr>
              <a:t>Rapidez</a:t>
            </a:r>
            <a:r>
              <a:rPr sz="1000">
                <a:solidFill>
                  <a:srgbClr val="525252"/>
                </a:solidFill>
                <a:latin typeface="Lato" panose="020F0502020204030203" pitchFamily="34" charset="77"/>
              </a:rPr>
              <a:t> del </a:t>
            </a:r>
            <a:r>
              <a:rPr sz="1000" err="1">
                <a:solidFill>
                  <a:srgbClr val="525252"/>
                </a:solidFill>
                <a:latin typeface="Lato" panose="020F0502020204030203" pitchFamily="34" charset="77"/>
              </a:rPr>
              <a:t>servicio</a:t>
            </a:r>
            <a:endParaRPr sz="1000">
              <a:solidFill>
                <a:srgbClr val="525252"/>
              </a:solidFill>
              <a:latin typeface="Lato" panose="020F0502020204030203" pitchFamily="34" charset="77"/>
              <a:ea typeface="Bankinter"/>
              <a:cs typeface="Bankinter"/>
              <a:sym typeface="Bankinter"/>
            </a:endParaRPr>
          </a:p>
          <a:p>
            <a:pPr marL="130175" indent="-88900">
              <a:buSzPct val="100000"/>
              <a:buChar char="-"/>
              <a:defRPr sz="2000">
                <a:solidFill>
                  <a:srgbClr val="535353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sz="1000" err="1">
                <a:solidFill>
                  <a:srgbClr val="525252"/>
                </a:solidFill>
                <a:latin typeface="Lato" panose="020F0502020204030203" pitchFamily="34" charset="77"/>
              </a:rPr>
              <a:t>Experiencia</a:t>
            </a:r>
            <a:r>
              <a:rPr sz="1000">
                <a:solidFill>
                  <a:srgbClr val="525252"/>
                </a:solidFill>
                <a:latin typeface="Lato" panose="020F0502020204030203" pitchFamily="34" charset="77"/>
              </a:rPr>
              <a:t> de </a:t>
            </a:r>
            <a:r>
              <a:rPr sz="1000" err="1">
                <a:solidFill>
                  <a:srgbClr val="525252"/>
                </a:solidFill>
                <a:latin typeface="Lato" panose="020F0502020204030203" pitchFamily="34" charset="77"/>
              </a:rPr>
              <a:t>cliente</a:t>
            </a:r>
            <a:endParaRPr sz="1000">
              <a:solidFill>
                <a:srgbClr val="525252"/>
              </a:solidFill>
              <a:latin typeface="Lato" panose="020F0502020204030203" pitchFamily="34" charset="77"/>
            </a:endParaRPr>
          </a:p>
        </p:txBody>
      </p:sp>
      <p:sp>
        <p:nvSpPr>
          <p:cNvPr id="32" name="33 CuadroTexto">
            <a:extLst>
              <a:ext uri="{FF2B5EF4-FFF2-40B4-BE49-F238E27FC236}">
                <a16:creationId xmlns:a16="http://schemas.microsoft.com/office/drawing/2014/main" xmlns="" id="{8DA0EEB9-F81B-5144-9DCC-11CDC387178E}"/>
              </a:ext>
            </a:extLst>
          </p:cNvPr>
          <p:cNvSpPr txBox="1"/>
          <p:nvPr/>
        </p:nvSpPr>
        <p:spPr>
          <a:xfrm>
            <a:off x="8298621" y="2499278"/>
            <a:ext cx="2021880" cy="1046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spAutoFit/>
          </a:bodyPr>
          <a:lstStyle/>
          <a:p>
            <a:pPr>
              <a:defRPr sz="2400">
                <a:solidFill>
                  <a:srgbClr val="535353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rPr sz="1200" b="1" err="1">
                <a:solidFill>
                  <a:srgbClr val="21272A"/>
                </a:solidFill>
                <a:latin typeface="Lato" panose="020F0502020204030203" pitchFamily="34" charset="77"/>
              </a:rPr>
              <a:t>Retención</a:t>
            </a:r>
            <a:r>
              <a:rPr sz="1200" b="1">
                <a:solidFill>
                  <a:srgbClr val="21272A"/>
                </a:solidFill>
                <a:latin typeface="Lato" panose="020F0502020204030203" pitchFamily="34" charset="77"/>
              </a:rPr>
              <a:t> / </a:t>
            </a:r>
            <a:r>
              <a:rPr sz="1200" b="1" err="1">
                <a:solidFill>
                  <a:srgbClr val="21272A"/>
                </a:solidFill>
                <a:latin typeface="Lato" panose="020F0502020204030203" pitchFamily="34" charset="77"/>
              </a:rPr>
              <a:t>Fidelización</a:t>
            </a:r>
            <a:endParaRPr sz="1200" b="1">
              <a:solidFill>
                <a:srgbClr val="21272A"/>
              </a:solidFill>
              <a:latin typeface="Lato" panose="020F0502020204030203" pitchFamily="34" charset="77"/>
              <a:ea typeface="Bankinter"/>
              <a:cs typeface="Bankinter"/>
              <a:sym typeface="Bankinter"/>
            </a:endParaRPr>
          </a:p>
          <a:p>
            <a:pPr marL="130175" indent="-88900">
              <a:buSzPct val="100000"/>
              <a:buChar char="-"/>
              <a:defRPr sz="2000">
                <a:solidFill>
                  <a:srgbClr val="535353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sz="1000" err="1">
                <a:solidFill>
                  <a:srgbClr val="525252"/>
                </a:solidFill>
                <a:latin typeface="Lato" panose="020F0502020204030203" pitchFamily="34" charset="77"/>
              </a:rPr>
              <a:t>Servicio</a:t>
            </a:r>
            <a:r>
              <a:rPr sz="1000">
                <a:solidFill>
                  <a:srgbClr val="525252"/>
                </a:solidFill>
                <a:latin typeface="Lato" panose="020F0502020204030203" pitchFamily="34" charset="77"/>
              </a:rPr>
              <a:t> </a:t>
            </a:r>
            <a:r>
              <a:rPr sz="1000" err="1">
                <a:solidFill>
                  <a:srgbClr val="525252"/>
                </a:solidFill>
                <a:latin typeface="Lato" panose="020F0502020204030203" pitchFamily="34" charset="77"/>
              </a:rPr>
              <a:t>postventa</a:t>
            </a:r>
            <a:r>
              <a:rPr sz="1000">
                <a:solidFill>
                  <a:srgbClr val="525252"/>
                </a:solidFill>
                <a:latin typeface="Lato" panose="020F0502020204030203" pitchFamily="34" charset="77"/>
              </a:rPr>
              <a:t> digital (</a:t>
            </a:r>
            <a:r>
              <a:rPr sz="1000" i="1">
                <a:solidFill>
                  <a:srgbClr val="525252"/>
                </a:solidFill>
                <a:latin typeface="Lato" panose="020F0502020204030203" pitchFamily="34" charset="77"/>
              </a:rPr>
              <a:t>chat, contact center</a:t>
            </a:r>
            <a:r>
              <a:rPr sz="1000">
                <a:solidFill>
                  <a:srgbClr val="525252"/>
                </a:solidFill>
                <a:latin typeface="Lato" panose="020F0502020204030203" pitchFamily="34" charset="77"/>
              </a:rPr>
              <a:t>)</a:t>
            </a:r>
            <a:endParaRPr sz="1000">
              <a:solidFill>
                <a:srgbClr val="525252"/>
              </a:solidFill>
              <a:latin typeface="Lato" panose="020F0502020204030203" pitchFamily="34" charset="77"/>
              <a:ea typeface="Bankinter"/>
              <a:cs typeface="Bankinter"/>
              <a:sym typeface="Bankinter"/>
            </a:endParaRPr>
          </a:p>
          <a:p>
            <a:pPr marL="130175" indent="-88900">
              <a:buSzPct val="100000"/>
              <a:buChar char="-"/>
              <a:defRPr sz="2000">
                <a:solidFill>
                  <a:srgbClr val="535353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sz="1000">
                <a:solidFill>
                  <a:srgbClr val="525252"/>
                </a:solidFill>
                <a:latin typeface="Lato" panose="020F0502020204030203" pitchFamily="34" charset="77"/>
              </a:rPr>
              <a:t>Calidad de </a:t>
            </a:r>
            <a:r>
              <a:rPr sz="1000" err="1">
                <a:solidFill>
                  <a:srgbClr val="525252"/>
                </a:solidFill>
                <a:latin typeface="Lato" panose="020F0502020204030203" pitchFamily="34" charset="77"/>
              </a:rPr>
              <a:t>servicio</a:t>
            </a:r>
            <a:endParaRPr sz="1000">
              <a:solidFill>
                <a:srgbClr val="525252"/>
              </a:solidFill>
              <a:latin typeface="Lato" panose="020F0502020204030203" pitchFamily="34" charset="77"/>
              <a:ea typeface="Bankinter"/>
              <a:cs typeface="Bankinter"/>
              <a:sym typeface="Bankinter"/>
            </a:endParaRPr>
          </a:p>
          <a:p>
            <a:pPr marL="130175" indent="-88900">
              <a:buSzPct val="100000"/>
              <a:buChar char="-"/>
              <a:defRPr sz="2000" i="1">
                <a:solidFill>
                  <a:srgbClr val="535353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sz="1000">
                <a:solidFill>
                  <a:srgbClr val="525252"/>
                </a:solidFill>
                <a:latin typeface="Lato" panose="020F0502020204030203" pitchFamily="34" charset="77"/>
              </a:rPr>
              <a:t>Freemiums (valor </a:t>
            </a:r>
            <a:r>
              <a:rPr sz="1000" err="1">
                <a:solidFill>
                  <a:srgbClr val="525252"/>
                </a:solidFill>
                <a:latin typeface="Lato" panose="020F0502020204030203" pitchFamily="34" charset="77"/>
              </a:rPr>
              <a:t>añadido</a:t>
            </a:r>
            <a:r>
              <a:rPr sz="1000">
                <a:solidFill>
                  <a:srgbClr val="525252"/>
                </a:solidFill>
                <a:latin typeface="Lato" panose="020F0502020204030203" pitchFamily="34" charset="77"/>
              </a:rPr>
              <a:t>)</a:t>
            </a:r>
            <a:endParaRPr sz="1000">
              <a:solidFill>
                <a:srgbClr val="525252"/>
              </a:solidFill>
              <a:latin typeface="Lato" panose="020F0502020204030203" pitchFamily="34" charset="77"/>
              <a:ea typeface="Bankinter"/>
              <a:cs typeface="Bankinter"/>
              <a:sym typeface="Bankinter"/>
            </a:endParaRPr>
          </a:p>
          <a:p>
            <a:pPr marL="130175" indent="-88900">
              <a:buSzPct val="100000"/>
              <a:buChar char="-"/>
              <a:defRPr sz="2000">
                <a:solidFill>
                  <a:srgbClr val="535353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sz="1000" err="1">
                <a:solidFill>
                  <a:srgbClr val="525252"/>
                </a:solidFill>
                <a:latin typeface="Lato" panose="020F0502020204030203" pitchFamily="34" charset="77"/>
              </a:rPr>
              <a:t>Experiencia</a:t>
            </a:r>
            <a:r>
              <a:rPr sz="1000">
                <a:solidFill>
                  <a:srgbClr val="525252"/>
                </a:solidFill>
                <a:latin typeface="Lato" panose="020F0502020204030203" pitchFamily="34" charset="77"/>
              </a:rPr>
              <a:t> de </a:t>
            </a:r>
            <a:r>
              <a:rPr sz="1000" err="1">
                <a:solidFill>
                  <a:srgbClr val="525252"/>
                </a:solidFill>
                <a:latin typeface="Lato" panose="020F0502020204030203" pitchFamily="34" charset="77"/>
              </a:rPr>
              <a:t>cliente</a:t>
            </a:r>
            <a:endParaRPr sz="1000">
              <a:solidFill>
                <a:srgbClr val="525252"/>
              </a:solidFill>
              <a:latin typeface="Lato" panose="020F0502020204030203" pitchFamily="34" charset="77"/>
            </a:endParaRPr>
          </a:p>
        </p:txBody>
      </p:sp>
      <p:sp>
        <p:nvSpPr>
          <p:cNvPr id="33" name="45 Conector recto de flecha">
            <a:extLst>
              <a:ext uri="{FF2B5EF4-FFF2-40B4-BE49-F238E27FC236}">
                <a16:creationId xmlns:a16="http://schemas.microsoft.com/office/drawing/2014/main" xmlns="" id="{16A94A02-47E1-F84B-8922-7327E55C1B8B}"/>
              </a:ext>
            </a:extLst>
          </p:cNvPr>
          <p:cNvSpPr/>
          <p:nvPr/>
        </p:nvSpPr>
        <p:spPr>
          <a:xfrm flipV="1">
            <a:off x="4958440" y="2418068"/>
            <a:ext cx="3215950" cy="2686403"/>
          </a:xfrm>
          <a:prstGeom prst="line">
            <a:avLst/>
          </a:prstGeom>
          <a:ln w="19050">
            <a:solidFill>
              <a:srgbClr val="005CFF"/>
            </a:solidFill>
            <a:tailEnd type="triangle"/>
          </a:ln>
        </p:spPr>
        <p:txBody>
          <a:bodyPr lIns="22859" tIns="22859" rIns="22859" bIns="22859"/>
          <a:lstStyle/>
          <a:p>
            <a:endParaRPr sz="900"/>
          </a:p>
        </p:txBody>
      </p:sp>
      <p:sp>
        <p:nvSpPr>
          <p:cNvPr id="34" name="Oval">
            <a:extLst>
              <a:ext uri="{FF2B5EF4-FFF2-40B4-BE49-F238E27FC236}">
                <a16:creationId xmlns:a16="http://schemas.microsoft.com/office/drawing/2014/main" xmlns="" id="{748C45EA-8D7B-7049-A44F-3B686DA852BB}"/>
              </a:ext>
            </a:extLst>
          </p:cNvPr>
          <p:cNvSpPr/>
          <p:nvPr/>
        </p:nvSpPr>
        <p:spPr>
          <a:xfrm rot="21023148">
            <a:off x="4405430" y="5066324"/>
            <a:ext cx="687883" cy="520199"/>
          </a:xfrm>
          <a:prstGeom prst="ellipse">
            <a:avLst/>
          </a:prstGeom>
          <a:solidFill>
            <a:srgbClr val="4086FF"/>
          </a:solidFill>
          <a:ln w="50800">
            <a:noFill/>
          </a:ln>
        </p:spPr>
        <p:txBody>
          <a:bodyPr lIns="25400" tIns="25400" rIns="25400" bIns="25400" anchor="ctr"/>
          <a:lstStyle/>
          <a:p>
            <a:pPr algn="ctr">
              <a:defRPr sz="3600">
                <a:solidFill>
                  <a:srgbClr val="535353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b="1">
              <a:solidFill>
                <a:schemeClr val="bg1"/>
              </a:solidFill>
            </a:endParaRPr>
          </a:p>
        </p:txBody>
      </p:sp>
      <p:sp>
        <p:nvSpPr>
          <p:cNvPr id="35" name="R">
            <a:extLst>
              <a:ext uri="{FF2B5EF4-FFF2-40B4-BE49-F238E27FC236}">
                <a16:creationId xmlns:a16="http://schemas.microsoft.com/office/drawing/2014/main" xmlns="" id="{DE5FDB3B-9106-9046-AA31-3E8DCF37998D}"/>
              </a:ext>
            </a:extLst>
          </p:cNvPr>
          <p:cNvSpPr txBox="1"/>
          <p:nvPr/>
        </p:nvSpPr>
        <p:spPr>
          <a:xfrm rot="21023148">
            <a:off x="4551888" y="5172535"/>
            <a:ext cx="394964" cy="307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 anchor="ctr">
            <a:spAutoFit/>
          </a:bodyPr>
          <a:lstStyle>
            <a:lvl1pPr algn="ctr" defTabSz="1828800">
              <a:defRPr sz="2800">
                <a:solidFill>
                  <a:srgbClr val="535353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sz="1400" b="1">
                <a:solidFill>
                  <a:schemeClr val="bg1"/>
                </a:solidFill>
              </a:rPr>
              <a:t>R</a:t>
            </a:r>
          </a:p>
        </p:txBody>
      </p:sp>
      <p:sp>
        <p:nvSpPr>
          <p:cNvPr id="36" name="Oval">
            <a:extLst>
              <a:ext uri="{FF2B5EF4-FFF2-40B4-BE49-F238E27FC236}">
                <a16:creationId xmlns:a16="http://schemas.microsoft.com/office/drawing/2014/main" xmlns="" id="{1AAA6878-614F-A047-BB90-9E78A68E594C}"/>
              </a:ext>
            </a:extLst>
          </p:cNvPr>
          <p:cNvSpPr/>
          <p:nvPr/>
        </p:nvSpPr>
        <p:spPr>
          <a:xfrm rot="21023148">
            <a:off x="5435436" y="4071124"/>
            <a:ext cx="687883" cy="520199"/>
          </a:xfrm>
          <a:prstGeom prst="ellipse">
            <a:avLst/>
          </a:prstGeom>
          <a:solidFill>
            <a:srgbClr val="4086FF"/>
          </a:solidFill>
          <a:ln w="50800">
            <a:noFill/>
          </a:ln>
        </p:spPr>
        <p:txBody>
          <a:bodyPr lIns="25400" tIns="25400" rIns="25400" bIns="25400" anchor="ctr"/>
          <a:lstStyle/>
          <a:p>
            <a:pPr algn="ctr">
              <a:defRPr sz="3600">
                <a:solidFill>
                  <a:srgbClr val="535353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b="1">
              <a:solidFill>
                <a:schemeClr val="bg1"/>
              </a:solidFill>
            </a:endParaRPr>
          </a:p>
        </p:txBody>
      </p:sp>
      <p:sp>
        <p:nvSpPr>
          <p:cNvPr id="37" name="C">
            <a:extLst>
              <a:ext uri="{FF2B5EF4-FFF2-40B4-BE49-F238E27FC236}">
                <a16:creationId xmlns:a16="http://schemas.microsoft.com/office/drawing/2014/main" xmlns="" id="{F552D87B-63A4-7947-B623-CD346338997F}"/>
              </a:ext>
            </a:extLst>
          </p:cNvPr>
          <p:cNvSpPr txBox="1"/>
          <p:nvPr/>
        </p:nvSpPr>
        <p:spPr>
          <a:xfrm rot="21023148">
            <a:off x="5581895" y="4177336"/>
            <a:ext cx="394964" cy="307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 anchor="ctr">
            <a:spAutoFit/>
          </a:bodyPr>
          <a:lstStyle>
            <a:lvl1pPr algn="ctr" defTabSz="1828800">
              <a:defRPr sz="2800">
                <a:solidFill>
                  <a:srgbClr val="535353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sz="1400" b="1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8" name="Oval">
            <a:extLst>
              <a:ext uri="{FF2B5EF4-FFF2-40B4-BE49-F238E27FC236}">
                <a16:creationId xmlns:a16="http://schemas.microsoft.com/office/drawing/2014/main" xmlns="" id="{CD878C64-3350-A847-8095-2A81225429DF}"/>
              </a:ext>
            </a:extLst>
          </p:cNvPr>
          <p:cNvSpPr/>
          <p:nvPr/>
        </p:nvSpPr>
        <p:spPr>
          <a:xfrm rot="21023148">
            <a:off x="6693899" y="3037225"/>
            <a:ext cx="687883" cy="520199"/>
          </a:xfrm>
          <a:prstGeom prst="ellipse">
            <a:avLst/>
          </a:prstGeom>
          <a:solidFill>
            <a:srgbClr val="4086FF"/>
          </a:solidFill>
          <a:ln w="50800">
            <a:noFill/>
          </a:ln>
        </p:spPr>
        <p:txBody>
          <a:bodyPr lIns="25400" tIns="25400" rIns="25400" bIns="25400" anchor="ctr"/>
          <a:lstStyle/>
          <a:p>
            <a:pPr algn="ctr">
              <a:defRPr sz="3600">
                <a:solidFill>
                  <a:srgbClr val="535353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b="1">
              <a:solidFill>
                <a:schemeClr val="bg1"/>
              </a:solidFill>
            </a:endParaRPr>
          </a:p>
        </p:txBody>
      </p:sp>
      <p:sp>
        <p:nvSpPr>
          <p:cNvPr id="40" name="C">
            <a:extLst>
              <a:ext uri="{FF2B5EF4-FFF2-40B4-BE49-F238E27FC236}">
                <a16:creationId xmlns:a16="http://schemas.microsoft.com/office/drawing/2014/main" xmlns="" id="{55B75C29-5915-0248-8B18-1CD3D7EF8952}"/>
              </a:ext>
            </a:extLst>
          </p:cNvPr>
          <p:cNvSpPr txBox="1"/>
          <p:nvPr/>
        </p:nvSpPr>
        <p:spPr>
          <a:xfrm rot="21023148">
            <a:off x="6840358" y="3143437"/>
            <a:ext cx="394964" cy="307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 anchor="ctr">
            <a:spAutoFit/>
          </a:bodyPr>
          <a:lstStyle>
            <a:lvl1pPr algn="ctr" defTabSz="1828800">
              <a:defRPr sz="2800">
                <a:solidFill>
                  <a:srgbClr val="535353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sz="1400" b="1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41" name="Oval">
            <a:extLst>
              <a:ext uri="{FF2B5EF4-FFF2-40B4-BE49-F238E27FC236}">
                <a16:creationId xmlns:a16="http://schemas.microsoft.com/office/drawing/2014/main" xmlns="" id="{D601027A-EC7E-3544-9E95-BA25CC066944}"/>
              </a:ext>
            </a:extLst>
          </p:cNvPr>
          <p:cNvSpPr/>
          <p:nvPr/>
        </p:nvSpPr>
        <p:spPr>
          <a:xfrm rot="21023148">
            <a:off x="8147493" y="1970273"/>
            <a:ext cx="687883" cy="520199"/>
          </a:xfrm>
          <a:prstGeom prst="ellipse">
            <a:avLst/>
          </a:prstGeom>
          <a:solidFill>
            <a:srgbClr val="4086FF"/>
          </a:solidFill>
          <a:ln w="50800">
            <a:noFill/>
          </a:ln>
        </p:spPr>
        <p:txBody>
          <a:bodyPr lIns="25400" tIns="25400" rIns="25400" bIns="25400" anchor="ctr"/>
          <a:lstStyle/>
          <a:p>
            <a:pPr algn="ctr">
              <a:defRPr sz="3600">
                <a:solidFill>
                  <a:srgbClr val="535353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b="1">
              <a:solidFill>
                <a:schemeClr val="bg1"/>
              </a:solidFill>
            </a:endParaRPr>
          </a:p>
        </p:txBody>
      </p:sp>
      <p:sp>
        <p:nvSpPr>
          <p:cNvPr id="42" name="R">
            <a:extLst>
              <a:ext uri="{FF2B5EF4-FFF2-40B4-BE49-F238E27FC236}">
                <a16:creationId xmlns:a16="http://schemas.microsoft.com/office/drawing/2014/main" xmlns="" id="{7A896141-238E-4244-8895-8E0E8085B375}"/>
              </a:ext>
            </a:extLst>
          </p:cNvPr>
          <p:cNvSpPr txBox="1"/>
          <p:nvPr/>
        </p:nvSpPr>
        <p:spPr>
          <a:xfrm rot="21023148">
            <a:off x="8293950" y="2076484"/>
            <a:ext cx="394964" cy="307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 anchor="ctr">
            <a:spAutoFit/>
          </a:bodyPr>
          <a:lstStyle>
            <a:lvl1pPr algn="ctr" defTabSz="1828800">
              <a:defRPr sz="2800">
                <a:solidFill>
                  <a:srgbClr val="535353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sz="1400" b="1">
                <a:solidFill>
                  <a:schemeClr val="bg1"/>
                </a:solidFill>
              </a:rPr>
              <a:t>R</a:t>
            </a:r>
          </a:p>
        </p:txBody>
      </p:sp>
      <p:sp>
        <p:nvSpPr>
          <p:cNvPr id="43" name="50 Forma libre">
            <a:extLst>
              <a:ext uri="{FF2B5EF4-FFF2-40B4-BE49-F238E27FC236}">
                <a16:creationId xmlns:a16="http://schemas.microsoft.com/office/drawing/2014/main" xmlns="" id="{19E1FB59-3AC6-B44A-9246-39E0A4240BB0}"/>
              </a:ext>
            </a:extLst>
          </p:cNvPr>
          <p:cNvSpPr/>
          <p:nvPr/>
        </p:nvSpPr>
        <p:spPr>
          <a:xfrm rot="21023148">
            <a:off x="6732935" y="2021689"/>
            <a:ext cx="1562114" cy="9245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9" h="20027" extrusionOk="0">
                <a:moveTo>
                  <a:pt x="21209" y="2995"/>
                </a:moveTo>
                <a:cubicBezTo>
                  <a:pt x="20011" y="2277"/>
                  <a:pt x="18813" y="1559"/>
                  <a:pt x="16526" y="1080"/>
                </a:cubicBezTo>
                <a:cubicBezTo>
                  <a:pt x="14239" y="601"/>
                  <a:pt x="10100" y="-336"/>
                  <a:pt x="7487" y="123"/>
                </a:cubicBezTo>
                <a:cubicBezTo>
                  <a:pt x="4873" y="581"/>
                  <a:pt x="2078" y="741"/>
                  <a:pt x="843" y="3832"/>
                </a:cubicBezTo>
                <a:cubicBezTo>
                  <a:pt x="-391" y="6924"/>
                  <a:pt x="99" y="16078"/>
                  <a:pt x="81" y="18671"/>
                </a:cubicBezTo>
                <a:cubicBezTo>
                  <a:pt x="63" y="21264"/>
                  <a:pt x="408" y="19329"/>
                  <a:pt x="734" y="19389"/>
                </a:cubicBezTo>
              </a:path>
            </a:pathLst>
          </a:custGeom>
          <a:ln w="19050">
            <a:solidFill>
              <a:srgbClr val="005CFF"/>
            </a:solidFill>
            <a:tailEnd type="triangle"/>
          </a:ln>
        </p:spPr>
        <p:txBody>
          <a:bodyPr lIns="25400" tIns="25400" rIns="25400" bIns="25400" anchor="ctr"/>
          <a:lstStyle/>
          <a:p>
            <a:pPr algn="ctr">
              <a:defRPr sz="2800">
                <a:solidFill>
                  <a:srgbClr val="535353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sz="1400"/>
          </a:p>
        </p:txBody>
      </p:sp>
      <p:sp>
        <p:nvSpPr>
          <p:cNvPr id="44" name="Oval">
            <a:extLst>
              <a:ext uri="{FF2B5EF4-FFF2-40B4-BE49-F238E27FC236}">
                <a16:creationId xmlns:a16="http://schemas.microsoft.com/office/drawing/2014/main" xmlns="" id="{CB1746E6-41AB-DC4E-AEBA-D7920956EAD1}"/>
              </a:ext>
            </a:extLst>
          </p:cNvPr>
          <p:cNvSpPr/>
          <p:nvPr/>
        </p:nvSpPr>
        <p:spPr>
          <a:xfrm rot="21023148">
            <a:off x="6608545" y="2055088"/>
            <a:ext cx="687883" cy="520199"/>
          </a:xfrm>
          <a:prstGeom prst="ellipse">
            <a:avLst/>
          </a:prstGeom>
          <a:solidFill>
            <a:srgbClr val="4086FF"/>
          </a:solidFill>
          <a:ln w="50800">
            <a:noFill/>
          </a:ln>
        </p:spPr>
        <p:txBody>
          <a:bodyPr lIns="25400" tIns="25400" rIns="25400" bIns="25400" anchor="ctr"/>
          <a:lstStyle/>
          <a:p>
            <a:pPr algn="ctr">
              <a:defRPr sz="2800">
                <a:solidFill>
                  <a:srgbClr val="535353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endParaRPr sz="1400" b="1">
              <a:solidFill>
                <a:schemeClr val="bg1"/>
              </a:solidFill>
            </a:endParaRPr>
          </a:p>
        </p:txBody>
      </p:sp>
      <p:sp>
        <p:nvSpPr>
          <p:cNvPr id="45" name="V">
            <a:extLst>
              <a:ext uri="{FF2B5EF4-FFF2-40B4-BE49-F238E27FC236}">
                <a16:creationId xmlns:a16="http://schemas.microsoft.com/office/drawing/2014/main" xmlns="" id="{384B35D8-8843-B241-B8C4-65F4D9FA6EA1}"/>
              </a:ext>
            </a:extLst>
          </p:cNvPr>
          <p:cNvSpPr txBox="1"/>
          <p:nvPr/>
        </p:nvSpPr>
        <p:spPr>
          <a:xfrm rot="21023148">
            <a:off x="6755003" y="2161300"/>
            <a:ext cx="394964" cy="307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 anchor="ctr">
            <a:spAutoFit/>
          </a:bodyPr>
          <a:lstStyle>
            <a:lvl1pPr algn="ctr" defTabSz="1828800">
              <a:defRPr sz="2800">
                <a:solidFill>
                  <a:srgbClr val="535353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sz="1400" b="1">
                <a:solidFill>
                  <a:schemeClr val="bg1"/>
                </a:solidFill>
              </a:rPr>
              <a:t>V</a:t>
            </a:r>
          </a:p>
        </p:txBody>
      </p:sp>
      <p:sp>
        <p:nvSpPr>
          <p:cNvPr id="46" name="52 CuadroTexto">
            <a:extLst>
              <a:ext uri="{FF2B5EF4-FFF2-40B4-BE49-F238E27FC236}">
                <a16:creationId xmlns:a16="http://schemas.microsoft.com/office/drawing/2014/main" xmlns="" id="{510B2490-729D-6542-BBF9-1B15560F1C19}"/>
              </a:ext>
            </a:extLst>
          </p:cNvPr>
          <p:cNvSpPr txBox="1"/>
          <p:nvPr/>
        </p:nvSpPr>
        <p:spPr>
          <a:xfrm>
            <a:off x="5919503" y="1540118"/>
            <a:ext cx="906656" cy="276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 defTabSz="1828800">
              <a:defRPr sz="2400">
                <a:solidFill>
                  <a:srgbClr val="535353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sz="1200" b="1" err="1">
                <a:solidFill>
                  <a:srgbClr val="21272A"/>
                </a:solidFill>
              </a:rPr>
              <a:t>Vinculación</a:t>
            </a:r>
            <a:endParaRPr sz="1200" b="1">
              <a:solidFill>
                <a:srgbClr val="21272A"/>
              </a:solidFill>
            </a:endParaRPr>
          </a:p>
        </p:txBody>
      </p:sp>
      <p:sp>
        <p:nvSpPr>
          <p:cNvPr id="47" name="53 CuadroTexto">
            <a:extLst>
              <a:ext uri="{FF2B5EF4-FFF2-40B4-BE49-F238E27FC236}">
                <a16:creationId xmlns:a16="http://schemas.microsoft.com/office/drawing/2014/main" xmlns="" id="{07E9543E-01D6-EB42-A099-E0AA54D9CF45}"/>
              </a:ext>
            </a:extLst>
          </p:cNvPr>
          <p:cNvSpPr txBox="1"/>
          <p:nvPr/>
        </p:nvSpPr>
        <p:spPr>
          <a:xfrm>
            <a:off x="7142377" y="1488975"/>
            <a:ext cx="2096085" cy="400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/>
          <a:p>
            <a:pPr marL="171450" indent="-171450">
              <a:buSzPct val="100000"/>
              <a:buChar char="-"/>
              <a:defRPr sz="2000">
                <a:solidFill>
                  <a:srgbClr val="535353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sz="1000">
                <a:solidFill>
                  <a:srgbClr val="525252"/>
                </a:solidFill>
                <a:latin typeface="Lato" panose="020F0502020204030203" pitchFamily="34" charset="77"/>
              </a:rPr>
              <a:t>Conocimiento del cliente (datos)</a:t>
            </a:r>
            <a:endParaRPr sz="1000">
              <a:solidFill>
                <a:srgbClr val="525252"/>
              </a:solidFill>
              <a:latin typeface="Lato" panose="020F0502020204030203" pitchFamily="34" charset="77"/>
              <a:ea typeface="Bankinter"/>
              <a:cs typeface="Bankinter"/>
              <a:sym typeface="Bankinter"/>
            </a:endParaRPr>
          </a:p>
          <a:p>
            <a:pPr marL="171450" indent="-171450">
              <a:buSzPct val="100000"/>
              <a:buChar char="-"/>
              <a:defRPr sz="2000">
                <a:solidFill>
                  <a:srgbClr val="535353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sz="1000">
                <a:solidFill>
                  <a:srgbClr val="525252"/>
                </a:solidFill>
                <a:latin typeface="Lato" panose="020F0502020204030203" pitchFamily="34" charset="77"/>
              </a:rPr>
              <a:t>Venta cruzada </a:t>
            </a:r>
            <a:r>
              <a:rPr sz="1000" i="1">
                <a:solidFill>
                  <a:srgbClr val="525252"/>
                </a:solidFill>
                <a:latin typeface="Lato" panose="020F0502020204030203" pitchFamily="34" charset="77"/>
              </a:rPr>
              <a:t>online end to end</a:t>
            </a:r>
          </a:p>
        </p:txBody>
      </p:sp>
      <p:sp>
        <p:nvSpPr>
          <p:cNvPr id="48" name="54 Conector recto">
            <a:extLst>
              <a:ext uri="{FF2B5EF4-FFF2-40B4-BE49-F238E27FC236}">
                <a16:creationId xmlns:a16="http://schemas.microsoft.com/office/drawing/2014/main" xmlns="" id="{47A29510-79D0-FE49-B6FD-660273A1B71E}"/>
              </a:ext>
            </a:extLst>
          </p:cNvPr>
          <p:cNvSpPr/>
          <p:nvPr/>
        </p:nvSpPr>
        <p:spPr>
          <a:xfrm flipV="1">
            <a:off x="3293216" y="1419702"/>
            <a:ext cx="2706535" cy="1419326"/>
          </a:xfrm>
          <a:prstGeom prst="line">
            <a:avLst/>
          </a:prstGeom>
          <a:ln w="19050">
            <a:solidFill>
              <a:srgbClr val="005CFF"/>
            </a:solidFill>
            <a:prstDash val="dash"/>
          </a:ln>
        </p:spPr>
        <p:txBody>
          <a:bodyPr lIns="22859" tIns="22859" rIns="22859" bIns="22859"/>
          <a:lstStyle/>
          <a:p>
            <a:endParaRPr sz="900"/>
          </a:p>
        </p:txBody>
      </p:sp>
      <p:sp>
        <p:nvSpPr>
          <p:cNvPr id="49" name="55 Conector recto">
            <a:extLst>
              <a:ext uri="{FF2B5EF4-FFF2-40B4-BE49-F238E27FC236}">
                <a16:creationId xmlns:a16="http://schemas.microsoft.com/office/drawing/2014/main" xmlns="" id="{A797E1FD-2E12-8949-969A-07C4C4F78FD0}"/>
              </a:ext>
            </a:extLst>
          </p:cNvPr>
          <p:cNvSpPr/>
          <p:nvPr/>
        </p:nvSpPr>
        <p:spPr>
          <a:xfrm>
            <a:off x="3347296" y="3364031"/>
            <a:ext cx="1149013" cy="2579570"/>
          </a:xfrm>
          <a:prstGeom prst="line">
            <a:avLst/>
          </a:prstGeom>
          <a:ln w="19050">
            <a:solidFill>
              <a:srgbClr val="005CFF"/>
            </a:solidFill>
            <a:prstDash val="dash"/>
          </a:ln>
        </p:spPr>
        <p:txBody>
          <a:bodyPr lIns="22859" tIns="22859" rIns="22859" bIns="22859"/>
          <a:lstStyle/>
          <a:p>
            <a:endParaRPr sz="900"/>
          </a:p>
        </p:txBody>
      </p:sp>
      <p:grpSp>
        <p:nvGrpSpPr>
          <p:cNvPr id="50" name="Group 3">
            <a:extLst>
              <a:ext uri="{FF2B5EF4-FFF2-40B4-BE49-F238E27FC236}">
                <a16:creationId xmlns:a16="http://schemas.microsoft.com/office/drawing/2014/main" xmlns="" id="{A43E98C7-9C88-1C4F-BD3B-E0A520C8CDF3}"/>
              </a:ext>
            </a:extLst>
          </p:cNvPr>
          <p:cNvGrpSpPr/>
          <p:nvPr/>
        </p:nvGrpSpPr>
        <p:grpSpPr>
          <a:xfrm>
            <a:off x="10183448" y="816967"/>
            <a:ext cx="1594426" cy="768091"/>
            <a:chOff x="-8859" y="35272"/>
            <a:chExt cx="1915299" cy="922666"/>
          </a:xfrm>
        </p:grpSpPr>
        <p:sp>
          <p:nvSpPr>
            <p:cNvPr id="51" name="Rectangle 19">
              <a:extLst>
                <a:ext uri="{FF2B5EF4-FFF2-40B4-BE49-F238E27FC236}">
                  <a16:creationId xmlns:a16="http://schemas.microsoft.com/office/drawing/2014/main" xmlns="" id="{F5135186-C402-1C47-B2AA-1B219361A023}"/>
                </a:ext>
              </a:extLst>
            </p:cNvPr>
            <p:cNvSpPr/>
            <p:nvPr/>
          </p:nvSpPr>
          <p:spPr>
            <a:xfrm rot="1257727">
              <a:off x="-8859" y="351815"/>
              <a:ext cx="1915299" cy="26619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858837">
                <a:lnSpc>
                  <a:spcPct val="90000"/>
                </a:lnSpc>
                <a:defRPr sz="2000">
                  <a:solidFill>
                    <a:srgbClr val="535353"/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rPr sz="1600" dirty="0"/>
                <a:t>ILUSTRATIVO</a:t>
              </a:r>
              <a:endParaRPr dirty="0"/>
            </a:p>
          </p:txBody>
        </p:sp>
        <p:grpSp>
          <p:nvGrpSpPr>
            <p:cNvPr id="52" name="Group 21">
              <a:extLst>
                <a:ext uri="{FF2B5EF4-FFF2-40B4-BE49-F238E27FC236}">
                  <a16:creationId xmlns:a16="http://schemas.microsoft.com/office/drawing/2014/main" xmlns="" id="{69ADE8C4-D5A1-AA48-9C57-30A49377EADD}"/>
                </a:ext>
              </a:extLst>
            </p:cNvPr>
            <p:cNvGrpSpPr/>
            <p:nvPr/>
          </p:nvGrpSpPr>
          <p:grpSpPr>
            <a:xfrm>
              <a:off x="175941" y="35272"/>
              <a:ext cx="1626810" cy="646075"/>
              <a:chOff x="0" y="0"/>
              <a:chExt cx="1626809" cy="646074"/>
            </a:xfrm>
          </p:grpSpPr>
          <p:sp>
            <p:nvSpPr>
              <p:cNvPr id="56" name="Line 22">
                <a:extLst>
                  <a:ext uri="{FF2B5EF4-FFF2-40B4-BE49-F238E27FC236}">
                    <a16:creationId xmlns:a16="http://schemas.microsoft.com/office/drawing/2014/main" xmlns="" id="{D9727E45-2D28-2F44-A2EC-AF86CC375462}"/>
                  </a:ext>
                </a:extLst>
              </p:cNvPr>
              <p:cNvSpPr/>
              <p:nvPr/>
            </p:nvSpPr>
            <p:spPr>
              <a:xfrm>
                <a:off x="-1" y="26762"/>
                <a:ext cx="1616558" cy="619313"/>
              </a:xfrm>
              <a:prstGeom prst="line">
                <a:avLst/>
              </a:prstGeom>
              <a:solidFill>
                <a:srgbClr val="FFFFFF"/>
              </a:solidFill>
              <a:ln w="12700" cap="flat">
                <a:solidFill>
                  <a:srgbClr val="535353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" name="Line 23">
                <a:extLst>
                  <a:ext uri="{FF2B5EF4-FFF2-40B4-BE49-F238E27FC236}">
                    <a16:creationId xmlns:a16="http://schemas.microsoft.com/office/drawing/2014/main" xmlns="" id="{8A8FFA5E-A6E5-7C45-9A4D-31A77890980F}"/>
                  </a:ext>
                </a:extLst>
              </p:cNvPr>
              <p:cNvSpPr/>
              <p:nvPr/>
            </p:nvSpPr>
            <p:spPr>
              <a:xfrm>
                <a:off x="10252" y="0"/>
                <a:ext cx="1616558" cy="619312"/>
              </a:xfrm>
              <a:prstGeom prst="line">
                <a:avLst/>
              </a:prstGeom>
              <a:solidFill>
                <a:srgbClr val="FFFFFF"/>
              </a:solidFill>
              <a:ln w="12700" cap="flat">
                <a:solidFill>
                  <a:srgbClr val="535353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53" name="Group 24">
              <a:extLst>
                <a:ext uri="{FF2B5EF4-FFF2-40B4-BE49-F238E27FC236}">
                  <a16:creationId xmlns:a16="http://schemas.microsoft.com/office/drawing/2014/main" xmlns="" id="{24A47E05-E677-364B-B2A2-A5990854AC4F}"/>
                </a:ext>
              </a:extLst>
            </p:cNvPr>
            <p:cNvGrpSpPr/>
            <p:nvPr/>
          </p:nvGrpSpPr>
          <p:grpSpPr>
            <a:xfrm>
              <a:off x="63929" y="311863"/>
              <a:ext cx="1626810" cy="646075"/>
              <a:chOff x="0" y="0"/>
              <a:chExt cx="1626809" cy="646074"/>
            </a:xfrm>
          </p:grpSpPr>
          <p:sp>
            <p:nvSpPr>
              <p:cNvPr id="54" name="Line 25">
                <a:extLst>
                  <a:ext uri="{FF2B5EF4-FFF2-40B4-BE49-F238E27FC236}">
                    <a16:creationId xmlns:a16="http://schemas.microsoft.com/office/drawing/2014/main" xmlns="" id="{50B44F4F-0B62-174A-8DE4-352B5F276622}"/>
                  </a:ext>
                </a:extLst>
              </p:cNvPr>
              <p:cNvSpPr/>
              <p:nvPr/>
            </p:nvSpPr>
            <p:spPr>
              <a:xfrm>
                <a:off x="-1" y="26762"/>
                <a:ext cx="1616558" cy="619313"/>
              </a:xfrm>
              <a:prstGeom prst="line">
                <a:avLst/>
              </a:prstGeom>
              <a:solidFill>
                <a:srgbClr val="FFFFFF"/>
              </a:solidFill>
              <a:ln w="12700" cap="flat">
                <a:solidFill>
                  <a:srgbClr val="535353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5" name="Line 26">
                <a:extLst>
                  <a:ext uri="{FF2B5EF4-FFF2-40B4-BE49-F238E27FC236}">
                    <a16:creationId xmlns:a16="http://schemas.microsoft.com/office/drawing/2014/main" xmlns="" id="{5CA4FB66-9213-E84E-BB74-7923C2B539B7}"/>
                  </a:ext>
                </a:extLst>
              </p:cNvPr>
              <p:cNvSpPr/>
              <p:nvPr/>
            </p:nvSpPr>
            <p:spPr>
              <a:xfrm>
                <a:off x="10252" y="0"/>
                <a:ext cx="1616558" cy="619312"/>
              </a:xfrm>
              <a:prstGeom prst="line">
                <a:avLst/>
              </a:prstGeom>
              <a:solidFill>
                <a:srgbClr val="FFFFFF"/>
              </a:solidFill>
              <a:ln w="12700" cap="flat">
                <a:solidFill>
                  <a:srgbClr val="535353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78155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 advAuto="0"/>
      <p:bldP spid="30" grpId="0" animBg="1" advAuto="0"/>
      <p:bldP spid="31" grpId="0" animBg="1" advAuto="0"/>
      <p:bldP spid="32" grpId="0" animBg="1" advAuto="0"/>
      <p:bldP spid="46" grpId="0" animBg="1" advAuto="0"/>
      <p:bldP spid="47" grpId="0" animBg="1" advAuto="0"/>
      <p:bldP spid="48" grpId="0" animBg="1" advAuto="0"/>
      <p:bldP spid="49" grpId="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E009E544-636C-EA46-A852-AEF2A1919F3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21674" y="2923295"/>
            <a:ext cx="898134" cy="823912"/>
          </a:xfrm>
        </p:spPr>
        <p:txBody>
          <a:bodyPr/>
          <a:lstStyle/>
          <a:p>
            <a:r>
              <a:rPr lang="es-MX" sz="4400" dirty="0" smtClean="0"/>
              <a:t>01</a:t>
            </a:r>
            <a:endParaRPr lang="es-MX" sz="44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09856461-D01B-2645-A917-5444397E5663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1147147" y="2919953"/>
            <a:ext cx="5461471" cy="823912"/>
          </a:xfrm>
        </p:spPr>
        <p:txBody>
          <a:bodyPr/>
          <a:lstStyle/>
          <a:p>
            <a:r>
              <a:rPr lang="es-MX" sz="3200" dirty="0" smtClean="0"/>
              <a:t>Estrategia Data </a:t>
            </a:r>
            <a:r>
              <a:rPr lang="es-MX" sz="3200" dirty="0" err="1" smtClean="0"/>
              <a:t>Driven</a:t>
            </a:r>
            <a:endParaRPr lang="es-MX" sz="3200" dirty="0"/>
          </a:p>
        </p:txBody>
      </p:sp>
    </p:spTree>
    <p:extLst>
      <p:ext uri="{BB962C8B-B14F-4D97-AF65-F5344CB8AC3E}">
        <p14:creationId xmlns:p14="http://schemas.microsoft.com/office/powerpoint/2010/main" val="392485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96;p6">
            <a:extLst>
              <a:ext uri="{FF2B5EF4-FFF2-40B4-BE49-F238E27FC236}">
                <a16:creationId xmlns:a16="http://schemas.microsoft.com/office/drawing/2014/main" xmlns="" id="{B49C2BA0-D753-421C-8722-D0DCFC2D6497}"/>
              </a:ext>
            </a:extLst>
          </p:cNvPr>
          <p:cNvSpPr txBox="1"/>
          <p:nvPr/>
        </p:nvSpPr>
        <p:spPr>
          <a:xfrm rot="16200000">
            <a:off x="-20756" y="3378513"/>
            <a:ext cx="1757594" cy="729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2" tIns="45712" rIns="45712" bIns="45712">
            <a:spAutoFit/>
          </a:bodyPr>
          <a:lstStyle/>
          <a:p>
            <a:pPr defTabSz="228600" hangingPunct="0">
              <a:lnSpc>
                <a:spcPct val="90000"/>
              </a:lnSpc>
              <a:spcBef>
                <a:spcPts val="2400"/>
              </a:spcBef>
              <a:buSzPct val="72000"/>
              <a:defRPr sz="3400">
                <a:solidFill>
                  <a:srgbClr val="535353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lang="es-ES" sz="2300" b="1" kern="0" dirty="0">
                <a:solidFill>
                  <a:schemeClr val="bg1">
                    <a:lumMod val="50000"/>
                  </a:schemeClr>
                </a:solidFill>
                <a:latin typeface="Lato Regular"/>
                <a:sym typeface="Lato Regular"/>
              </a:rPr>
              <a:t>Gobierno y Seguridad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xmlns="" id="{E5039BDD-0F44-489C-A80C-87761000583C}"/>
              </a:ext>
            </a:extLst>
          </p:cNvPr>
          <p:cNvSpPr/>
          <p:nvPr/>
        </p:nvSpPr>
        <p:spPr>
          <a:xfrm>
            <a:off x="300718" y="850668"/>
            <a:ext cx="11013320" cy="538609"/>
          </a:xfrm>
          <a:prstGeom prst="rect">
            <a:avLst/>
          </a:prstGeom>
        </p:spPr>
        <p:txBody>
          <a:bodyPr wrap="square" lIns="45720" tIns="22860" rIns="45720" bIns="22860">
            <a:spAutoFit/>
          </a:bodyPr>
          <a:lstStyle/>
          <a:p>
            <a:r>
              <a:rPr lang="es-MX" sz="16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-Bold"/>
              </a:rPr>
              <a:t>+ 1 bloque de construcción </a:t>
            </a:r>
            <a:r>
              <a:rPr lang="es-MX" sz="16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Bold"/>
              </a:rPr>
              <a:t>- Gobierno del dato y seguridad, para democratizar el dato de la manera más segura. Toma de decisiones “Data-Driven”.</a:t>
            </a:r>
          </a:p>
        </p:txBody>
      </p:sp>
      <p:sp>
        <p:nvSpPr>
          <p:cNvPr id="99" name="Rectángulo 98">
            <a:extLst>
              <a:ext uri="{FF2B5EF4-FFF2-40B4-BE49-F238E27FC236}">
                <a16:creationId xmlns:a16="http://schemas.microsoft.com/office/drawing/2014/main" xmlns="" id="{7B40EE97-E564-405C-96C1-527E6BFA8673}"/>
              </a:ext>
            </a:extLst>
          </p:cNvPr>
          <p:cNvSpPr/>
          <p:nvPr/>
        </p:nvSpPr>
        <p:spPr>
          <a:xfrm>
            <a:off x="8403920" y="1653248"/>
            <a:ext cx="3168955" cy="845614"/>
          </a:xfrm>
          <a:prstGeom prst="rect">
            <a:avLst/>
          </a:prstGeom>
          <a:solidFill>
            <a:srgbClr val="0565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rtlCol="0" anchor="ctr"/>
          <a:lstStyle/>
          <a:p>
            <a:pPr algn="ctr"/>
            <a:endParaRPr lang="es-MX" sz="1400">
              <a:solidFill>
                <a:schemeClr val="bg1"/>
              </a:solidFill>
            </a:endParaRPr>
          </a:p>
        </p:txBody>
      </p:sp>
      <p:sp>
        <p:nvSpPr>
          <p:cNvPr id="100" name="Rectángulo 99">
            <a:extLst>
              <a:ext uri="{FF2B5EF4-FFF2-40B4-BE49-F238E27FC236}">
                <a16:creationId xmlns:a16="http://schemas.microsoft.com/office/drawing/2014/main" xmlns="" id="{65FE41B7-4EA8-4C2F-9D70-1696F367E8EA}"/>
              </a:ext>
            </a:extLst>
          </p:cNvPr>
          <p:cNvSpPr/>
          <p:nvPr/>
        </p:nvSpPr>
        <p:spPr>
          <a:xfrm>
            <a:off x="4932508" y="1660614"/>
            <a:ext cx="3168955" cy="838248"/>
          </a:xfrm>
          <a:prstGeom prst="rect">
            <a:avLst/>
          </a:prstGeom>
          <a:solidFill>
            <a:srgbClr val="0565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rtlCol="0" anchor="ctr"/>
          <a:lstStyle/>
          <a:p>
            <a:pPr algn="ctr"/>
            <a:endParaRPr lang="es-MX" sz="1400">
              <a:solidFill>
                <a:schemeClr val="bg1"/>
              </a:solidFill>
            </a:endParaRPr>
          </a:p>
        </p:txBody>
      </p:sp>
      <p:sp>
        <p:nvSpPr>
          <p:cNvPr id="101" name="Rectángulo 100">
            <a:extLst>
              <a:ext uri="{FF2B5EF4-FFF2-40B4-BE49-F238E27FC236}">
                <a16:creationId xmlns:a16="http://schemas.microsoft.com/office/drawing/2014/main" xmlns="" id="{50ACF15B-D6B7-4CE6-908B-CBB7A0AF84D9}"/>
              </a:ext>
            </a:extLst>
          </p:cNvPr>
          <p:cNvSpPr/>
          <p:nvPr/>
        </p:nvSpPr>
        <p:spPr>
          <a:xfrm>
            <a:off x="1461671" y="1657622"/>
            <a:ext cx="3168955" cy="835244"/>
          </a:xfrm>
          <a:prstGeom prst="rect">
            <a:avLst/>
          </a:prstGeom>
          <a:solidFill>
            <a:srgbClr val="0565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rtlCol="0" anchor="ctr"/>
          <a:lstStyle/>
          <a:p>
            <a:pPr algn="ctr"/>
            <a:endParaRPr lang="es-MX" sz="1400">
              <a:solidFill>
                <a:schemeClr val="bg1"/>
              </a:solidFill>
            </a:endParaRPr>
          </a:p>
        </p:txBody>
      </p:sp>
      <p:sp>
        <p:nvSpPr>
          <p:cNvPr id="102" name="Rectángulo 101">
            <a:extLst>
              <a:ext uri="{FF2B5EF4-FFF2-40B4-BE49-F238E27FC236}">
                <a16:creationId xmlns:a16="http://schemas.microsoft.com/office/drawing/2014/main" xmlns="" id="{7BECA0DF-25AD-4C09-81B8-3ABD1975184D}"/>
              </a:ext>
            </a:extLst>
          </p:cNvPr>
          <p:cNvSpPr/>
          <p:nvPr/>
        </p:nvSpPr>
        <p:spPr>
          <a:xfrm>
            <a:off x="1461671" y="2627914"/>
            <a:ext cx="10111204" cy="3285478"/>
          </a:xfrm>
          <a:prstGeom prst="rect">
            <a:avLst/>
          </a:prstGeom>
          <a:noFill/>
          <a:ln w="12700">
            <a:solidFill>
              <a:srgbClr val="083848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 sz="1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3" name="Rectángulo 102">
            <a:extLst>
              <a:ext uri="{FF2B5EF4-FFF2-40B4-BE49-F238E27FC236}">
                <a16:creationId xmlns:a16="http://schemas.microsoft.com/office/drawing/2014/main" xmlns="" id="{4BD74D1B-3704-4390-BEDE-B05675E4FFBA}"/>
              </a:ext>
            </a:extLst>
          </p:cNvPr>
          <p:cNvSpPr/>
          <p:nvPr/>
        </p:nvSpPr>
        <p:spPr>
          <a:xfrm>
            <a:off x="1620631" y="4792189"/>
            <a:ext cx="3009995" cy="954105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000" b="1" i="1" dirty="0">
                <a:solidFill>
                  <a:schemeClr val="bg1"/>
                </a:solidFill>
                <a:latin typeface="Open Sans"/>
              </a:rPr>
              <a:t>Roles y Responsabilidades </a:t>
            </a:r>
            <a:r>
              <a:rPr lang="es-MX" sz="1000" i="1" dirty="0">
                <a:solidFill>
                  <a:schemeClr val="bg1"/>
                </a:solidFill>
                <a:latin typeface="Open Sans"/>
              </a:rPr>
              <a:t>de organización del gobierno del dato</a:t>
            </a:r>
          </a:p>
        </p:txBody>
      </p:sp>
      <p:sp>
        <p:nvSpPr>
          <p:cNvPr id="104" name="Rectángulo 103">
            <a:extLst>
              <a:ext uri="{FF2B5EF4-FFF2-40B4-BE49-F238E27FC236}">
                <a16:creationId xmlns:a16="http://schemas.microsoft.com/office/drawing/2014/main" xmlns="" id="{CC67CB2D-8792-4E97-B05D-069A4844C135}"/>
              </a:ext>
            </a:extLst>
          </p:cNvPr>
          <p:cNvSpPr/>
          <p:nvPr/>
        </p:nvSpPr>
        <p:spPr>
          <a:xfrm>
            <a:off x="4932508" y="4805034"/>
            <a:ext cx="3168955" cy="954106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000" b="1" i="1" dirty="0">
                <a:solidFill>
                  <a:schemeClr val="bg1"/>
                </a:solidFill>
                <a:latin typeface="Open Sans"/>
              </a:rPr>
              <a:t>Políticas y Procesos: </a:t>
            </a:r>
            <a:r>
              <a:rPr lang="es-MX" sz="1000" i="1" dirty="0">
                <a:solidFill>
                  <a:schemeClr val="bg1"/>
                </a:solidFill>
                <a:latin typeface="Open Sans"/>
              </a:rPr>
              <a:t>Detonar acciones que hagan que las personas respeten el gobierno del dato </a:t>
            </a:r>
          </a:p>
        </p:txBody>
      </p:sp>
      <p:sp>
        <p:nvSpPr>
          <p:cNvPr id="105" name="Rectángulo 104">
            <a:extLst>
              <a:ext uri="{FF2B5EF4-FFF2-40B4-BE49-F238E27FC236}">
                <a16:creationId xmlns:a16="http://schemas.microsoft.com/office/drawing/2014/main" xmlns="" id="{41E3E855-EED6-4DEE-99C5-4D6B73777538}"/>
              </a:ext>
            </a:extLst>
          </p:cNvPr>
          <p:cNvSpPr/>
          <p:nvPr/>
        </p:nvSpPr>
        <p:spPr>
          <a:xfrm>
            <a:off x="8403345" y="4810070"/>
            <a:ext cx="3017690" cy="954104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000" b="1" i="1" dirty="0">
                <a:solidFill>
                  <a:schemeClr val="bg1"/>
                </a:solidFill>
                <a:latin typeface="Open Sans"/>
              </a:rPr>
              <a:t>Framework </a:t>
            </a:r>
            <a:r>
              <a:rPr lang="es-MX" sz="1000" i="1" dirty="0">
                <a:solidFill>
                  <a:schemeClr val="bg1"/>
                </a:solidFill>
                <a:latin typeface="Open Sans"/>
              </a:rPr>
              <a:t>Herramientas que habiliten los cuatro contenidos del Gobierno del dato</a:t>
            </a:r>
          </a:p>
        </p:txBody>
      </p:sp>
      <p:sp>
        <p:nvSpPr>
          <p:cNvPr id="106" name="Rectángulo 105">
            <a:extLst>
              <a:ext uri="{FF2B5EF4-FFF2-40B4-BE49-F238E27FC236}">
                <a16:creationId xmlns:a16="http://schemas.microsoft.com/office/drawing/2014/main" xmlns="" id="{AF2CF373-F47E-4446-BD7A-793BE6012A8E}"/>
              </a:ext>
            </a:extLst>
          </p:cNvPr>
          <p:cNvSpPr/>
          <p:nvPr/>
        </p:nvSpPr>
        <p:spPr>
          <a:xfrm>
            <a:off x="8724263" y="1795662"/>
            <a:ext cx="2528269" cy="877163"/>
          </a:xfrm>
          <a:prstGeom prst="rect">
            <a:avLst/>
          </a:prstGeom>
        </p:spPr>
        <p:txBody>
          <a:bodyPr wrap="square" lIns="45720" tIns="22860" rIns="45720" bIns="22860">
            <a:spAutoFit/>
          </a:bodyPr>
          <a:lstStyle/>
          <a:p>
            <a:pPr algn="ctr"/>
            <a:r>
              <a:rPr lang="en-US" b="1" i="1" dirty="0" err="1">
                <a:solidFill>
                  <a:schemeClr val="bg1"/>
                </a:solidFill>
                <a:latin typeface="Open Sans"/>
                <a:sym typeface="Helvetica Neue"/>
              </a:rPr>
              <a:t>Tecnología</a:t>
            </a:r>
            <a:r>
              <a:rPr lang="en-US" b="1" i="1" dirty="0">
                <a:solidFill>
                  <a:schemeClr val="bg1"/>
                </a:solidFill>
                <a:latin typeface="Open Sans"/>
                <a:sym typeface="Helvetica Neue"/>
              </a:rPr>
              <a:t>: </a:t>
            </a:r>
            <a:r>
              <a:rPr lang="en-US" b="1" i="1" dirty="0" err="1">
                <a:solidFill>
                  <a:schemeClr val="bg1"/>
                </a:solidFill>
                <a:latin typeface="Open Sans"/>
                <a:sym typeface="Helvetica Neue"/>
              </a:rPr>
              <a:t>habilitidor</a:t>
            </a:r>
            <a:r>
              <a:rPr lang="en-US" b="1" i="1" dirty="0">
                <a:solidFill>
                  <a:schemeClr val="bg1"/>
                </a:solidFill>
                <a:latin typeface="Open Sans"/>
                <a:sym typeface="Helvetica Neue"/>
              </a:rPr>
              <a:t> </a:t>
            </a:r>
            <a:r>
              <a:rPr lang="en-US" b="1" i="1" dirty="0" err="1">
                <a:solidFill>
                  <a:schemeClr val="bg1"/>
                </a:solidFill>
                <a:latin typeface="Open Sans"/>
                <a:sym typeface="Helvetica Neue"/>
              </a:rPr>
              <a:t>tecnológico</a:t>
            </a:r>
            <a:r>
              <a:rPr lang="en-US" b="1" i="1" dirty="0">
                <a:solidFill>
                  <a:schemeClr val="bg1"/>
                </a:solidFill>
                <a:latin typeface="Open Sans"/>
                <a:sym typeface="Helvetica Neue"/>
              </a:rPr>
              <a:t> </a:t>
            </a:r>
            <a:endParaRPr lang="es-MX" b="1" i="1" dirty="0">
              <a:solidFill>
                <a:schemeClr val="bg1"/>
              </a:solidFill>
              <a:latin typeface="Open Sans"/>
            </a:endParaRPr>
          </a:p>
        </p:txBody>
      </p:sp>
      <p:sp>
        <p:nvSpPr>
          <p:cNvPr id="107" name="Rectángulo 106">
            <a:extLst>
              <a:ext uri="{FF2B5EF4-FFF2-40B4-BE49-F238E27FC236}">
                <a16:creationId xmlns:a16="http://schemas.microsoft.com/office/drawing/2014/main" xmlns="" id="{4FC9B5A9-CDB3-4682-879B-EB8B77FB2E8D}"/>
              </a:ext>
            </a:extLst>
          </p:cNvPr>
          <p:cNvSpPr/>
          <p:nvPr/>
        </p:nvSpPr>
        <p:spPr>
          <a:xfrm>
            <a:off x="1604605" y="2720179"/>
            <a:ext cx="2947579" cy="292388"/>
          </a:xfrm>
          <a:prstGeom prst="rect">
            <a:avLst/>
          </a:prstGeom>
        </p:spPr>
        <p:txBody>
          <a:bodyPr wrap="square" lIns="45720" tIns="22860" rIns="45720" bIns="22860">
            <a:spAutoFit/>
          </a:bodyPr>
          <a:lstStyle/>
          <a:p>
            <a:r>
              <a:rPr lang="es-MX" sz="1600" b="1" i="1" dirty="0">
                <a:solidFill>
                  <a:schemeClr val="bg2"/>
                </a:solidFill>
                <a:latin typeface="Open Sans"/>
              </a:rPr>
              <a:t>Data </a:t>
            </a:r>
            <a:r>
              <a:rPr lang="es-MX" sz="1600" b="1" i="1" dirty="0" err="1">
                <a:solidFill>
                  <a:schemeClr val="bg2"/>
                </a:solidFill>
                <a:latin typeface="Open Sans"/>
              </a:rPr>
              <a:t>Governance</a:t>
            </a:r>
            <a:endParaRPr lang="es-MX" sz="1600" b="1" i="1" dirty="0">
              <a:solidFill>
                <a:schemeClr val="bg2"/>
              </a:solidFill>
              <a:latin typeface="Open Sans"/>
            </a:endParaRPr>
          </a:p>
        </p:txBody>
      </p:sp>
      <p:sp>
        <p:nvSpPr>
          <p:cNvPr id="108" name="Rectángulo 107">
            <a:extLst>
              <a:ext uri="{FF2B5EF4-FFF2-40B4-BE49-F238E27FC236}">
                <a16:creationId xmlns:a16="http://schemas.microsoft.com/office/drawing/2014/main" xmlns="" id="{0726F283-8A08-4AEA-9ED5-969A721F969E}"/>
              </a:ext>
            </a:extLst>
          </p:cNvPr>
          <p:cNvSpPr/>
          <p:nvPr/>
        </p:nvSpPr>
        <p:spPr>
          <a:xfrm>
            <a:off x="1961783" y="1922045"/>
            <a:ext cx="2221121" cy="323165"/>
          </a:xfrm>
          <a:prstGeom prst="rect">
            <a:avLst/>
          </a:prstGeom>
        </p:spPr>
        <p:txBody>
          <a:bodyPr wrap="none" lIns="45720" tIns="22860" rIns="45720" bIns="2286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Open Sans"/>
                <a:sym typeface="Helvetica Neue"/>
              </a:rPr>
              <a:t>Organization</a:t>
            </a:r>
            <a:r>
              <a:rPr lang="en-US" i="1" dirty="0">
                <a:solidFill>
                  <a:schemeClr val="bg1"/>
                </a:solidFill>
                <a:latin typeface="Open Sans"/>
                <a:sym typeface="Helvetica Neue"/>
              </a:rPr>
              <a:t>: Roles</a:t>
            </a:r>
            <a:endParaRPr lang="es-MX" i="1" dirty="0">
              <a:solidFill>
                <a:schemeClr val="bg1"/>
              </a:solidFill>
              <a:latin typeface="Open Sans"/>
            </a:endParaRPr>
          </a:p>
        </p:txBody>
      </p:sp>
      <p:sp>
        <p:nvSpPr>
          <p:cNvPr id="109" name="Rectángulo 108">
            <a:extLst>
              <a:ext uri="{FF2B5EF4-FFF2-40B4-BE49-F238E27FC236}">
                <a16:creationId xmlns:a16="http://schemas.microsoft.com/office/drawing/2014/main" xmlns="" id="{D0ACBD39-FFA7-4A2C-B977-E1963B72A9BF}"/>
              </a:ext>
            </a:extLst>
          </p:cNvPr>
          <p:cNvSpPr/>
          <p:nvPr/>
        </p:nvSpPr>
        <p:spPr>
          <a:xfrm>
            <a:off x="5273298" y="1795662"/>
            <a:ext cx="2467307" cy="877163"/>
          </a:xfrm>
          <a:prstGeom prst="rect">
            <a:avLst/>
          </a:prstGeom>
        </p:spPr>
        <p:txBody>
          <a:bodyPr wrap="square" lIns="45720" tIns="22860" rIns="45720" bIns="22860">
            <a:spAutoFit/>
          </a:bodyPr>
          <a:lstStyle/>
          <a:p>
            <a:pPr algn="ctr"/>
            <a:r>
              <a:rPr lang="es-MX" b="1" i="1" dirty="0">
                <a:solidFill>
                  <a:schemeClr val="bg1"/>
                </a:solidFill>
                <a:latin typeface="Open Sans"/>
              </a:rPr>
              <a:t>Cultura: Políticas, procesos y publicación </a:t>
            </a:r>
          </a:p>
        </p:txBody>
      </p:sp>
      <p:sp>
        <p:nvSpPr>
          <p:cNvPr id="110" name="Rectángulo 109">
            <a:extLst>
              <a:ext uri="{FF2B5EF4-FFF2-40B4-BE49-F238E27FC236}">
                <a16:creationId xmlns:a16="http://schemas.microsoft.com/office/drawing/2014/main" xmlns="" id="{2F2DB606-9986-4F24-B4FE-24A0DC8EE5C1}"/>
              </a:ext>
            </a:extLst>
          </p:cNvPr>
          <p:cNvSpPr/>
          <p:nvPr/>
        </p:nvSpPr>
        <p:spPr>
          <a:xfrm>
            <a:off x="1624791" y="3087038"/>
            <a:ext cx="979624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MX" sz="1200" b="1" i="1" dirty="0">
                <a:solidFill>
                  <a:srgbClr val="44546A"/>
                </a:solidFill>
                <a:latin typeface="Open Sans"/>
              </a:rPr>
              <a:t>Data Content </a:t>
            </a:r>
            <a:r>
              <a:rPr lang="es-MX" sz="1200" i="1" dirty="0">
                <a:solidFill>
                  <a:srgbClr val="44546A"/>
                </a:solidFill>
                <a:latin typeface="Open Sans"/>
              </a:rPr>
              <a:t>(Definición del contenido de las entidades del dato; organización, master Data, Trust Data </a:t>
            </a:r>
            <a:r>
              <a:rPr lang="es-MX" sz="1200" i="1" dirty="0" err="1">
                <a:solidFill>
                  <a:srgbClr val="44546A"/>
                </a:solidFill>
                <a:latin typeface="Open Sans"/>
              </a:rPr>
              <a:t>Source</a:t>
            </a:r>
            <a:r>
              <a:rPr lang="es-MX" sz="1200" i="1" dirty="0">
                <a:solidFill>
                  <a:srgbClr val="44546A"/>
                </a:solidFill>
                <a:latin typeface="Open Sans"/>
              </a:rPr>
              <a:t>) </a:t>
            </a:r>
          </a:p>
        </p:txBody>
      </p:sp>
      <p:sp>
        <p:nvSpPr>
          <p:cNvPr id="111" name="Rectángulo 110">
            <a:extLst>
              <a:ext uri="{FF2B5EF4-FFF2-40B4-BE49-F238E27FC236}">
                <a16:creationId xmlns:a16="http://schemas.microsoft.com/office/drawing/2014/main" xmlns="" id="{5EB923FF-9654-4E8F-980A-34D926BB0278}"/>
              </a:ext>
            </a:extLst>
          </p:cNvPr>
          <p:cNvSpPr/>
          <p:nvPr/>
        </p:nvSpPr>
        <p:spPr>
          <a:xfrm>
            <a:off x="1620632" y="3485176"/>
            <a:ext cx="981119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MX" sz="1200" b="1" i="1" dirty="0">
                <a:solidFill>
                  <a:srgbClr val="44546A"/>
                </a:solidFill>
                <a:latin typeface="Open Sans"/>
              </a:rPr>
              <a:t>Data </a:t>
            </a:r>
            <a:r>
              <a:rPr lang="es-MX" sz="1200" b="1" i="1" dirty="0" err="1">
                <a:solidFill>
                  <a:srgbClr val="44546A"/>
                </a:solidFill>
                <a:latin typeface="Open Sans"/>
              </a:rPr>
              <a:t>Quality</a:t>
            </a:r>
            <a:r>
              <a:rPr lang="es-MX" sz="1200" b="1" i="1" dirty="0">
                <a:solidFill>
                  <a:srgbClr val="44546A"/>
                </a:solidFill>
                <a:latin typeface="Open Sans"/>
              </a:rPr>
              <a:t> </a:t>
            </a:r>
            <a:r>
              <a:rPr lang="es-MX" sz="1200" i="1" dirty="0">
                <a:solidFill>
                  <a:srgbClr val="44546A"/>
                </a:solidFill>
                <a:latin typeface="Open Sans"/>
              </a:rPr>
              <a:t>(Calidad: </a:t>
            </a:r>
            <a:r>
              <a:rPr lang="es-MX" sz="1200" i="1" dirty="0" err="1">
                <a:solidFill>
                  <a:srgbClr val="44546A"/>
                </a:solidFill>
                <a:latin typeface="Open Sans"/>
              </a:rPr>
              <a:t>Accurate</a:t>
            </a:r>
            <a:r>
              <a:rPr lang="es-MX" sz="1200" i="1" dirty="0">
                <a:solidFill>
                  <a:srgbClr val="44546A"/>
                </a:solidFill>
                <a:latin typeface="Open Sans"/>
              </a:rPr>
              <a:t>, Complete and </a:t>
            </a:r>
            <a:r>
              <a:rPr lang="es-MX" sz="1200" i="1" dirty="0" err="1">
                <a:solidFill>
                  <a:srgbClr val="44546A"/>
                </a:solidFill>
                <a:latin typeface="Open Sans"/>
              </a:rPr>
              <a:t>Consistent</a:t>
            </a:r>
            <a:r>
              <a:rPr lang="es-MX" sz="1200" i="1" dirty="0">
                <a:solidFill>
                  <a:srgbClr val="44546A"/>
                </a:solidFill>
                <a:latin typeface="Open Sans"/>
              </a:rPr>
              <a:t>)</a:t>
            </a:r>
          </a:p>
        </p:txBody>
      </p:sp>
      <p:sp>
        <p:nvSpPr>
          <p:cNvPr id="112" name="Rectángulo 111">
            <a:extLst>
              <a:ext uri="{FF2B5EF4-FFF2-40B4-BE49-F238E27FC236}">
                <a16:creationId xmlns:a16="http://schemas.microsoft.com/office/drawing/2014/main" xmlns="" id="{6E86D20D-05DA-4F45-8CB9-999466EE9920}"/>
              </a:ext>
            </a:extLst>
          </p:cNvPr>
          <p:cNvSpPr/>
          <p:nvPr/>
        </p:nvSpPr>
        <p:spPr>
          <a:xfrm>
            <a:off x="1614056" y="3883313"/>
            <a:ext cx="981119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MX" sz="1200" b="1" i="1" dirty="0">
                <a:solidFill>
                  <a:srgbClr val="44546A"/>
                </a:solidFill>
                <a:latin typeface="Open Sans"/>
              </a:rPr>
              <a:t>Data </a:t>
            </a:r>
            <a:r>
              <a:rPr lang="es-MX" sz="1200" b="1" i="1" dirty="0" err="1">
                <a:solidFill>
                  <a:srgbClr val="44546A"/>
                </a:solidFill>
                <a:latin typeface="Open Sans"/>
              </a:rPr>
              <a:t>Availability</a:t>
            </a:r>
            <a:r>
              <a:rPr lang="es-MX" sz="1200" b="1" i="1" dirty="0">
                <a:solidFill>
                  <a:srgbClr val="44546A"/>
                </a:solidFill>
                <a:latin typeface="Open Sans"/>
              </a:rPr>
              <a:t> </a:t>
            </a:r>
            <a:r>
              <a:rPr lang="es-MX" sz="1200" i="1" dirty="0">
                <a:solidFill>
                  <a:srgbClr val="44546A"/>
                </a:solidFill>
                <a:latin typeface="Open Sans"/>
              </a:rPr>
              <a:t>(Disponibilidad, publicación - Portal de comunicación)</a:t>
            </a:r>
          </a:p>
        </p:txBody>
      </p:sp>
      <p:sp>
        <p:nvSpPr>
          <p:cNvPr id="113" name="Rectángulo 112">
            <a:extLst>
              <a:ext uri="{FF2B5EF4-FFF2-40B4-BE49-F238E27FC236}">
                <a16:creationId xmlns:a16="http://schemas.microsoft.com/office/drawing/2014/main" xmlns="" id="{7E23CA80-DD84-4EE9-9BBB-506D7156F4D4}"/>
              </a:ext>
            </a:extLst>
          </p:cNvPr>
          <p:cNvSpPr/>
          <p:nvPr/>
        </p:nvSpPr>
        <p:spPr>
          <a:xfrm>
            <a:off x="1616789" y="4281450"/>
            <a:ext cx="981119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MX" sz="1200" b="1" i="1" dirty="0">
                <a:solidFill>
                  <a:srgbClr val="44546A"/>
                </a:solidFill>
                <a:latin typeface="Open Sans"/>
              </a:rPr>
              <a:t>Data </a:t>
            </a:r>
            <a:r>
              <a:rPr lang="es-MX" sz="1200" b="1" i="1" dirty="0" err="1">
                <a:solidFill>
                  <a:srgbClr val="44546A"/>
                </a:solidFill>
                <a:latin typeface="Open Sans"/>
              </a:rPr>
              <a:t>Lineage</a:t>
            </a:r>
            <a:r>
              <a:rPr lang="es-MX" sz="1200" i="1" dirty="0">
                <a:solidFill>
                  <a:srgbClr val="44546A"/>
                </a:solidFill>
                <a:latin typeface="Open Sans"/>
              </a:rPr>
              <a:t> (Trazabilidad y Uso) </a:t>
            </a:r>
          </a:p>
        </p:txBody>
      </p:sp>
      <p:sp>
        <p:nvSpPr>
          <p:cNvPr id="114" name="Elipse 113">
            <a:extLst>
              <a:ext uri="{FF2B5EF4-FFF2-40B4-BE49-F238E27FC236}">
                <a16:creationId xmlns:a16="http://schemas.microsoft.com/office/drawing/2014/main" xmlns="" id="{9ABF9D64-0F32-418A-A0AC-A1C493CDBC23}"/>
              </a:ext>
            </a:extLst>
          </p:cNvPr>
          <p:cNvSpPr/>
          <p:nvPr/>
        </p:nvSpPr>
        <p:spPr>
          <a:xfrm>
            <a:off x="11252532" y="2663885"/>
            <a:ext cx="270000" cy="27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0000" tIns="22859" rIns="90000" bIns="22859" numCol="1" spcCol="19050" rtlCol="0" anchor="ctr">
            <a:noAutofit/>
          </a:bodyPr>
          <a:lstStyle/>
          <a:p>
            <a:pPr algn="ctr" defTabSz="457200" hangingPunct="0"/>
            <a:r>
              <a:rPr lang="es-MX" sz="1200" b="1" dirty="0">
                <a:solidFill>
                  <a:srgbClr val="002060"/>
                </a:solidFill>
              </a:rPr>
              <a:t>7</a:t>
            </a:r>
            <a:endParaRPr lang="es-MX" sz="1200" b="1" dirty="0">
              <a:solidFill>
                <a:srgbClr val="002060"/>
              </a:solidFill>
              <a:sym typeface="Helvetica"/>
            </a:endParaRPr>
          </a:p>
        </p:txBody>
      </p:sp>
      <p:sp>
        <p:nvSpPr>
          <p:cNvPr id="25" name="Google Shape;91;p6">
            <a:extLst>
              <a:ext uri="{FF2B5EF4-FFF2-40B4-BE49-F238E27FC236}">
                <a16:creationId xmlns:a16="http://schemas.microsoft.com/office/drawing/2014/main" xmlns="" id="{CD87B9BB-0E87-4B83-9538-189E665CBD78}"/>
              </a:ext>
            </a:extLst>
          </p:cNvPr>
          <p:cNvSpPr txBox="1"/>
          <p:nvPr/>
        </p:nvSpPr>
        <p:spPr>
          <a:xfrm>
            <a:off x="300718" y="254907"/>
            <a:ext cx="11657920" cy="32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lnSpc>
                <a:spcPct val="120000"/>
              </a:lnSpc>
              <a:defRPr sz="6400">
                <a:solidFill>
                  <a:srgbClr val="53585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defTabSz="412750">
              <a:lnSpc>
                <a:spcPct val="100000"/>
              </a:lnSpc>
              <a:spcBef>
                <a:spcPts val="1800"/>
              </a:spcBef>
              <a:defRPr/>
            </a:pPr>
            <a:r>
              <a:rPr lang="es-ES" sz="1800" b="1" dirty="0"/>
              <a:t>Nuestra Visión y Experiencia: especialización e innovación</a:t>
            </a:r>
          </a:p>
        </p:txBody>
      </p:sp>
    </p:spTree>
    <p:extLst>
      <p:ext uri="{BB962C8B-B14F-4D97-AF65-F5344CB8AC3E}">
        <p14:creationId xmlns:p14="http://schemas.microsoft.com/office/powerpoint/2010/main" val="1055285319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91;p6">
            <a:extLst>
              <a:ext uri="{FF2B5EF4-FFF2-40B4-BE49-F238E27FC236}">
                <a16:creationId xmlns:a16="http://schemas.microsoft.com/office/drawing/2014/main" xmlns="" id="{CD87B9BB-0E87-4B83-9538-189E665CBD78}"/>
              </a:ext>
            </a:extLst>
          </p:cNvPr>
          <p:cNvSpPr txBox="1"/>
          <p:nvPr/>
        </p:nvSpPr>
        <p:spPr>
          <a:xfrm>
            <a:off x="300718" y="254907"/>
            <a:ext cx="11657920" cy="32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lnSpc>
                <a:spcPct val="120000"/>
              </a:lnSpc>
              <a:defRPr sz="6400">
                <a:solidFill>
                  <a:srgbClr val="53585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defTabSz="412750">
              <a:lnSpc>
                <a:spcPct val="100000"/>
              </a:lnSpc>
              <a:spcBef>
                <a:spcPts val="1800"/>
              </a:spcBef>
              <a:defRPr/>
            </a:pPr>
            <a:r>
              <a:rPr lang="es-ES" sz="1800" b="1" dirty="0"/>
              <a:t>Nuestros Proyectos, Productos y Casos de uso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xmlns="" id="{D47D8B9C-2698-41CE-A0C1-4793F1C46B66}"/>
              </a:ext>
            </a:extLst>
          </p:cNvPr>
          <p:cNvSpPr/>
          <p:nvPr/>
        </p:nvSpPr>
        <p:spPr>
          <a:xfrm>
            <a:off x="308913" y="880777"/>
            <a:ext cx="11013320" cy="292388"/>
          </a:xfrm>
          <a:prstGeom prst="rect">
            <a:avLst/>
          </a:prstGeom>
        </p:spPr>
        <p:txBody>
          <a:bodyPr wrap="square" lIns="45720" tIns="22860" rIns="45720" bIns="22860">
            <a:spAutoFit/>
          </a:bodyPr>
          <a:lstStyle/>
          <a:p>
            <a:r>
              <a:rPr lang="es-MX" sz="16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-Bold"/>
              </a:rPr>
              <a:t>Un ejemplo de un modelo solución implementado: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Growth</a:t>
            </a:r>
            <a:r>
              <a:rPr lang="es-MX" sz="16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-Bold"/>
              </a:rPr>
              <a:t>  </a:t>
            </a:r>
            <a:endParaRPr lang="es-MX" sz="1600" dirty="0">
              <a:solidFill>
                <a:schemeClr val="bg1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Bold"/>
            </a:endParaRPr>
          </a:p>
        </p:txBody>
      </p:sp>
      <p:grpSp>
        <p:nvGrpSpPr>
          <p:cNvPr id="530" name="Grupo 529">
            <a:extLst>
              <a:ext uri="{FF2B5EF4-FFF2-40B4-BE49-F238E27FC236}">
                <a16:creationId xmlns:a16="http://schemas.microsoft.com/office/drawing/2014/main" xmlns="" id="{223437AE-A382-474B-BFAF-CD295698159D}"/>
              </a:ext>
            </a:extLst>
          </p:cNvPr>
          <p:cNvGrpSpPr/>
          <p:nvPr/>
        </p:nvGrpSpPr>
        <p:grpSpPr>
          <a:xfrm>
            <a:off x="6096000" y="1970158"/>
            <a:ext cx="5506660" cy="3693327"/>
            <a:chOff x="6739177" y="2485447"/>
            <a:chExt cx="6334237" cy="4558674"/>
          </a:xfrm>
        </p:grpSpPr>
        <p:grpSp>
          <p:nvGrpSpPr>
            <p:cNvPr id="531" name="Grupo 530">
              <a:extLst>
                <a:ext uri="{FF2B5EF4-FFF2-40B4-BE49-F238E27FC236}">
                  <a16:creationId xmlns:a16="http://schemas.microsoft.com/office/drawing/2014/main" xmlns="" id="{A4A28495-9D82-41FD-870D-948174B79A20}"/>
                </a:ext>
              </a:extLst>
            </p:cNvPr>
            <p:cNvGrpSpPr/>
            <p:nvPr/>
          </p:nvGrpSpPr>
          <p:grpSpPr>
            <a:xfrm>
              <a:off x="6739177" y="2960207"/>
              <a:ext cx="5343218" cy="4083914"/>
              <a:chOff x="272937" y="2125016"/>
              <a:chExt cx="5264002" cy="4018914"/>
            </a:xfrm>
          </p:grpSpPr>
          <p:grpSp>
            <p:nvGrpSpPr>
              <p:cNvPr id="726" name="Grupo 725">
                <a:extLst>
                  <a:ext uri="{FF2B5EF4-FFF2-40B4-BE49-F238E27FC236}">
                    <a16:creationId xmlns:a16="http://schemas.microsoft.com/office/drawing/2014/main" xmlns="" id="{9FE15F97-5297-4887-A47D-7AD5B8BCBC6E}"/>
                  </a:ext>
                </a:extLst>
              </p:cNvPr>
              <p:cNvGrpSpPr/>
              <p:nvPr/>
            </p:nvGrpSpPr>
            <p:grpSpPr>
              <a:xfrm>
                <a:off x="272937" y="2148121"/>
                <a:ext cx="5264002" cy="3995809"/>
                <a:chOff x="272937" y="2148121"/>
                <a:chExt cx="5264002" cy="3995809"/>
              </a:xfrm>
            </p:grpSpPr>
            <p:grpSp>
              <p:nvGrpSpPr>
                <p:cNvPr id="736" name="Grupo 735">
                  <a:extLst>
                    <a:ext uri="{FF2B5EF4-FFF2-40B4-BE49-F238E27FC236}">
                      <a16:creationId xmlns:a16="http://schemas.microsoft.com/office/drawing/2014/main" xmlns="" id="{42CAAEF0-8B25-4D40-AFA9-F8A25198EA3A}"/>
                    </a:ext>
                  </a:extLst>
                </p:cNvPr>
                <p:cNvGrpSpPr/>
                <p:nvPr/>
              </p:nvGrpSpPr>
              <p:grpSpPr>
                <a:xfrm>
                  <a:off x="1089551" y="2148121"/>
                  <a:ext cx="4411363" cy="3410850"/>
                  <a:chOff x="313440" y="1030520"/>
                  <a:chExt cx="6495143" cy="4470400"/>
                </a:xfrm>
              </p:grpSpPr>
              <p:cxnSp>
                <p:nvCxnSpPr>
                  <p:cNvPr id="744" name="Conector recto 743">
                    <a:extLst>
                      <a:ext uri="{FF2B5EF4-FFF2-40B4-BE49-F238E27FC236}">
                        <a16:creationId xmlns:a16="http://schemas.microsoft.com/office/drawing/2014/main" xmlns="" id="{CC32AA04-92FE-4A26-876A-E43A20A2DDAC}"/>
                      </a:ext>
                    </a:extLst>
                  </p:cNvPr>
                  <p:cNvCxnSpPr/>
                  <p:nvPr/>
                </p:nvCxnSpPr>
                <p:spPr>
                  <a:xfrm>
                    <a:off x="333830" y="1030520"/>
                    <a:ext cx="0" cy="4470400"/>
                  </a:xfrm>
                  <a:prstGeom prst="line">
                    <a:avLst/>
                  </a:prstGeom>
                  <a:noFill/>
                  <a:ln w="28575" cap="flat" cmpd="sng" algn="ctr">
                    <a:solidFill>
                      <a:srgbClr val="9BBB59">
                        <a:lumMod val="50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745" name="Conector recto 744">
                    <a:extLst>
                      <a:ext uri="{FF2B5EF4-FFF2-40B4-BE49-F238E27FC236}">
                        <a16:creationId xmlns:a16="http://schemas.microsoft.com/office/drawing/2014/main" xmlns="" id="{B4BA7D05-073A-4F68-AE69-805EBBD1C5E3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313440" y="5473339"/>
                    <a:ext cx="6495143" cy="0"/>
                  </a:xfrm>
                  <a:prstGeom prst="line">
                    <a:avLst/>
                  </a:prstGeom>
                  <a:noFill/>
                  <a:ln w="28575" cap="flat" cmpd="sng" algn="ctr">
                    <a:solidFill>
                      <a:srgbClr val="9BBB59">
                        <a:lumMod val="50000"/>
                      </a:srgbClr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37" name="CuadroTexto 736">
                  <a:extLst>
                    <a:ext uri="{FF2B5EF4-FFF2-40B4-BE49-F238E27FC236}">
                      <a16:creationId xmlns:a16="http://schemas.microsoft.com/office/drawing/2014/main" xmlns="" id="{BF6700DC-7E8D-4E1F-BA24-2B76A890D0A7}"/>
                    </a:ext>
                  </a:extLst>
                </p:cNvPr>
                <p:cNvSpPr txBox="1"/>
                <p:nvPr/>
              </p:nvSpPr>
              <p:spPr>
                <a:xfrm rot="16200000">
                  <a:off x="-760711" y="3626133"/>
                  <a:ext cx="2522122" cy="454826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vert="horz" wrap="square" lIns="165836" tIns="82918" rIns="165836" bIns="82918" rtlCol="0" anchor="ctr">
                  <a:noAutofit/>
                </a:bodyPr>
                <a:lstStyle/>
                <a:p>
                  <a:pPr algn="ctr" defTabSz="902496">
                    <a:defRPr/>
                  </a:pPr>
                  <a:r>
                    <a:rPr lang="es-MX" sz="1100" i="1" dirty="0">
                      <a:solidFill>
                        <a:srgbClr val="EEECE1">
                          <a:lumMod val="50000"/>
                        </a:srgbClr>
                      </a:solidFill>
                      <a:latin typeface="Calibri"/>
                    </a:rPr>
                    <a:t>Segmento de clientes</a:t>
                  </a:r>
                </a:p>
              </p:txBody>
            </p:sp>
            <p:sp>
              <p:nvSpPr>
                <p:cNvPr id="738" name="CuadroTexto 737">
                  <a:extLst>
                    <a:ext uri="{FF2B5EF4-FFF2-40B4-BE49-F238E27FC236}">
                      <a16:creationId xmlns:a16="http://schemas.microsoft.com/office/drawing/2014/main" xmlns="" id="{7EB08C1D-2ABE-4137-92D3-07D5A7135748}"/>
                    </a:ext>
                  </a:extLst>
                </p:cNvPr>
                <p:cNvSpPr txBox="1"/>
                <p:nvPr/>
              </p:nvSpPr>
              <p:spPr>
                <a:xfrm>
                  <a:off x="2106744" y="5689104"/>
                  <a:ext cx="2522122" cy="454826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vert="horz" wrap="square" lIns="165836" tIns="82918" rIns="165836" bIns="82918" rtlCol="0" anchor="ctr">
                  <a:noAutofit/>
                </a:bodyPr>
                <a:lstStyle>
                  <a:defPPr>
                    <a:defRPr lang="en-US"/>
                  </a:defPPr>
                  <a:lvl1pPr algn="ctr">
                    <a:defRPr sz="1400">
                      <a:solidFill>
                        <a:schemeClr val="bg2">
                          <a:lumMod val="50000"/>
                        </a:schemeClr>
                      </a:solidFill>
                    </a:defRPr>
                  </a:lvl1pPr>
                </a:lstStyle>
                <a:p>
                  <a:pPr defTabSz="902496">
                    <a:defRPr/>
                  </a:pPr>
                  <a:r>
                    <a:rPr lang="es-MX" sz="1100" i="1" dirty="0">
                      <a:solidFill>
                        <a:srgbClr val="EEECE1">
                          <a:lumMod val="50000"/>
                        </a:srgbClr>
                      </a:solidFill>
                      <a:latin typeface="Calibri"/>
                    </a:rPr>
                    <a:t>Venta por cliente</a:t>
                  </a:r>
                </a:p>
              </p:txBody>
            </p:sp>
            <p:sp>
              <p:nvSpPr>
                <p:cNvPr id="739" name="CuadroTexto 738">
                  <a:extLst>
                    <a:ext uri="{FF2B5EF4-FFF2-40B4-BE49-F238E27FC236}">
                      <a16:creationId xmlns:a16="http://schemas.microsoft.com/office/drawing/2014/main" xmlns="" id="{F405B761-83BD-4A92-B1CE-92ECB1A04AB4}"/>
                    </a:ext>
                  </a:extLst>
                </p:cNvPr>
                <p:cNvSpPr txBox="1"/>
                <p:nvPr/>
              </p:nvSpPr>
              <p:spPr>
                <a:xfrm>
                  <a:off x="304801" y="3742245"/>
                  <a:ext cx="958256" cy="454826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vert="horz" wrap="square" lIns="165836" tIns="82918" rIns="165836" bIns="82918" rtlCol="0" anchor="ctr">
                  <a:noAutofit/>
                </a:bodyPr>
                <a:lstStyle/>
                <a:p>
                  <a:pPr algn="ctr" defTabSz="902496">
                    <a:defRPr/>
                  </a:pPr>
                  <a:r>
                    <a:rPr lang="es-MX" sz="1500" b="1" dirty="0">
                      <a:solidFill>
                        <a:srgbClr val="EEECE1">
                          <a:lumMod val="10000"/>
                        </a:srgbClr>
                      </a:solidFill>
                      <a:latin typeface="Calibri"/>
                    </a:rPr>
                    <a:t>XYZ</a:t>
                  </a:r>
                </a:p>
                <a:p>
                  <a:pPr algn="ctr" defTabSz="902496">
                    <a:defRPr/>
                  </a:pPr>
                  <a:endParaRPr lang="es-MX" sz="1500" b="1" dirty="0">
                    <a:solidFill>
                      <a:srgbClr val="EEECE1">
                        <a:lumMod val="10000"/>
                      </a:srgbClr>
                    </a:solidFill>
                    <a:latin typeface="Calibri"/>
                  </a:endParaRPr>
                </a:p>
                <a:p>
                  <a:pPr algn="ctr" defTabSz="902496">
                    <a:defRPr/>
                  </a:pPr>
                  <a:endParaRPr lang="es-MX" sz="1500" b="1" dirty="0">
                    <a:solidFill>
                      <a:srgbClr val="EEECE1">
                        <a:lumMod val="10000"/>
                      </a:srgbClr>
                    </a:solidFill>
                    <a:latin typeface="Calibri"/>
                  </a:endParaRPr>
                </a:p>
                <a:p>
                  <a:pPr algn="ctr" defTabSz="902496">
                    <a:defRPr/>
                  </a:pPr>
                  <a:r>
                    <a:rPr lang="es-MX" sz="1500" b="1" dirty="0">
                      <a:solidFill>
                        <a:srgbClr val="EEECE1">
                          <a:lumMod val="10000"/>
                        </a:srgbClr>
                      </a:solidFill>
                      <a:latin typeface="Calibri"/>
                    </a:rPr>
                    <a:t>XX</a:t>
                  </a:r>
                </a:p>
                <a:p>
                  <a:pPr algn="ctr" defTabSz="902496">
                    <a:defRPr/>
                  </a:pPr>
                  <a:endParaRPr lang="es-MX" sz="1500" b="1" dirty="0">
                    <a:solidFill>
                      <a:srgbClr val="EEECE1">
                        <a:lumMod val="10000"/>
                      </a:srgbClr>
                    </a:solidFill>
                    <a:latin typeface="Calibri"/>
                  </a:endParaRPr>
                </a:p>
                <a:p>
                  <a:pPr algn="ctr" defTabSz="902496">
                    <a:defRPr/>
                  </a:pPr>
                  <a:endParaRPr lang="es-MX" sz="1500" b="1" dirty="0">
                    <a:solidFill>
                      <a:srgbClr val="EEECE1">
                        <a:lumMod val="10000"/>
                      </a:srgbClr>
                    </a:solidFill>
                    <a:latin typeface="Calibri"/>
                  </a:endParaRPr>
                </a:p>
                <a:p>
                  <a:pPr algn="ctr" defTabSz="902496">
                    <a:defRPr/>
                  </a:pPr>
                  <a:r>
                    <a:rPr lang="es-MX" sz="1500" b="1" dirty="0">
                      <a:solidFill>
                        <a:srgbClr val="EEECE1">
                          <a:lumMod val="10000"/>
                        </a:srgbClr>
                      </a:solidFill>
                      <a:latin typeface="Calibri"/>
                    </a:rPr>
                    <a:t>X</a:t>
                  </a:r>
                </a:p>
                <a:p>
                  <a:pPr algn="ctr" defTabSz="902496">
                    <a:defRPr/>
                  </a:pPr>
                  <a:endParaRPr lang="es-MX" sz="1500" b="1" dirty="0">
                    <a:solidFill>
                      <a:srgbClr val="EEECE1">
                        <a:lumMod val="10000"/>
                      </a:srgbClr>
                    </a:solidFill>
                    <a:latin typeface="Calibri"/>
                  </a:endParaRPr>
                </a:p>
                <a:p>
                  <a:pPr algn="ctr" defTabSz="902496">
                    <a:defRPr/>
                  </a:pPr>
                  <a:endParaRPr lang="es-MX" sz="1500" b="1" dirty="0">
                    <a:solidFill>
                      <a:srgbClr val="EEECE1">
                        <a:lumMod val="10000"/>
                      </a:srgbClr>
                    </a:solidFill>
                    <a:latin typeface="Calibri"/>
                  </a:endParaRPr>
                </a:p>
                <a:p>
                  <a:pPr algn="ctr" defTabSz="902496">
                    <a:defRPr/>
                  </a:pPr>
                  <a:r>
                    <a:rPr lang="es-MX" sz="1500" b="1" dirty="0">
                      <a:solidFill>
                        <a:srgbClr val="EEECE1">
                          <a:lumMod val="10000"/>
                        </a:srgbClr>
                      </a:solidFill>
                      <a:latin typeface="Calibri"/>
                    </a:rPr>
                    <a:t>Y</a:t>
                  </a:r>
                </a:p>
                <a:p>
                  <a:pPr algn="ctr" defTabSz="902496">
                    <a:defRPr/>
                  </a:pPr>
                  <a:endParaRPr lang="es-MX" sz="1500" b="1" dirty="0">
                    <a:solidFill>
                      <a:srgbClr val="EEECE1">
                        <a:lumMod val="10000"/>
                      </a:srgbClr>
                    </a:solidFill>
                    <a:latin typeface="Calibri"/>
                  </a:endParaRPr>
                </a:p>
                <a:p>
                  <a:pPr algn="ctr" defTabSz="902496">
                    <a:defRPr/>
                  </a:pPr>
                  <a:endParaRPr lang="es-MX" sz="1500" b="1" dirty="0">
                    <a:solidFill>
                      <a:srgbClr val="EEECE1">
                        <a:lumMod val="10000"/>
                      </a:srgbClr>
                    </a:solidFill>
                    <a:latin typeface="Calibri"/>
                  </a:endParaRPr>
                </a:p>
                <a:p>
                  <a:pPr algn="ctr" defTabSz="902496">
                    <a:defRPr/>
                  </a:pPr>
                  <a:r>
                    <a:rPr lang="es-MX" sz="1500" b="1" dirty="0">
                      <a:solidFill>
                        <a:srgbClr val="EEECE1">
                          <a:lumMod val="10000"/>
                        </a:srgbClr>
                      </a:solidFill>
                      <a:latin typeface="Calibri"/>
                    </a:rPr>
                    <a:t>Z</a:t>
                  </a:r>
                </a:p>
                <a:p>
                  <a:pPr algn="ctr" defTabSz="902496">
                    <a:defRPr/>
                  </a:pPr>
                  <a:endParaRPr lang="es-MX" sz="1500" b="1" dirty="0">
                    <a:solidFill>
                      <a:srgbClr val="EEECE1">
                        <a:lumMod val="10000"/>
                      </a:srgbClr>
                    </a:solidFill>
                    <a:latin typeface="Calibri"/>
                  </a:endParaRPr>
                </a:p>
              </p:txBody>
            </p:sp>
            <p:sp>
              <p:nvSpPr>
                <p:cNvPr id="740" name="CuadroTexto 739">
                  <a:extLst>
                    <a:ext uri="{FF2B5EF4-FFF2-40B4-BE49-F238E27FC236}">
                      <a16:creationId xmlns:a16="http://schemas.microsoft.com/office/drawing/2014/main" xmlns="" id="{F8249071-DD19-451C-8C23-FE3FA55A88AC}"/>
                    </a:ext>
                  </a:extLst>
                </p:cNvPr>
                <p:cNvSpPr txBox="1"/>
                <p:nvPr/>
              </p:nvSpPr>
              <p:spPr>
                <a:xfrm>
                  <a:off x="1075037" y="5502370"/>
                  <a:ext cx="958256" cy="454826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vert="horz" wrap="square" lIns="165836" tIns="82918" rIns="165836" bIns="82918" rtlCol="0" anchor="ctr">
                  <a:noAutofit/>
                </a:bodyPr>
                <a:lstStyle/>
                <a:p>
                  <a:pPr algn="ctr" defTabSz="902496">
                    <a:defRPr/>
                  </a:pPr>
                  <a:r>
                    <a:rPr lang="es-MX" sz="1500" b="1" dirty="0">
                      <a:solidFill>
                        <a:srgbClr val="EEECE1">
                          <a:lumMod val="10000"/>
                        </a:srgbClr>
                      </a:solidFill>
                      <a:latin typeface="Calibri"/>
                    </a:rPr>
                    <a:t>0 - 10</a:t>
                  </a:r>
                </a:p>
              </p:txBody>
            </p:sp>
            <p:sp>
              <p:nvSpPr>
                <p:cNvPr id="741" name="CuadroTexto 740">
                  <a:extLst>
                    <a:ext uri="{FF2B5EF4-FFF2-40B4-BE49-F238E27FC236}">
                      <a16:creationId xmlns:a16="http://schemas.microsoft.com/office/drawing/2014/main" xmlns="" id="{0D6B9410-C01F-4F2F-BDCC-C0F8B3101BB9}"/>
                    </a:ext>
                  </a:extLst>
                </p:cNvPr>
                <p:cNvSpPr txBox="1"/>
                <p:nvPr/>
              </p:nvSpPr>
              <p:spPr>
                <a:xfrm>
                  <a:off x="2242919" y="5508899"/>
                  <a:ext cx="958256" cy="454826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vert="horz" wrap="square" lIns="165836" tIns="82918" rIns="165836" bIns="82918" rtlCol="0" anchor="ctr">
                  <a:noAutofit/>
                </a:bodyPr>
                <a:lstStyle/>
                <a:p>
                  <a:pPr algn="ctr" defTabSz="902496">
                    <a:defRPr/>
                  </a:pPr>
                  <a:r>
                    <a:rPr lang="es-MX" sz="1500" b="1" dirty="0">
                      <a:solidFill>
                        <a:srgbClr val="EEECE1">
                          <a:lumMod val="10000"/>
                        </a:srgbClr>
                      </a:solidFill>
                      <a:latin typeface="Calibri"/>
                    </a:rPr>
                    <a:t>15 - 20</a:t>
                  </a:r>
                </a:p>
              </p:txBody>
            </p:sp>
            <p:sp>
              <p:nvSpPr>
                <p:cNvPr id="742" name="CuadroTexto 741">
                  <a:extLst>
                    <a:ext uri="{FF2B5EF4-FFF2-40B4-BE49-F238E27FC236}">
                      <a16:creationId xmlns:a16="http://schemas.microsoft.com/office/drawing/2014/main" xmlns="" id="{03098B11-4AE8-46E3-85F2-00165F75B457}"/>
                    </a:ext>
                  </a:extLst>
                </p:cNvPr>
                <p:cNvSpPr txBox="1"/>
                <p:nvPr/>
              </p:nvSpPr>
              <p:spPr>
                <a:xfrm>
                  <a:off x="3410801" y="5515429"/>
                  <a:ext cx="958256" cy="454826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vert="horz" wrap="square" lIns="165836" tIns="82918" rIns="165836" bIns="82918" rtlCol="0" anchor="ctr">
                  <a:noAutofit/>
                </a:bodyPr>
                <a:lstStyle/>
                <a:p>
                  <a:pPr algn="ctr" defTabSz="902496">
                    <a:defRPr/>
                  </a:pPr>
                  <a:r>
                    <a:rPr lang="es-MX" sz="1500" b="1" dirty="0">
                      <a:solidFill>
                        <a:srgbClr val="EEECE1">
                          <a:lumMod val="10000"/>
                        </a:srgbClr>
                      </a:solidFill>
                      <a:latin typeface="Calibri"/>
                    </a:rPr>
                    <a:t>25 - 30</a:t>
                  </a:r>
                </a:p>
              </p:txBody>
            </p:sp>
            <p:sp>
              <p:nvSpPr>
                <p:cNvPr id="743" name="CuadroTexto 742">
                  <a:extLst>
                    <a:ext uri="{FF2B5EF4-FFF2-40B4-BE49-F238E27FC236}">
                      <a16:creationId xmlns:a16="http://schemas.microsoft.com/office/drawing/2014/main" xmlns="" id="{7F36BF3B-B0C2-4D5E-9548-EF9C3D5539F2}"/>
                    </a:ext>
                  </a:extLst>
                </p:cNvPr>
                <p:cNvSpPr txBox="1"/>
                <p:nvPr/>
              </p:nvSpPr>
              <p:spPr>
                <a:xfrm>
                  <a:off x="4578683" y="5529751"/>
                  <a:ext cx="958256" cy="454826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vert="horz" wrap="square" lIns="165836" tIns="82918" rIns="165836" bIns="82918" rtlCol="0" anchor="ctr">
                  <a:noAutofit/>
                </a:bodyPr>
                <a:lstStyle/>
                <a:p>
                  <a:pPr algn="ctr" defTabSz="902496">
                    <a:defRPr/>
                  </a:pPr>
                  <a:r>
                    <a:rPr lang="es-MX" sz="1500" b="1" dirty="0">
                      <a:solidFill>
                        <a:srgbClr val="EEECE1">
                          <a:lumMod val="10000"/>
                        </a:srgbClr>
                      </a:solidFill>
                      <a:latin typeface="Calibri"/>
                    </a:rPr>
                    <a:t>35 – 40</a:t>
                  </a:r>
                </a:p>
              </p:txBody>
            </p:sp>
          </p:grpSp>
          <p:cxnSp>
            <p:nvCxnSpPr>
              <p:cNvPr id="727" name="Conector recto 726">
                <a:extLst>
                  <a:ext uri="{FF2B5EF4-FFF2-40B4-BE49-F238E27FC236}">
                    <a16:creationId xmlns:a16="http://schemas.microsoft.com/office/drawing/2014/main" xmlns="" id="{D14D545A-6740-41AD-B47B-9C67BC3DC5D0}"/>
                  </a:ext>
                </a:extLst>
              </p:cNvPr>
              <p:cNvCxnSpPr/>
              <p:nvPr/>
            </p:nvCxnSpPr>
            <p:spPr>
              <a:xfrm>
                <a:off x="1126551" y="2839161"/>
                <a:ext cx="435600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EEECE1">
                    <a:lumMod val="90000"/>
                  </a:srgbClr>
                </a:solidFill>
                <a:prstDash val="dash"/>
              </a:ln>
              <a:effectLst/>
            </p:spPr>
          </p:cxnSp>
          <p:cxnSp>
            <p:nvCxnSpPr>
              <p:cNvPr id="728" name="Conector recto 727">
                <a:extLst>
                  <a:ext uri="{FF2B5EF4-FFF2-40B4-BE49-F238E27FC236}">
                    <a16:creationId xmlns:a16="http://schemas.microsoft.com/office/drawing/2014/main" xmlns="" id="{079BC0FA-335B-486C-8469-1A20961FE22A}"/>
                  </a:ext>
                </a:extLst>
              </p:cNvPr>
              <p:cNvCxnSpPr/>
              <p:nvPr/>
            </p:nvCxnSpPr>
            <p:spPr>
              <a:xfrm>
                <a:off x="1126551" y="3531283"/>
                <a:ext cx="435600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EEECE1">
                    <a:lumMod val="90000"/>
                  </a:srgbClr>
                </a:solidFill>
                <a:prstDash val="dash"/>
              </a:ln>
              <a:effectLst/>
            </p:spPr>
          </p:cxnSp>
          <p:cxnSp>
            <p:nvCxnSpPr>
              <p:cNvPr id="729" name="Conector recto 728">
                <a:extLst>
                  <a:ext uri="{FF2B5EF4-FFF2-40B4-BE49-F238E27FC236}">
                    <a16:creationId xmlns:a16="http://schemas.microsoft.com/office/drawing/2014/main" xmlns="" id="{448664B2-5070-4D9E-B916-DDD53798932D}"/>
                  </a:ext>
                </a:extLst>
              </p:cNvPr>
              <p:cNvCxnSpPr/>
              <p:nvPr/>
            </p:nvCxnSpPr>
            <p:spPr>
              <a:xfrm>
                <a:off x="1130400" y="4223405"/>
                <a:ext cx="435600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EEECE1">
                    <a:lumMod val="90000"/>
                  </a:srgbClr>
                </a:solidFill>
                <a:prstDash val="dash"/>
              </a:ln>
              <a:effectLst/>
            </p:spPr>
          </p:cxnSp>
          <p:cxnSp>
            <p:nvCxnSpPr>
              <p:cNvPr id="730" name="Conector recto 729">
                <a:extLst>
                  <a:ext uri="{FF2B5EF4-FFF2-40B4-BE49-F238E27FC236}">
                    <a16:creationId xmlns:a16="http://schemas.microsoft.com/office/drawing/2014/main" xmlns="" id="{B4B95F14-A3C9-429A-B99D-ABA6CD606476}"/>
                  </a:ext>
                </a:extLst>
              </p:cNvPr>
              <p:cNvCxnSpPr/>
              <p:nvPr/>
            </p:nvCxnSpPr>
            <p:spPr>
              <a:xfrm>
                <a:off x="1103399" y="4915528"/>
                <a:ext cx="435600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EEECE1">
                    <a:lumMod val="90000"/>
                  </a:srgbClr>
                </a:solidFill>
                <a:prstDash val="dash"/>
              </a:ln>
              <a:effectLst/>
            </p:spPr>
          </p:cxnSp>
          <p:cxnSp>
            <p:nvCxnSpPr>
              <p:cNvPr id="731" name="Conector recto 730">
                <a:extLst>
                  <a:ext uri="{FF2B5EF4-FFF2-40B4-BE49-F238E27FC236}">
                    <a16:creationId xmlns:a16="http://schemas.microsoft.com/office/drawing/2014/main" xmlns="" id="{9138BB83-1114-496E-9F66-05E95CF3FA09}"/>
                  </a:ext>
                </a:extLst>
              </p:cNvPr>
              <p:cNvCxnSpPr/>
              <p:nvPr/>
            </p:nvCxnSpPr>
            <p:spPr>
              <a:xfrm>
                <a:off x="1126551" y="2147039"/>
                <a:ext cx="435600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EEECE1">
                    <a:lumMod val="90000"/>
                  </a:srgbClr>
                </a:solidFill>
                <a:prstDash val="dash"/>
              </a:ln>
              <a:effectLst/>
            </p:spPr>
          </p:cxnSp>
          <p:cxnSp>
            <p:nvCxnSpPr>
              <p:cNvPr id="732" name="Conector recto 731">
                <a:extLst>
                  <a:ext uri="{FF2B5EF4-FFF2-40B4-BE49-F238E27FC236}">
                    <a16:creationId xmlns:a16="http://schemas.microsoft.com/office/drawing/2014/main" xmlns="" id="{F20B9C5F-E257-4609-9973-9E4AD80C3F04}"/>
                  </a:ext>
                </a:extLst>
              </p:cNvPr>
              <p:cNvCxnSpPr/>
              <p:nvPr/>
            </p:nvCxnSpPr>
            <p:spPr>
              <a:xfrm flipH="1" flipV="1">
                <a:off x="2064434" y="2139530"/>
                <a:ext cx="0" cy="3348000"/>
              </a:xfrm>
              <a:prstGeom prst="line">
                <a:avLst/>
              </a:prstGeom>
              <a:noFill/>
              <a:ln w="9525" cap="flat" cmpd="sng" algn="ctr">
                <a:solidFill>
                  <a:srgbClr val="EEECE1">
                    <a:lumMod val="90000"/>
                  </a:srgbClr>
                </a:solidFill>
                <a:prstDash val="dash"/>
              </a:ln>
              <a:effectLst/>
            </p:spPr>
          </p:cxnSp>
          <p:cxnSp>
            <p:nvCxnSpPr>
              <p:cNvPr id="733" name="Conector recto 732">
                <a:extLst>
                  <a:ext uri="{FF2B5EF4-FFF2-40B4-BE49-F238E27FC236}">
                    <a16:creationId xmlns:a16="http://schemas.microsoft.com/office/drawing/2014/main" xmlns="" id="{DD40BADF-BDB5-4D69-A839-A9A73F8B927B}"/>
                  </a:ext>
                </a:extLst>
              </p:cNvPr>
              <p:cNvCxnSpPr/>
              <p:nvPr/>
            </p:nvCxnSpPr>
            <p:spPr>
              <a:xfrm flipH="1" flipV="1">
                <a:off x="3201175" y="2152915"/>
                <a:ext cx="0" cy="3348000"/>
              </a:xfrm>
              <a:prstGeom prst="line">
                <a:avLst/>
              </a:prstGeom>
              <a:noFill/>
              <a:ln w="9525" cap="flat" cmpd="sng" algn="ctr">
                <a:solidFill>
                  <a:srgbClr val="EEECE1">
                    <a:lumMod val="90000"/>
                  </a:srgbClr>
                </a:solidFill>
                <a:prstDash val="dash"/>
              </a:ln>
              <a:effectLst/>
            </p:spPr>
          </p:cxnSp>
          <p:cxnSp>
            <p:nvCxnSpPr>
              <p:cNvPr id="734" name="Conector recto 733">
                <a:extLst>
                  <a:ext uri="{FF2B5EF4-FFF2-40B4-BE49-F238E27FC236}">
                    <a16:creationId xmlns:a16="http://schemas.microsoft.com/office/drawing/2014/main" xmlns="" id="{B9C28192-8FCA-4249-9E18-FABD3B60AEBA}"/>
                  </a:ext>
                </a:extLst>
              </p:cNvPr>
              <p:cNvCxnSpPr/>
              <p:nvPr/>
            </p:nvCxnSpPr>
            <p:spPr>
              <a:xfrm flipH="1" flipV="1">
                <a:off x="4354543" y="2125016"/>
                <a:ext cx="0" cy="3348000"/>
              </a:xfrm>
              <a:prstGeom prst="line">
                <a:avLst/>
              </a:prstGeom>
              <a:noFill/>
              <a:ln w="9525" cap="flat" cmpd="sng" algn="ctr">
                <a:solidFill>
                  <a:srgbClr val="EEECE1">
                    <a:lumMod val="90000"/>
                  </a:srgbClr>
                </a:solidFill>
                <a:prstDash val="dash"/>
              </a:ln>
              <a:effectLst/>
            </p:spPr>
          </p:cxnSp>
          <p:cxnSp>
            <p:nvCxnSpPr>
              <p:cNvPr id="735" name="Conector recto 734">
                <a:extLst>
                  <a:ext uri="{FF2B5EF4-FFF2-40B4-BE49-F238E27FC236}">
                    <a16:creationId xmlns:a16="http://schemas.microsoft.com/office/drawing/2014/main" xmlns="" id="{98910FE5-955C-4810-AF03-229C70F92978}"/>
                  </a:ext>
                </a:extLst>
              </p:cNvPr>
              <p:cNvCxnSpPr/>
              <p:nvPr/>
            </p:nvCxnSpPr>
            <p:spPr>
              <a:xfrm flipH="1" flipV="1">
                <a:off x="5486400" y="2125016"/>
                <a:ext cx="0" cy="3348000"/>
              </a:xfrm>
              <a:prstGeom prst="line">
                <a:avLst/>
              </a:prstGeom>
              <a:noFill/>
              <a:ln w="9525" cap="flat" cmpd="sng" algn="ctr">
                <a:solidFill>
                  <a:srgbClr val="EEECE1">
                    <a:lumMod val="90000"/>
                  </a:srgbClr>
                </a:solidFill>
                <a:prstDash val="dash"/>
              </a:ln>
              <a:effectLst/>
            </p:spPr>
          </p:cxnSp>
        </p:grpSp>
        <p:grpSp>
          <p:nvGrpSpPr>
            <p:cNvPr id="532" name="Grupo 531">
              <a:extLst>
                <a:ext uri="{FF2B5EF4-FFF2-40B4-BE49-F238E27FC236}">
                  <a16:creationId xmlns:a16="http://schemas.microsoft.com/office/drawing/2014/main" xmlns="" id="{D3931BFB-749E-41DD-AF96-01612500C712}"/>
                </a:ext>
              </a:extLst>
            </p:cNvPr>
            <p:cNvGrpSpPr/>
            <p:nvPr/>
          </p:nvGrpSpPr>
          <p:grpSpPr>
            <a:xfrm>
              <a:off x="7725256" y="5893311"/>
              <a:ext cx="1326930" cy="453899"/>
              <a:chOff x="1215369" y="5069492"/>
              <a:chExt cx="1307258" cy="446675"/>
            </a:xfrm>
            <a:solidFill>
              <a:srgbClr val="8064A2"/>
            </a:solidFill>
          </p:grpSpPr>
          <p:grpSp>
            <p:nvGrpSpPr>
              <p:cNvPr id="709" name="Grupo 708">
                <a:extLst>
                  <a:ext uri="{FF2B5EF4-FFF2-40B4-BE49-F238E27FC236}">
                    <a16:creationId xmlns:a16="http://schemas.microsoft.com/office/drawing/2014/main" xmlns="" id="{28B683B4-CB37-4E80-BC35-D421EFFB9DD8}"/>
                  </a:ext>
                </a:extLst>
              </p:cNvPr>
              <p:cNvGrpSpPr/>
              <p:nvPr/>
            </p:nvGrpSpPr>
            <p:grpSpPr>
              <a:xfrm>
                <a:off x="1215369" y="5069492"/>
                <a:ext cx="1031484" cy="446675"/>
                <a:chOff x="7021286" y="4549024"/>
                <a:chExt cx="1295811" cy="593052"/>
              </a:xfrm>
              <a:grpFill/>
            </p:grpSpPr>
            <p:sp>
              <p:nvSpPr>
                <p:cNvPr id="712" name="Elipse 711">
                  <a:extLst>
                    <a:ext uri="{FF2B5EF4-FFF2-40B4-BE49-F238E27FC236}">
                      <a16:creationId xmlns:a16="http://schemas.microsoft.com/office/drawing/2014/main" xmlns="" id="{0A2CED36-B5D8-4768-9E7B-748533E7B061}"/>
                    </a:ext>
                  </a:extLst>
                </p:cNvPr>
                <p:cNvSpPr/>
                <p:nvPr/>
              </p:nvSpPr>
              <p:spPr>
                <a:xfrm>
                  <a:off x="7021286" y="4803060"/>
                  <a:ext cx="145143" cy="150783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713" name="Elipse 712">
                  <a:extLst>
                    <a:ext uri="{FF2B5EF4-FFF2-40B4-BE49-F238E27FC236}">
                      <a16:creationId xmlns:a16="http://schemas.microsoft.com/office/drawing/2014/main" xmlns="" id="{8684F8C9-7548-4C97-9F7D-B5168D3E1766}"/>
                    </a:ext>
                  </a:extLst>
                </p:cNvPr>
                <p:cNvSpPr/>
                <p:nvPr/>
              </p:nvSpPr>
              <p:spPr>
                <a:xfrm>
                  <a:off x="7053943" y="4624416"/>
                  <a:ext cx="145143" cy="150783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714" name="Elipse 713">
                  <a:extLst>
                    <a:ext uri="{FF2B5EF4-FFF2-40B4-BE49-F238E27FC236}">
                      <a16:creationId xmlns:a16="http://schemas.microsoft.com/office/drawing/2014/main" xmlns="" id="{D48C5165-A7A5-4EC1-852D-1CA2CF1F8251}"/>
                    </a:ext>
                  </a:extLst>
                </p:cNvPr>
                <p:cNvSpPr/>
                <p:nvPr/>
              </p:nvSpPr>
              <p:spPr>
                <a:xfrm>
                  <a:off x="7249887" y="4747788"/>
                  <a:ext cx="145143" cy="150783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715" name="Elipse 714">
                  <a:extLst>
                    <a:ext uri="{FF2B5EF4-FFF2-40B4-BE49-F238E27FC236}">
                      <a16:creationId xmlns:a16="http://schemas.microsoft.com/office/drawing/2014/main" xmlns="" id="{214CC245-257F-4585-B859-63322E142B5F}"/>
                    </a:ext>
                  </a:extLst>
                </p:cNvPr>
                <p:cNvSpPr/>
                <p:nvPr/>
              </p:nvSpPr>
              <p:spPr>
                <a:xfrm>
                  <a:off x="7374791" y="4549024"/>
                  <a:ext cx="145143" cy="150783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716" name="Elipse 715">
                  <a:extLst>
                    <a:ext uri="{FF2B5EF4-FFF2-40B4-BE49-F238E27FC236}">
                      <a16:creationId xmlns:a16="http://schemas.microsoft.com/office/drawing/2014/main" xmlns="" id="{20B6B336-AA6F-4FD6-8F13-4B60DA4A6E27}"/>
                    </a:ext>
                  </a:extLst>
                </p:cNvPr>
                <p:cNvSpPr/>
                <p:nvPr/>
              </p:nvSpPr>
              <p:spPr>
                <a:xfrm>
                  <a:off x="7374791" y="4898571"/>
                  <a:ext cx="145143" cy="150783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717" name="Elipse 716">
                  <a:extLst>
                    <a:ext uri="{FF2B5EF4-FFF2-40B4-BE49-F238E27FC236}">
                      <a16:creationId xmlns:a16="http://schemas.microsoft.com/office/drawing/2014/main" xmlns="" id="{C71ADB3A-4AE3-4526-9A5B-9EB32436846B}"/>
                    </a:ext>
                  </a:extLst>
                </p:cNvPr>
                <p:cNvSpPr/>
                <p:nvPr/>
              </p:nvSpPr>
              <p:spPr>
                <a:xfrm>
                  <a:off x="7519934" y="4718758"/>
                  <a:ext cx="145143" cy="150783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718" name="Elipse 717">
                  <a:extLst>
                    <a:ext uri="{FF2B5EF4-FFF2-40B4-BE49-F238E27FC236}">
                      <a16:creationId xmlns:a16="http://schemas.microsoft.com/office/drawing/2014/main" xmlns="" id="{B69AC04E-FFBD-420C-9805-A7B949D93078}"/>
                    </a:ext>
                  </a:extLst>
                </p:cNvPr>
                <p:cNvSpPr/>
                <p:nvPr/>
              </p:nvSpPr>
              <p:spPr>
                <a:xfrm>
                  <a:off x="7717409" y="4574460"/>
                  <a:ext cx="145143" cy="150783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719" name="Elipse 718">
                  <a:extLst>
                    <a:ext uri="{FF2B5EF4-FFF2-40B4-BE49-F238E27FC236}">
                      <a16:creationId xmlns:a16="http://schemas.microsoft.com/office/drawing/2014/main" xmlns="" id="{C964A72A-F192-408D-8030-A3FAB874DA4C}"/>
                    </a:ext>
                  </a:extLst>
                </p:cNvPr>
                <p:cNvSpPr/>
                <p:nvPr/>
              </p:nvSpPr>
              <p:spPr>
                <a:xfrm>
                  <a:off x="7679589" y="4920342"/>
                  <a:ext cx="145143" cy="150783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720" name="Elipse 719">
                  <a:extLst>
                    <a:ext uri="{FF2B5EF4-FFF2-40B4-BE49-F238E27FC236}">
                      <a16:creationId xmlns:a16="http://schemas.microsoft.com/office/drawing/2014/main" xmlns="" id="{BDFF6CD0-40EB-4D05-A3B5-9EEE4F9DE9D4}"/>
                    </a:ext>
                  </a:extLst>
                </p:cNvPr>
                <p:cNvSpPr/>
                <p:nvPr/>
              </p:nvSpPr>
              <p:spPr>
                <a:xfrm>
                  <a:off x="7840782" y="4794149"/>
                  <a:ext cx="145143" cy="150783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721" name="Elipse 720">
                  <a:extLst>
                    <a:ext uri="{FF2B5EF4-FFF2-40B4-BE49-F238E27FC236}">
                      <a16:creationId xmlns:a16="http://schemas.microsoft.com/office/drawing/2014/main" xmlns="" id="{7EA96275-FD26-4BC8-B630-C0C9110DCEA7}"/>
                    </a:ext>
                  </a:extLst>
                </p:cNvPr>
                <p:cNvSpPr/>
                <p:nvPr/>
              </p:nvSpPr>
              <p:spPr>
                <a:xfrm>
                  <a:off x="7965685" y="4597005"/>
                  <a:ext cx="145143" cy="150783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722" name="Elipse 721">
                  <a:extLst>
                    <a:ext uri="{FF2B5EF4-FFF2-40B4-BE49-F238E27FC236}">
                      <a16:creationId xmlns:a16="http://schemas.microsoft.com/office/drawing/2014/main" xmlns="" id="{DDF5963B-CB6E-4258-A140-A6F65C74CE83}"/>
                    </a:ext>
                  </a:extLst>
                </p:cNvPr>
                <p:cNvSpPr/>
                <p:nvPr/>
              </p:nvSpPr>
              <p:spPr>
                <a:xfrm>
                  <a:off x="8045513" y="4844950"/>
                  <a:ext cx="145143" cy="150783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723" name="Elipse 722">
                  <a:extLst>
                    <a:ext uri="{FF2B5EF4-FFF2-40B4-BE49-F238E27FC236}">
                      <a16:creationId xmlns:a16="http://schemas.microsoft.com/office/drawing/2014/main" xmlns="" id="{72E3F02E-A06D-4CFB-941D-C6B1D859F3FA}"/>
                    </a:ext>
                  </a:extLst>
                </p:cNvPr>
                <p:cNvSpPr/>
                <p:nvPr/>
              </p:nvSpPr>
              <p:spPr>
                <a:xfrm>
                  <a:off x="7911815" y="4991293"/>
                  <a:ext cx="145143" cy="150783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724" name="Elipse 723">
                  <a:extLst>
                    <a:ext uri="{FF2B5EF4-FFF2-40B4-BE49-F238E27FC236}">
                      <a16:creationId xmlns:a16="http://schemas.microsoft.com/office/drawing/2014/main" xmlns="" id="{BDAB7CF6-D964-43E4-BB67-65B91039A654}"/>
                    </a:ext>
                  </a:extLst>
                </p:cNvPr>
                <p:cNvSpPr/>
                <p:nvPr/>
              </p:nvSpPr>
              <p:spPr>
                <a:xfrm>
                  <a:off x="7177315" y="4971140"/>
                  <a:ext cx="145143" cy="150783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725" name="Elipse 724">
                  <a:extLst>
                    <a:ext uri="{FF2B5EF4-FFF2-40B4-BE49-F238E27FC236}">
                      <a16:creationId xmlns:a16="http://schemas.microsoft.com/office/drawing/2014/main" xmlns="" id="{EB8D8586-756B-4F57-8802-36514DCD6260}"/>
                    </a:ext>
                  </a:extLst>
                </p:cNvPr>
                <p:cNvSpPr/>
                <p:nvPr/>
              </p:nvSpPr>
              <p:spPr>
                <a:xfrm>
                  <a:off x="8171954" y="4691347"/>
                  <a:ext cx="145143" cy="150783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710" name="Elipse 709">
                <a:extLst>
                  <a:ext uri="{FF2B5EF4-FFF2-40B4-BE49-F238E27FC236}">
                    <a16:creationId xmlns:a16="http://schemas.microsoft.com/office/drawing/2014/main" xmlns="" id="{6426E643-1338-45F7-A0C8-4B2E9FDDAD84}"/>
                  </a:ext>
                </a:extLst>
              </p:cNvPr>
              <p:cNvSpPr/>
              <p:nvPr/>
            </p:nvSpPr>
            <p:spPr>
              <a:xfrm>
                <a:off x="2240175" y="5372629"/>
                <a:ext cx="115536" cy="113567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02496">
                  <a:defRPr/>
                </a:pPr>
                <a:endParaRPr lang="es-MX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11" name="Elipse 710">
                <a:extLst>
                  <a:ext uri="{FF2B5EF4-FFF2-40B4-BE49-F238E27FC236}">
                    <a16:creationId xmlns:a16="http://schemas.microsoft.com/office/drawing/2014/main" xmlns="" id="{D64A533E-AB4F-4F1A-9171-D069C0B5B730}"/>
                  </a:ext>
                </a:extLst>
              </p:cNvPr>
              <p:cNvSpPr/>
              <p:nvPr/>
            </p:nvSpPr>
            <p:spPr>
              <a:xfrm>
                <a:off x="2407091" y="5118629"/>
                <a:ext cx="115536" cy="113567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02496">
                  <a:defRPr/>
                </a:pPr>
                <a:endParaRPr lang="es-MX" dirty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533" name="Grupo 532">
              <a:extLst>
                <a:ext uri="{FF2B5EF4-FFF2-40B4-BE49-F238E27FC236}">
                  <a16:creationId xmlns:a16="http://schemas.microsoft.com/office/drawing/2014/main" xmlns="" id="{3387F125-5A8B-4CD1-852B-95A598AB90D9}"/>
                </a:ext>
              </a:extLst>
            </p:cNvPr>
            <p:cNvGrpSpPr/>
            <p:nvPr/>
          </p:nvGrpSpPr>
          <p:grpSpPr>
            <a:xfrm>
              <a:off x="8444798" y="5183670"/>
              <a:ext cx="1807948" cy="564995"/>
              <a:chOff x="7261256" y="4532648"/>
              <a:chExt cx="1851538" cy="629765"/>
            </a:xfrm>
            <a:solidFill>
              <a:srgbClr val="4BACC6">
                <a:lumMod val="75000"/>
              </a:srgbClr>
            </a:solidFill>
          </p:grpSpPr>
          <p:grpSp>
            <p:nvGrpSpPr>
              <p:cNvPr id="674" name="Grupo 673">
                <a:extLst>
                  <a:ext uri="{FF2B5EF4-FFF2-40B4-BE49-F238E27FC236}">
                    <a16:creationId xmlns:a16="http://schemas.microsoft.com/office/drawing/2014/main" xmlns="" id="{76F6E09B-54B7-436B-BCC1-54FE5057636D}"/>
                  </a:ext>
                </a:extLst>
              </p:cNvPr>
              <p:cNvGrpSpPr/>
              <p:nvPr/>
            </p:nvGrpSpPr>
            <p:grpSpPr>
              <a:xfrm>
                <a:off x="7261256" y="4715738"/>
                <a:ext cx="1292742" cy="446675"/>
                <a:chOff x="1215369" y="5069492"/>
                <a:chExt cx="1292742" cy="446675"/>
              </a:xfrm>
              <a:grpFill/>
            </p:grpSpPr>
            <p:grpSp>
              <p:nvGrpSpPr>
                <p:cNvPr id="692" name="Grupo 691">
                  <a:extLst>
                    <a:ext uri="{FF2B5EF4-FFF2-40B4-BE49-F238E27FC236}">
                      <a16:creationId xmlns:a16="http://schemas.microsoft.com/office/drawing/2014/main" xmlns="" id="{950F26D9-11E0-42FA-AFA0-8205CB396F51}"/>
                    </a:ext>
                  </a:extLst>
                </p:cNvPr>
                <p:cNvGrpSpPr/>
                <p:nvPr/>
              </p:nvGrpSpPr>
              <p:grpSpPr>
                <a:xfrm>
                  <a:off x="1215369" y="5069492"/>
                  <a:ext cx="1031484" cy="446675"/>
                  <a:chOff x="7021286" y="4549024"/>
                  <a:chExt cx="1295811" cy="593052"/>
                </a:xfrm>
                <a:grpFill/>
              </p:grpSpPr>
              <p:sp>
                <p:nvSpPr>
                  <p:cNvPr id="695" name="Elipse 694">
                    <a:extLst>
                      <a:ext uri="{FF2B5EF4-FFF2-40B4-BE49-F238E27FC236}">
                        <a16:creationId xmlns:a16="http://schemas.microsoft.com/office/drawing/2014/main" xmlns="" id="{AC94F903-523A-4187-8804-56B90161DD59}"/>
                      </a:ext>
                    </a:extLst>
                  </p:cNvPr>
                  <p:cNvSpPr/>
                  <p:nvPr/>
                </p:nvSpPr>
                <p:spPr>
                  <a:xfrm>
                    <a:off x="7021286" y="4803060"/>
                    <a:ext cx="145143" cy="150783"/>
                  </a:xfrm>
                  <a:prstGeom prst="ellipse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02496">
                      <a:defRPr/>
                    </a:pPr>
                    <a:endParaRPr lang="es-MX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696" name="Elipse 695">
                    <a:extLst>
                      <a:ext uri="{FF2B5EF4-FFF2-40B4-BE49-F238E27FC236}">
                        <a16:creationId xmlns:a16="http://schemas.microsoft.com/office/drawing/2014/main" xmlns="" id="{4836F6EF-3494-43EF-94F8-B179ACD62B37}"/>
                      </a:ext>
                    </a:extLst>
                  </p:cNvPr>
                  <p:cNvSpPr/>
                  <p:nvPr/>
                </p:nvSpPr>
                <p:spPr>
                  <a:xfrm>
                    <a:off x="7053943" y="4624416"/>
                    <a:ext cx="145143" cy="150783"/>
                  </a:xfrm>
                  <a:prstGeom prst="ellipse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02496">
                      <a:defRPr/>
                    </a:pPr>
                    <a:endParaRPr lang="es-MX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697" name="Elipse 696">
                    <a:extLst>
                      <a:ext uri="{FF2B5EF4-FFF2-40B4-BE49-F238E27FC236}">
                        <a16:creationId xmlns:a16="http://schemas.microsoft.com/office/drawing/2014/main" xmlns="" id="{41BC435D-FF55-4EFC-B6B3-D33767553E9B}"/>
                      </a:ext>
                    </a:extLst>
                  </p:cNvPr>
                  <p:cNvSpPr/>
                  <p:nvPr/>
                </p:nvSpPr>
                <p:spPr>
                  <a:xfrm>
                    <a:off x="7249887" y="4747788"/>
                    <a:ext cx="145143" cy="150783"/>
                  </a:xfrm>
                  <a:prstGeom prst="ellipse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02496">
                      <a:defRPr/>
                    </a:pPr>
                    <a:endParaRPr lang="es-MX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698" name="Elipse 697">
                    <a:extLst>
                      <a:ext uri="{FF2B5EF4-FFF2-40B4-BE49-F238E27FC236}">
                        <a16:creationId xmlns:a16="http://schemas.microsoft.com/office/drawing/2014/main" xmlns="" id="{04F6EF66-4625-4818-9CD6-3B7B752AFE20}"/>
                      </a:ext>
                    </a:extLst>
                  </p:cNvPr>
                  <p:cNvSpPr/>
                  <p:nvPr/>
                </p:nvSpPr>
                <p:spPr>
                  <a:xfrm>
                    <a:off x="7374791" y="4549024"/>
                    <a:ext cx="145143" cy="150783"/>
                  </a:xfrm>
                  <a:prstGeom prst="ellipse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02496">
                      <a:defRPr/>
                    </a:pPr>
                    <a:endParaRPr lang="es-MX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699" name="Elipse 698">
                    <a:extLst>
                      <a:ext uri="{FF2B5EF4-FFF2-40B4-BE49-F238E27FC236}">
                        <a16:creationId xmlns:a16="http://schemas.microsoft.com/office/drawing/2014/main" xmlns="" id="{59BA2973-BAC5-492E-B97C-DB36D87A57DE}"/>
                      </a:ext>
                    </a:extLst>
                  </p:cNvPr>
                  <p:cNvSpPr/>
                  <p:nvPr/>
                </p:nvSpPr>
                <p:spPr>
                  <a:xfrm>
                    <a:off x="7374791" y="4898571"/>
                    <a:ext cx="145143" cy="150783"/>
                  </a:xfrm>
                  <a:prstGeom prst="ellipse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02496">
                      <a:defRPr/>
                    </a:pPr>
                    <a:endParaRPr lang="es-MX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700" name="Elipse 699">
                    <a:extLst>
                      <a:ext uri="{FF2B5EF4-FFF2-40B4-BE49-F238E27FC236}">
                        <a16:creationId xmlns:a16="http://schemas.microsoft.com/office/drawing/2014/main" xmlns="" id="{F755FC45-8DB3-4C43-964F-FEC7BCFAF508}"/>
                      </a:ext>
                    </a:extLst>
                  </p:cNvPr>
                  <p:cNvSpPr/>
                  <p:nvPr/>
                </p:nvSpPr>
                <p:spPr>
                  <a:xfrm>
                    <a:off x="7519934" y="4718758"/>
                    <a:ext cx="145143" cy="150783"/>
                  </a:xfrm>
                  <a:prstGeom prst="ellipse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02496">
                      <a:defRPr/>
                    </a:pPr>
                    <a:endParaRPr lang="es-MX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701" name="Elipse 700">
                    <a:extLst>
                      <a:ext uri="{FF2B5EF4-FFF2-40B4-BE49-F238E27FC236}">
                        <a16:creationId xmlns:a16="http://schemas.microsoft.com/office/drawing/2014/main" xmlns="" id="{80C07311-E2FD-445A-AACC-D92AA78B3735}"/>
                      </a:ext>
                    </a:extLst>
                  </p:cNvPr>
                  <p:cNvSpPr/>
                  <p:nvPr/>
                </p:nvSpPr>
                <p:spPr>
                  <a:xfrm>
                    <a:off x="7717409" y="4574460"/>
                    <a:ext cx="145143" cy="150783"/>
                  </a:xfrm>
                  <a:prstGeom prst="ellipse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02496">
                      <a:defRPr/>
                    </a:pPr>
                    <a:endParaRPr lang="es-MX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702" name="Elipse 701">
                    <a:extLst>
                      <a:ext uri="{FF2B5EF4-FFF2-40B4-BE49-F238E27FC236}">
                        <a16:creationId xmlns:a16="http://schemas.microsoft.com/office/drawing/2014/main" xmlns="" id="{674F058E-E980-4610-80FC-E27874269458}"/>
                      </a:ext>
                    </a:extLst>
                  </p:cNvPr>
                  <p:cNvSpPr/>
                  <p:nvPr/>
                </p:nvSpPr>
                <p:spPr>
                  <a:xfrm>
                    <a:off x="7679589" y="4920342"/>
                    <a:ext cx="145143" cy="150783"/>
                  </a:xfrm>
                  <a:prstGeom prst="ellipse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02496">
                      <a:defRPr/>
                    </a:pPr>
                    <a:endParaRPr lang="es-MX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703" name="Elipse 702">
                    <a:extLst>
                      <a:ext uri="{FF2B5EF4-FFF2-40B4-BE49-F238E27FC236}">
                        <a16:creationId xmlns:a16="http://schemas.microsoft.com/office/drawing/2014/main" xmlns="" id="{FEEC0DFA-F880-4E6A-A14E-875A88B9E5A6}"/>
                      </a:ext>
                    </a:extLst>
                  </p:cNvPr>
                  <p:cNvSpPr/>
                  <p:nvPr/>
                </p:nvSpPr>
                <p:spPr>
                  <a:xfrm>
                    <a:off x="7840782" y="4794149"/>
                    <a:ext cx="145143" cy="150783"/>
                  </a:xfrm>
                  <a:prstGeom prst="ellipse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02496">
                      <a:defRPr/>
                    </a:pPr>
                    <a:endParaRPr lang="es-MX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704" name="Elipse 703">
                    <a:extLst>
                      <a:ext uri="{FF2B5EF4-FFF2-40B4-BE49-F238E27FC236}">
                        <a16:creationId xmlns:a16="http://schemas.microsoft.com/office/drawing/2014/main" xmlns="" id="{E7935871-4CB5-4DAC-9809-B6D614E7EC1A}"/>
                      </a:ext>
                    </a:extLst>
                  </p:cNvPr>
                  <p:cNvSpPr/>
                  <p:nvPr/>
                </p:nvSpPr>
                <p:spPr>
                  <a:xfrm>
                    <a:off x="7965685" y="4597005"/>
                    <a:ext cx="145143" cy="150783"/>
                  </a:xfrm>
                  <a:prstGeom prst="ellipse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02496">
                      <a:defRPr/>
                    </a:pPr>
                    <a:endParaRPr lang="es-MX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705" name="Elipse 704">
                    <a:extLst>
                      <a:ext uri="{FF2B5EF4-FFF2-40B4-BE49-F238E27FC236}">
                        <a16:creationId xmlns:a16="http://schemas.microsoft.com/office/drawing/2014/main" xmlns="" id="{CE2D4531-CC8E-4905-8D9D-967E91D53B43}"/>
                      </a:ext>
                    </a:extLst>
                  </p:cNvPr>
                  <p:cNvSpPr/>
                  <p:nvPr/>
                </p:nvSpPr>
                <p:spPr>
                  <a:xfrm>
                    <a:off x="8045513" y="4844950"/>
                    <a:ext cx="145143" cy="150783"/>
                  </a:xfrm>
                  <a:prstGeom prst="ellipse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02496">
                      <a:defRPr/>
                    </a:pPr>
                    <a:endParaRPr lang="es-MX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706" name="Elipse 705">
                    <a:extLst>
                      <a:ext uri="{FF2B5EF4-FFF2-40B4-BE49-F238E27FC236}">
                        <a16:creationId xmlns:a16="http://schemas.microsoft.com/office/drawing/2014/main" xmlns="" id="{4E24DBBB-EB1A-4066-8716-A2DE7381CCCD}"/>
                      </a:ext>
                    </a:extLst>
                  </p:cNvPr>
                  <p:cNvSpPr/>
                  <p:nvPr/>
                </p:nvSpPr>
                <p:spPr>
                  <a:xfrm>
                    <a:off x="7911815" y="4991293"/>
                    <a:ext cx="145143" cy="150783"/>
                  </a:xfrm>
                  <a:prstGeom prst="ellipse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02496">
                      <a:defRPr/>
                    </a:pPr>
                    <a:endParaRPr lang="es-MX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707" name="Elipse 706">
                    <a:extLst>
                      <a:ext uri="{FF2B5EF4-FFF2-40B4-BE49-F238E27FC236}">
                        <a16:creationId xmlns:a16="http://schemas.microsoft.com/office/drawing/2014/main" xmlns="" id="{15B4F400-15E8-4086-88BF-F9EF4D3D1F38}"/>
                      </a:ext>
                    </a:extLst>
                  </p:cNvPr>
                  <p:cNvSpPr/>
                  <p:nvPr/>
                </p:nvSpPr>
                <p:spPr>
                  <a:xfrm>
                    <a:off x="7177315" y="4971140"/>
                    <a:ext cx="145143" cy="150783"/>
                  </a:xfrm>
                  <a:prstGeom prst="ellipse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02496">
                      <a:defRPr/>
                    </a:pPr>
                    <a:endParaRPr lang="es-MX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708" name="Elipse 707">
                    <a:extLst>
                      <a:ext uri="{FF2B5EF4-FFF2-40B4-BE49-F238E27FC236}">
                        <a16:creationId xmlns:a16="http://schemas.microsoft.com/office/drawing/2014/main" xmlns="" id="{BA6E1764-14CD-4C35-A1BF-740F0B30C6F4}"/>
                      </a:ext>
                    </a:extLst>
                  </p:cNvPr>
                  <p:cNvSpPr/>
                  <p:nvPr/>
                </p:nvSpPr>
                <p:spPr>
                  <a:xfrm>
                    <a:off x="8171954" y="4691347"/>
                    <a:ext cx="145143" cy="150783"/>
                  </a:xfrm>
                  <a:prstGeom prst="ellipse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02496">
                      <a:defRPr/>
                    </a:pPr>
                    <a:endParaRPr lang="es-MX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693" name="Elipse 692">
                  <a:extLst>
                    <a:ext uri="{FF2B5EF4-FFF2-40B4-BE49-F238E27FC236}">
                      <a16:creationId xmlns:a16="http://schemas.microsoft.com/office/drawing/2014/main" xmlns="" id="{C692E75D-7EAB-40D2-8B4E-491852FE60C7}"/>
                    </a:ext>
                  </a:extLst>
                </p:cNvPr>
                <p:cNvSpPr/>
                <p:nvPr/>
              </p:nvSpPr>
              <p:spPr>
                <a:xfrm>
                  <a:off x="2240175" y="5372629"/>
                  <a:ext cx="115536" cy="113567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694" name="Elipse 693">
                  <a:extLst>
                    <a:ext uri="{FF2B5EF4-FFF2-40B4-BE49-F238E27FC236}">
                      <a16:creationId xmlns:a16="http://schemas.microsoft.com/office/drawing/2014/main" xmlns="" id="{1463C7D9-B626-4A05-B5E8-6FA122F0FE7C}"/>
                    </a:ext>
                  </a:extLst>
                </p:cNvPr>
                <p:cNvSpPr/>
                <p:nvPr/>
              </p:nvSpPr>
              <p:spPr>
                <a:xfrm>
                  <a:off x="2392575" y="5089601"/>
                  <a:ext cx="115536" cy="113567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675" name="Elipse 674">
                <a:extLst>
                  <a:ext uri="{FF2B5EF4-FFF2-40B4-BE49-F238E27FC236}">
                    <a16:creationId xmlns:a16="http://schemas.microsoft.com/office/drawing/2014/main" xmlns="" id="{FF55BF9D-DAD6-4675-BCCF-C7A9654F31E6}"/>
                  </a:ext>
                </a:extLst>
              </p:cNvPr>
              <p:cNvSpPr/>
              <p:nvPr/>
            </p:nvSpPr>
            <p:spPr>
              <a:xfrm>
                <a:off x="8329604" y="4975333"/>
                <a:ext cx="115536" cy="113567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02496">
                  <a:defRPr/>
                </a:pPr>
                <a:endParaRPr lang="es-MX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76" name="Elipse 675">
                <a:extLst>
                  <a:ext uri="{FF2B5EF4-FFF2-40B4-BE49-F238E27FC236}">
                    <a16:creationId xmlns:a16="http://schemas.microsoft.com/office/drawing/2014/main" xmlns="" id="{37A7EA11-DA5E-40D2-900B-4902A6F02663}"/>
                  </a:ext>
                </a:extLst>
              </p:cNvPr>
              <p:cNvSpPr/>
              <p:nvPr/>
            </p:nvSpPr>
            <p:spPr>
              <a:xfrm>
                <a:off x="7770801" y="4547161"/>
                <a:ext cx="115536" cy="113567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02496">
                  <a:defRPr/>
                </a:pPr>
                <a:endParaRPr lang="es-MX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77" name="Elipse 676">
                <a:extLst>
                  <a:ext uri="{FF2B5EF4-FFF2-40B4-BE49-F238E27FC236}">
                    <a16:creationId xmlns:a16="http://schemas.microsoft.com/office/drawing/2014/main" xmlns="" id="{E04C92D3-B983-4835-8C10-312286D5D47B}"/>
                  </a:ext>
                </a:extLst>
              </p:cNvPr>
              <p:cNvSpPr/>
              <p:nvPr/>
            </p:nvSpPr>
            <p:spPr>
              <a:xfrm>
                <a:off x="7923201" y="4699561"/>
                <a:ext cx="115536" cy="113567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02496">
                  <a:defRPr/>
                </a:pPr>
                <a:endParaRPr lang="es-MX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78" name="Elipse 677">
                <a:extLst>
                  <a:ext uri="{FF2B5EF4-FFF2-40B4-BE49-F238E27FC236}">
                    <a16:creationId xmlns:a16="http://schemas.microsoft.com/office/drawing/2014/main" xmlns="" id="{9932CD02-29DF-4B67-A936-7AB15A14C580}"/>
                  </a:ext>
                </a:extLst>
              </p:cNvPr>
              <p:cNvSpPr/>
              <p:nvPr/>
            </p:nvSpPr>
            <p:spPr>
              <a:xfrm>
                <a:off x="8075601" y="4851961"/>
                <a:ext cx="115536" cy="113567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02496">
                  <a:defRPr/>
                </a:pPr>
                <a:endParaRPr lang="es-MX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79" name="Elipse 678">
                <a:extLst>
                  <a:ext uri="{FF2B5EF4-FFF2-40B4-BE49-F238E27FC236}">
                    <a16:creationId xmlns:a16="http://schemas.microsoft.com/office/drawing/2014/main" xmlns="" id="{99959AE7-CC76-4522-8E0D-8340AF3FDE5E}"/>
                  </a:ext>
                </a:extLst>
              </p:cNvPr>
              <p:cNvSpPr/>
              <p:nvPr/>
            </p:nvSpPr>
            <p:spPr>
              <a:xfrm>
                <a:off x="8184458" y="4626990"/>
                <a:ext cx="115536" cy="113567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02496">
                  <a:defRPr/>
                </a:pPr>
                <a:endParaRPr lang="es-MX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80" name="Elipse 679">
                <a:extLst>
                  <a:ext uri="{FF2B5EF4-FFF2-40B4-BE49-F238E27FC236}">
                    <a16:creationId xmlns:a16="http://schemas.microsoft.com/office/drawing/2014/main" xmlns="" id="{92DC6AB6-C20D-4666-978D-D38E02D4D57F}"/>
                  </a:ext>
                </a:extLst>
              </p:cNvPr>
              <p:cNvSpPr/>
              <p:nvPr/>
            </p:nvSpPr>
            <p:spPr>
              <a:xfrm>
                <a:off x="8336858" y="4779390"/>
                <a:ext cx="115536" cy="113567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02496">
                  <a:defRPr/>
                </a:pPr>
                <a:endParaRPr lang="es-MX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81" name="Elipse 680">
                <a:extLst>
                  <a:ext uri="{FF2B5EF4-FFF2-40B4-BE49-F238E27FC236}">
                    <a16:creationId xmlns:a16="http://schemas.microsoft.com/office/drawing/2014/main" xmlns="" id="{6EF8844D-A580-4A40-A39C-FC1A214630BE}"/>
                  </a:ext>
                </a:extLst>
              </p:cNvPr>
              <p:cNvSpPr/>
              <p:nvPr/>
            </p:nvSpPr>
            <p:spPr>
              <a:xfrm>
                <a:off x="8489258" y="4931790"/>
                <a:ext cx="115536" cy="113567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02496">
                  <a:defRPr/>
                </a:pPr>
                <a:endParaRPr lang="es-MX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82" name="Elipse 681">
                <a:extLst>
                  <a:ext uri="{FF2B5EF4-FFF2-40B4-BE49-F238E27FC236}">
                    <a16:creationId xmlns:a16="http://schemas.microsoft.com/office/drawing/2014/main" xmlns="" id="{88A53936-4965-4C5A-8B22-76ABA7EDD2C1}"/>
                  </a:ext>
                </a:extLst>
              </p:cNvPr>
              <p:cNvSpPr/>
              <p:nvPr/>
            </p:nvSpPr>
            <p:spPr>
              <a:xfrm>
                <a:off x="8452973" y="4605217"/>
                <a:ext cx="115536" cy="113567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02496">
                  <a:defRPr/>
                </a:pPr>
                <a:endParaRPr lang="es-MX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83" name="Elipse 682">
                <a:extLst>
                  <a:ext uri="{FF2B5EF4-FFF2-40B4-BE49-F238E27FC236}">
                    <a16:creationId xmlns:a16="http://schemas.microsoft.com/office/drawing/2014/main" xmlns="" id="{D22C5869-6434-43B3-8F2E-702F82DB21B3}"/>
                  </a:ext>
                </a:extLst>
              </p:cNvPr>
              <p:cNvSpPr/>
              <p:nvPr/>
            </p:nvSpPr>
            <p:spPr>
              <a:xfrm>
                <a:off x="8605373" y="4757617"/>
                <a:ext cx="115536" cy="113567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02496">
                  <a:defRPr/>
                </a:pPr>
                <a:endParaRPr lang="es-MX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84" name="Elipse 683">
                <a:extLst>
                  <a:ext uri="{FF2B5EF4-FFF2-40B4-BE49-F238E27FC236}">
                    <a16:creationId xmlns:a16="http://schemas.microsoft.com/office/drawing/2014/main" xmlns="" id="{DBD502E6-4835-4D0C-ABDA-191C44C71C58}"/>
                  </a:ext>
                </a:extLst>
              </p:cNvPr>
              <p:cNvSpPr/>
              <p:nvPr/>
            </p:nvSpPr>
            <p:spPr>
              <a:xfrm>
                <a:off x="8757773" y="4910017"/>
                <a:ext cx="115536" cy="113567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02496">
                  <a:defRPr/>
                </a:pPr>
                <a:endParaRPr lang="es-MX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85" name="Elipse 684">
                <a:extLst>
                  <a:ext uri="{FF2B5EF4-FFF2-40B4-BE49-F238E27FC236}">
                    <a16:creationId xmlns:a16="http://schemas.microsoft.com/office/drawing/2014/main" xmlns="" id="{A2C87100-EFB1-478E-A218-D495C7A54D11}"/>
                  </a:ext>
                </a:extLst>
              </p:cNvPr>
              <p:cNvSpPr/>
              <p:nvPr/>
            </p:nvSpPr>
            <p:spPr>
              <a:xfrm>
                <a:off x="8569089" y="4808420"/>
                <a:ext cx="115536" cy="113567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02496">
                  <a:defRPr/>
                </a:pPr>
                <a:endParaRPr lang="es-MX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86" name="Elipse 685">
                <a:extLst>
                  <a:ext uri="{FF2B5EF4-FFF2-40B4-BE49-F238E27FC236}">
                    <a16:creationId xmlns:a16="http://schemas.microsoft.com/office/drawing/2014/main" xmlns="" id="{35903FEE-F23B-45AB-A363-46F5E01C1DF0}"/>
                  </a:ext>
                </a:extLst>
              </p:cNvPr>
              <p:cNvSpPr/>
              <p:nvPr/>
            </p:nvSpPr>
            <p:spPr>
              <a:xfrm>
                <a:off x="8162686" y="4532648"/>
                <a:ext cx="115536" cy="113567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02496">
                  <a:defRPr/>
                </a:pPr>
                <a:endParaRPr lang="es-MX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87" name="Elipse 686">
                <a:extLst>
                  <a:ext uri="{FF2B5EF4-FFF2-40B4-BE49-F238E27FC236}">
                    <a16:creationId xmlns:a16="http://schemas.microsoft.com/office/drawing/2014/main" xmlns="" id="{79F62ACC-4D9E-4138-9C65-DFEE3D0325BA}"/>
                  </a:ext>
                </a:extLst>
              </p:cNvPr>
              <p:cNvSpPr/>
              <p:nvPr/>
            </p:nvSpPr>
            <p:spPr>
              <a:xfrm>
                <a:off x="8315086" y="4685048"/>
                <a:ext cx="115536" cy="113567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02496">
                  <a:defRPr/>
                </a:pPr>
                <a:endParaRPr lang="es-MX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88" name="Elipse 687">
                <a:extLst>
                  <a:ext uri="{FF2B5EF4-FFF2-40B4-BE49-F238E27FC236}">
                    <a16:creationId xmlns:a16="http://schemas.microsoft.com/office/drawing/2014/main" xmlns="" id="{7D958715-FE4F-4BAE-A4C3-7BAE882E7DE8}"/>
                  </a:ext>
                </a:extLst>
              </p:cNvPr>
              <p:cNvSpPr/>
              <p:nvPr/>
            </p:nvSpPr>
            <p:spPr>
              <a:xfrm>
                <a:off x="8576343" y="4612477"/>
                <a:ext cx="115536" cy="113567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02496">
                  <a:defRPr/>
                </a:pPr>
                <a:endParaRPr lang="es-MX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89" name="Elipse 688">
                <a:extLst>
                  <a:ext uri="{FF2B5EF4-FFF2-40B4-BE49-F238E27FC236}">
                    <a16:creationId xmlns:a16="http://schemas.microsoft.com/office/drawing/2014/main" xmlns="" id="{3BAC6D03-3622-41D4-95BB-0BD6946C0532}"/>
                  </a:ext>
                </a:extLst>
              </p:cNvPr>
              <p:cNvSpPr/>
              <p:nvPr/>
            </p:nvSpPr>
            <p:spPr>
              <a:xfrm>
                <a:off x="8728743" y="4764877"/>
                <a:ext cx="115536" cy="113567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02496">
                  <a:defRPr/>
                </a:pPr>
                <a:endParaRPr lang="es-MX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90" name="Elipse 689">
                <a:extLst>
                  <a:ext uri="{FF2B5EF4-FFF2-40B4-BE49-F238E27FC236}">
                    <a16:creationId xmlns:a16="http://schemas.microsoft.com/office/drawing/2014/main" xmlns="" id="{E702DAFE-3BE2-4720-8FD0-592AEBCBCDD8}"/>
                  </a:ext>
                </a:extLst>
              </p:cNvPr>
              <p:cNvSpPr/>
              <p:nvPr/>
            </p:nvSpPr>
            <p:spPr>
              <a:xfrm>
                <a:off x="8844858" y="4590704"/>
                <a:ext cx="115536" cy="113567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02496">
                  <a:defRPr/>
                </a:pPr>
                <a:endParaRPr lang="es-MX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91" name="Elipse 690">
                <a:extLst>
                  <a:ext uri="{FF2B5EF4-FFF2-40B4-BE49-F238E27FC236}">
                    <a16:creationId xmlns:a16="http://schemas.microsoft.com/office/drawing/2014/main" xmlns="" id="{3E2645C8-3CCE-40EF-906A-8EF6664E09FF}"/>
                  </a:ext>
                </a:extLst>
              </p:cNvPr>
              <p:cNvSpPr/>
              <p:nvPr/>
            </p:nvSpPr>
            <p:spPr>
              <a:xfrm>
                <a:off x="8997258" y="4743104"/>
                <a:ext cx="115536" cy="113567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02496">
                  <a:defRPr/>
                </a:pPr>
                <a:endParaRPr lang="es-MX" dirty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534" name="Grupo 533">
              <a:extLst>
                <a:ext uri="{FF2B5EF4-FFF2-40B4-BE49-F238E27FC236}">
                  <a16:creationId xmlns:a16="http://schemas.microsoft.com/office/drawing/2014/main" xmlns="" id="{6E95AA63-DC6A-443C-BE32-A19D28850E47}"/>
                </a:ext>
              </a:extLst>
            </p:cNvPr>
            <p:cNvGrpSpPr/>
            <p:nvPr/>
          </p:nvGrpSpPr>
          <p:grpSpPr>
            <a:xfrm>
              <a:off x="7718508" y="4470272"/>
              <a:ext cx="1807948" cy="564995"/>
              <a:chOff x="7261256" y="4532648"/>
              <a:chExt cx="1851538" cy="629765"/>
            </a:xfrm>
            <a:solidFill>
              <a:srgbClr val="EEECE1">
                <a:lumMod val="10000"/>
              </a:srgbClr>
            </a:solidFill>
          </p:grpSpPr>
          <p:grpSp>
            <p:nvGrpSpPr>
              <p:cNvPr id="639" name="Grupo 638">
                <a:extLst>
                  <a:ext uri="{FF2B5EF4-FFF2-40B4-BE49-F238E27FC236}">
                    <a16:creationId xmlns:a16="http://schemas.microsoft.com/office/drawing/2014/main" xmlns="" id="{F46B5E97-A1CF-4636-83BF-ED7F5B409F6E}"/>
                  </a:ext>
                </a:extLst>
              </p:cNvPr>
              <p:cNvGrpSpPr/>
              <p:nvPr/>
            </p:nvGrpSpPr>
            <p:grpSpPr>
              <a:xfrm>
                <a:off x="7261256" y="4715738"/>
                <a:ext cx="1292742" cy="446675"/>
                <a:chOff x="1215369" y="5069492"/>
                <a:chExt cx="1292742" cy="446675"/>
              </a:xfrm>
              <a:grpFill/>
            </p:grpSpPr>
            <p:grpSp>
              <p:nvGrpSpPr>
                <p:cNvPr id="657" name="Grupo 656">
                  <a:extLst>
                    <a:ext uri="{FF2B5EF4-FFF2-40B4-BE49-F238E27FC236}">
                      <a16:creationId xmlns:a16="http://schemas.microsoft.com/office/drawing/2014/main" xmlns="" id="{6D80FAD2-AD99-43D5-9BE4-BED140EAB7DF}"/>
                    </a:ext>
                  </a:extLst>
                </p:cNvPr>
                <p:cNvGrpSpPr/>
                <p:nvPr/>
              </p:nvGrpSpPr>
              <p:grpSpPr>
                <a:xfrm>
                  <a:off x="1215369" y="5069492"/>
                  <a:ext cx="1031484" cy="446675"/>
                  <a:chOff x="7021286" y="4549024"/>
                  <a:chExt cx="1295811" cy="593052"/>
                </a:xfrm>
                <a:grpFill/>
              </p:grpSpPr>
              <p:sp>
                <p:nvSpPr>
                  <p:cNvPr id="660" name="Elipse 659">
                    <a:extLst>
                      <a:ext uri="{FF2B5EF4-FFF2-40B4-BE49-F238E27FC236}">
                        <a16:creationId xmlns:a16="http://schemas.microsoft.com/office/drawing/2014/main" xmlns="" id="{67FA579E-2938-4112-82DA-87E456EF1B7F}"/>
                      </a:ext>
                    </a:extLst>
                  </p:cNvPr>
                  <p:cNvSpPr/>
                  <p:nvPr/>
                </p:nvSpPr>
                <p:spPr>
                  <a:xfrm>
                    <a:off x="7021286" y="4803060"/>
                    <a:ext cx="145143" cy="150783"/>
                  </a:xfrm>
                  <a:prstGeom prst="ellipse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02496">
                      <a:defRPr/>
                    </a:pPr>
                    <a:endParaRPr lang="es-MX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661" name="Elipse 660">
                    <a:extLst>
                      <a:ext uri="{FF2B5EF4-FFF2-40B4-BE49-F238E27FC236}">
                        <a16:creationId xmlns:a16="http://schemas.microsoft.com/office/drawing/2014/main" xmlns="" id="{766783F6-C130-45F5-B680-668B14DC12AB}"/>
                      </a:ext>
                    </a:extLst>
                  </p:cNvPr>
                  <p:cNvSpPr/>
                  <p:nvPr/>
                </p:nvSpPr>
                <p:spPr>
                  <a:xfrm>
                    <a:off x="7053943" y="4624416"/>
                    <a:ext cx="145143" cy="150783"/>
                  </a:xfrm>
                  <a:prstGeom prst="ellipse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02496">
                      <a:defRPr/>
                    </a:pPr>
                    <a:endParaRPr lang="es-MX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662" name="Elipse 661">
                    <a:extLst>
                      <a:ext uri="{FF2B5EF4-FFF2-40B4-BE49-F238E27FC236}">
                        <a16:creationId xmlns:a16="http://schemas.microsoft.com/office/drawing/2014/main" xmlns="" id="{D2F72662-24C4-48A0-8ECB-04C445967F66}"/>
                      </a:ext>
                    </a:extLst>
                  </p:cNvPr>
                  <p:cNvSpPr/>
                  <p:nvPr/>
                </p:nvSpPr>
                <p:spPr>
                  <a:xfrm>
                    <a:off x="7249887" y="4747788"/>
                    <a:ext cx="145143" cy="150783"/>
                  </a:xfrm>
                  <a:prstGeom prst="ellipse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02496">
                      <a:defRPr/>
                    </a:pPr>
                    <a:endParaRPr lang="es-MX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663" name="Elipse 662">
                    <a:extLst>
                      <a:ext uri="{FF2B5EF4-FFF2-40B4-BE49-F238E27FC236}">
                        <a16:creationId xmlns:a16="http://schemas.microsoft.com/office/drawing/2014/main" xmlns="" id="{925EE643-3391-4C90-9A79-23F36524432C}"/>
                      </a:ext>
                    </a:extLst>
                  </p:cNvPr>
                  <p:cNvSpPr/>
                  <p:nvPr/>
                </p:nvSpPr>
                <p:spPr>
                  <a:xfrm>
                    <a:off x="7374791" y="4549024"/>
                    <a:ext cx="145143" cy="150783"/>
                  </a:xfrm>
                  <a:prstGeom prst="ellipse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02496">
                      <a:defRPr/>
                    </a:pPr>
                    <a:endParaRPr lang="es-MX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664" name="Elipse 663">
                    <a:extLst>
                      <a:ext uri="{FF2B5EF4-FFF2-40B4-BE49-F238E27FC236}">
                        <a16:creationId xmlns:a16="http://schemas.microsoft.com/office/drawing/2014/main" xmlns="" id="{983F2DA9-982F-455A-B541-AB69EBBF37DE}"/>
                      </a:ext>
                    </a:extLst>
                  </p:cNvPr>
                  <p:cNvSpPr/>
                  <p:nvPr/>
                </p:nvSpPr>
                <p:spPr>
                  <a:xfrm>
                    <a:off x="7374791" y="4898571"/>
                    <a:ext cx="145143" cy="150783"/>
                  </a:xfrm>
                  <a:prstGeom prst="ellipse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02496">
                      <a:defRPr/>
                    </a:pPr>
                    <a:endParaRPr lang="es-MX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665" name="Elipse 664">
                    <a:extLst>
                      <a:ext uri="{FF2B5EF4-FFF2-40B4-BE49-F238E27FC236}">
                        <a16:creationId xmlns:a16="http://schemas.microsoft.com/office/drawing/2014/main" xmlns="" id="{4E32B7EE-A475-478B-BE50-9D1E79CCD270}"/>
                      </a:ext>
                    </a:extLst>
                  </p:cNvPr>
                  <p:cNvSpPr/>
                  <p:nvPr/>
                </p:nvSpPr>
                <p:spPr>
                  <a:xfrm>
                    <a:off x="7519934" y="4718758"/>
                    <a:ext cx="145143" cy="150783"/>
                  </a:xfrm>
                  <a:prstGeom prst="ellipse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02496">
                      <a:defRPr/>
                    </a:pPr>
                    <a:endParaRPr lang="es-MX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666" name="Elipse 665">
                    <a:extLst>
                      <a:ext uri="{FF2B5EF4-FFF2-40B4-BE49-F238E27FC236}">
                        <a16:creationId xmlns:a16="http://schemas.microsoft.com/office/drawing/2014/main" xmlns="" id="{4960349B-E513-40D7-AE01-0ACD2C39EDD9}"/>
                      </a:ext>
                    </a:extLst>
                  </p:cNvPr>
                  <p:cNvSpPr/>
                  <p:nvPr/>
                </p:nvSpPr>
                <p:spPr>
                  <a:xfrm>
                    <a:off x="7717409" y="4574460"/>
                    <a:ext cx="145143" cy="150783"/>
                  </a:xfrm>
                  <a:prstGeom prst="ellipse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02496">
                      <a:defRPr/>
                    </a:pPr>
                    <a:endParaRPr lang="es-MX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667" name="Elipse 666">
                    <a:extLst>
                      <a:ext uri="{FF2B5EF4-FFF2-40B4-BE49-F238E27FC236}">
                        <a16:creationId xmlns:a16="http://schemas.microsoft.com/office/drawing/2014/main" xmlns="" id="{4A02F441-A5F2-49AE-A2E3-B723F7E48E21}"/>
                      </a:ext>
                    </a:extLst>
                  </p:cNvPr>
                  <p:cNvSpPr/>
                  <p:nvPr/>
                </p:nvSpPr>
                <p:spPr>
                  <a:xfrm>
                    <a:off x="7679589" y="4920342"/>
                    <a:ext cx="145143" cy="150783"/>
                  </a:xfrm>
                  <a:prstGeom prst="ellipse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02496">
                      <a:defRPr/>
                    </a:pPr>
                    <a:endParaRPr lang="es-MX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668" name="Elipse 667">
                    <a:extLst>
                      <a:ext uri="{FF2B5EF4-FFF2-40B4-BE49-F238E27FC236}">
                        <a16:creationId xmlns:a16="http://schemas.microsoft.com/office/drawing/2014/main" xmlns="" id="{F32ECF2A-6B7B-453E-8025-B59D239A3A43}"/>
                      </a:ext>
                    </a:extLst>
                  </p:cNvPr>
                  <p:cNvSpPr/>
                  <p:nvPr/>
                </p:nvSpPr>
                <p:spPr>
                  <a:xfrm>
                    <a:off x="7840782" y="4794149"/>
                    <a:ext cx="145143" cy="150783"/>
                  </a:xfrm>
                  <a:prstGeom prst="ellipse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02496">
                      <a:defRPr/>
                    </a:pPr>
                    <a:endParaRPr lang="es-MX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669" name="Elipse 668">
                    <a:extLst>
                      <a:ext uri="{FF2B5EF4-FFF2-40B4-BE49-F238E27FC236}">
                        <a16:creationId xmlns:a16="http://schemas.microsoft.com/office/drawing/2014/main" xmlns="" id="{54C8456F-8FD9-47A2-9757-6B7221FAE840}"/>
                      </a:ext>
                    </a:extLst>
                  </p:cNvPr>
                  <p:cNvSpPr/>
                  <p:nvPr/>
                </p:nvSpPr>
                <p:spPr>
                  <a:xfrm>
                    <a:off x="7965685" y="4597005"/>
                    <a:ext cx="145143" cy="150783"/>
                  </a:xfrm>
                  <a:prstGeom prst="ellipse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02496">
                      <a:defRPr/>
                    </a:pPr>
                    <a:endParaRPr lang="es-MX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670" name="Elipse 669">
                    <a:extLst>
                      <a:ext uri="{FF2B5EF4-FFF2-40B4-BE49-F238E27FC236}">
                        <a16:creationId xmlns:a16="http://schemas.microsoft.com/office/drawing/2014/main" xmlns="" id="{D33C3ACE-BD47-414B-A9F1-153D09939626}"/>
                      </a:ext>
                    </a:extLst>
                  </p:cNvPr>
                  <p:cNvSpPr/>
                  <p:nvPr/>
                </p:nvSpPr>
                <p:spPr>
                  <a:xfrm>
                    <a:off x="8045513" y="4844950"/>
                    <a:ext cx="145143" cy="150783"/>
                  </a:xfrm>
                  <a:prstGeom prst="ellipse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02496">
                      <a:defRPr/>
                    </a:pPr>
                    <a:endParaRPr lang="es-MX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671" name="Elipse 670">
                    <a:extLst>
                      <a:ext uri="{FF2B5EF4-FFF2-40B4-BE49-F238E27FC236}">
                        <a16:creationId xmlns:a16="http://schemas.microsoft.com/office/drawing/2014/main" xmlns="" id="{A39D8681-9229-484A-888C-9E5F931C453C}"/>
                      </a:ext>
                    </a:extLst>
                  </p:cNvPr>
                  <p:cNvSpPr/>
                  <p:nvPr/>
                </p:nvSpPr>
                <p:spPr>
                  <a:xfrm>
                    <a:off x="7911815" y="4991293"/>
                    <a:ext cx="145143" cy="150783"/>
                  </a:xfrm>
                  <a:prstGeom prst="ellipse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02496">
                      <a:defRPr/>
                    </a:pPr>
                    <a:endParaRPr lang="es-MX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672" name="Elipse 671">
                    <a:extLst>
                      <a:ext uri="{FF2B5EF4-FFF2-40B4-BE49-F238E27FC236}">
                        <a16:creationId xmlns:a16="http://schemas.microsoft.com/office/drawing/2014/main" xmlns="" id="{5467CBEC-16E9-443A-8474-9A33137726AC}"/>
                      </a:ext>
                    </a:extLst>
                  </p:cNvPr>
                  <p:cNvSpPr/>
                  <p:nvPr/>
                </p:nvSpPr>
                <p:spPr>
                  <a:xfrm>
                    <a:off x="7177315" y="4971140"/>
                    <a:ext cx="145143" cy="150783"/>
                  </a:xfrm>
                  <a:prstGeom prst="ellipse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02496">
                      <a:defRPr/>
                    </a:pPr>
                    <a:endParaRPr lang="es-MX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673" name="Elipse 672">
                    <a:extLst>
                      <a:ext uri="{FF2B5EF4-FFF2-40B4-BE49-F238E27FC236}">
                        <a16:creationId xmlns:a16="http://schemas.microsoft.com/office/drawing/2014/main" xmlns="" id="{BC19F492-2BAF-400C-B2E1-B761E8A1AE23}"/>
                      </a:ext>
                    </a:extLst>
                  </p:cNvPr>
                  <p:cNvSpPr/>
                  <p:nvPr/>
                </p:nvSpPr>
                <p:spPr>
                  <a:xfrm>
                    <a:off x="8171954" y="4691347"/>
                    <a:ext cx="145143" cy="150783"/>
                  </a:xfrm>
                  <a:prstGeom prst="ellipse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02496">
                      <a:defRPr/>
                    </a:pPr>
                    <a:endParaRPr lang="es-MX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658" name="Elipse 657">
                  <a:extLst>
                    <a:ext uri="{FF2B5EF4-FFF2-40B4-BE49-F238E27FC236}">
                      <a16:creationId xmlns:a16="http://schemas.microsoft.com/office/drawing/2014/main" xmlns="" id="{68AA1476-E274-496B-89F1-A5E034EB6994}"/>
                    </a:ext>
                  </a:extLst>
                </p:cNvPr>
                <p:cNvSpPr/>
                <p:nvPr/>
              </p:nvSpPr>
              <p:spPr>
                <a:xfrm>
                  <a:off x="2240175" y="5372629"/>
                  <a:ext cx="115536" cy="113567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659" name="Elipse 658">
                  <a:extLst>
                    <a:ext uri="{FF2B5EF4-FFF2-40B4-BE49-F238E27FC236}">
                      <a16:creationId xmlns:a16="http://schemas.microsoft.com/office/drawing/2014/main" xmlns="" id="{F95A095E-0E40-4284-B4F0-32BD2F6FEAEA}"/>
                    </a:ext>
                  </a:extLst>
                </p:cNvPr>
                <p:cNvSpPr/>
                <p:nvPr/>
              </p:nvSpPr>
              <p:spPr>
                <a:xfrm>
                  <a:off x="2392575" y="5089601"/>
                  <a:ext cx="115536" cy="113567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640" name="Elipse 639">
                <a:extLst>
                  <a:ext uri="{FF2B5EF4-FFF2-40B4-BE49-F238E27FC236}">
                    <a16:creationId xmlns:a16="http://schemas.microsoft.com/office/drawing/2014/main" xmlns="" id="{B70EE2B4-5CDA-4E0E-9128-78109855EC9C}"/>
                  </a:ext>
                </a:extLst>
              </p:cNvPr>
              <p:cNvSpPr/>
              <p:nvPr/>
            </p:nvSpPr>
            <p:spPr>
              <a:xfrm>
                <a:off x="8329604" y="4975333"/>
                <a:ext cx="115536" cy="113567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02496">
                  <a:defRPr/>
                </a:pPr>
                <a:endParaRPr lang="es-MX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41" name="Elipse 640">
                <a:extLst>
                  <a:ext uri="{FF2B5EF4-FFF2-40B4-BE49-F238E27FC236}">
                    <a16:creationId xmlns:a16="http://schemas.microsoft.com/office/drawing/2014/main" xmlns="" id="{B3D7E812-7D56-4677-8763-B1F7F2C31F1B}"/>
                  </a:ext>
                </a:extLst>
              </p:cNvPr>
              <p:cNvSpPr/>
              <p:nvPr/>
            </p:nvSpPr>
            <p:spPr>
              <a:xfrm>
                <a:off x="7770801" y="4547161"/>
                <a:ext cx="115536" cy="113567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02496">
                  <a:defRPr/>
                </a:pPr>
                <a:endParaRPr lang="es-MX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42" name="Elipse 641">
                <a:extLst>
                  <a:ext uri="{FF2B5EF4-FFF2-40B4-BE49-F238E27FC236}">
                    <a16:creationId xmlns:a16="http://schemas.microsoft.com/office/drawing/2014/main" xmlns="" id="{BFA5B9B8-985A-465E-ACC2-E7F48DF8EDF6}"/>
                  </a:ext>
                </a:extLst>
              </p:cNvPr>
              <p:cNvSpPr/>
              <p:nvPr/>
            </p:nvSpPr>
            <p:spPr>
              <a:xfrm>
                <a:off x="7923201" y="4699561"/>
                <a:ext cx="115536" cy="113567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02496">
                  <a:defRPr/>
                </a:pPr>
                <a:endParaRPr lang="es-MX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43" name="Elipse 642">
                <a:extLst>
                  <a:ext uri="{FF2B5EF4-FFF2-40B4-BE49-F238E27FC236}">
                    <a16:creationId xmlns:a16="http://schemas.microsoft.com/office/drawing/2014/main" xmlns="" id="{CB58537D-284B-4782-9F99-29C05A96A31B}"/>
                  </a:ext>
                </a:extLst>
              </p:cNvPr>
              <p:cNvSpPr/>
              <p:nvPr/>
            </p:nvSpPr>
            <p:spPr>
              <a:xfrm>
                <a:off x="8075601" y="4851961"/>
                <a:ext cx="115536" cy="113567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02496">
                  <a:defRPr/>
                </a:pPr>
                <a:endParaRPr lang="es-MX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44" name="Elipse 643">
                <a:extLst>
                  <a:ext uri="{FF2B5EF4-FFF2-40B4-BE49-F238E27FC236}">
                    <a16:creationId xmlns:a16="http://schemas.microsoft.com/office/drawing/2014/main" xmlns="" id="{A23953BD-BF0B-482B-AC10-224BCCD01786}"/>
                  </a:ext>
                </a:extLst>
              </p:cNvPr>
              <p:cNvSpPr/>
              <p:nvPr/>
            </p:nvSpPr>
            <p:spPr>
              <a:xfrm>
                <a:off x="8184458" y="4626990"/>
                <a:ext cx="115536" cy="113567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02496">
                  <a:defRPr/>
                </a:pPr>
                <a:endParaRPr lang="es-MX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45" name="Elipse 644">
                <a:extLst>
                  <a:ext uri="{FF2B5EF4-FFF2-40B4-BE49-F238E27FC236}">
                    <a16:creationId xmlns:a16="http://schemas.microsoft.com/office/drawing/2014/main" xmlns="" id="{8EB375CD-6C77-4FE6-8E48-4188C584616A}"/>
                  </a:ext>
                </a:extLst>
              </p:cNvPr>
              <p:cNvSpPr/>
              <p:nvPr/>
            </p:nvSpPr>
            <p:spPr>
              <a:xfrm>
                <a:off x="8336858" y="4779390"/>
                <a:ext cx="115536" cy="113567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02496">
                  <a:defRPr/>
                </a:pPr>
                <a:endParaRPr lang="es-MX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46" name="Elipse 645">
                <a:extLst>
                  <a:ext uri="{FF2B5EF4-FFF2-40B4-BE49-F238E27FC236}">
                    <a16:creationId xmlns:a16="http://schemas.microsoft.com/office/drawing/2014/main" xmlns="" id="{DC08554A-6A3A-40BC-8C65-41C86021ACC6}"/>
                  </a:ext>
                </a:extLst>
              </p:cNvPr>
              <p:cNvSpPr/>
              <p:nvPr/>
            </p:nvSpPr>
            <p:spPr>
              <a:xfrm>
                <a:off x="8489258" y="4931790"/>
                <a:ext cx="115536" cy="113567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02496">
                  <a:defRPr/>
                </a:pPr>
                <a:endParaRPr lang="es-MX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47" name="Elipse 646">
                <a:extLst>
                  <a:ext uri="{FF2B5EF4-FFF2-40B4-BE49-F238E27FC236}">
                    <a16:creationId xmlns:a16="http://schemas.microsoft.com/office/drawing/2014/main" xmlns="" id="{60C1705F-1C96-4425-9A78-0A5070E26A7A}"/>
                  </a:ext>
                </a:extLst>
              </p:cNvPr>
              <p:cNvSpPr/>
              <p:nvPr/>
            </p:nvSpPr>
            <p:spPr>
              <a:xfrm>
                <a:off x="8452973" y="4605217"/>
                <a:ext cx="115536" cy="113567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02496">
                  <a:defRPr/>
                </a:pPr>
                <a:endParaRPr lang="es-MX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48" name="Elipse 647">
                <a:extLst>
                  <a:ext uri="{FF2B5EF4-FFF2-40B4-BE49-F238E27FC236}">
                    <a16:creationId xmlns:a16="http://schemas.microsoft.com/office/drawing/2014/main" xmlns="" id="{554474DB-F250-4A24-8E3C-858893C9096E}"/>
                  </a:ext>
                </a:extLst>
              </p:cNvPr>
              <p:cNvSpPr/>
              <p:nvPr/>
            </p:nvSpPr>
            <p:spPr>
              <a:xfrm>
                <a:off x="8605373" y="4757617"/>
                <a:ext cx="115536" cy="113567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02496">
                  <a:defRPr/>
                </a:pPr>
                <a:endParaRPr lang="es-MX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49" name="Elipse 648">
                <a:extLst>
                  <a:ext uri="{FF2B5EF4-FFF2-40B4-BE49-F238E27FC236}">
                    <a16:creationId xmlns:a16="http://schemas.microsoft.com/office/drawing/2014/main" xmlns="" id="{4BCDC0AA-8F9D-489B-A793-B106C1A75E06}"/>
                  </a:ext>
                </a:extLst>
              </p:cNvPr>
              <p:cNvSpPr/>
              <p:nvPr/>
            </p:nvSpPr>
            <p:spPr>
              <a:xfrm>
                <a:off x="8757773" y="4910017"/>
                <a:ext cx="115536" cy="113567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02496">
                  <a:defRPr/>
                </a:pPr>
                <a:endParaRPr lang="es-MX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50" name="Elipse 649">
                <a:extLst>
                  <a:ext uri="{FF2B5EF4-FFF2-40B4-BE49-F238E27FC236}">
                    <a16:creationId xmlns:a16="http://schemas.microsoft.com/office/drawing/2014/main" xmlns="" id="{E8156AA0-EC81-4B39-B999-C4FD980F83B5}"/>
                  </a:ext>
                </a:extLst>
              </p:cNvPr>
              <p:cNvSpPr/>
              <p:nvPr/>
            </p:nvSpPr>
            <p:spPr>
              <a:xfrm>
                <a:off x="8569089" y="4808420"/>
                <a:ext cx="115536" cy="113567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02496">
                  <a:defRPr/>
                </a:pPr>
                <a:endParaRPr lang="es-MX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51" name="Elipse 650">
                <a:extLst>
                  <a:ext uri="{FF2B5EF4-FFF2-40B4-BE49-F238E27FC236}">
                    <a16:creationId xmlns:a16="http://schemas.microsoft.com/office/drawing/2014/main" xmlns="" id="{56CBD248-905E-4B6B-B2CE-EB6765CB54C2}"/>
                  </a:ext>
                </a:extLst>
              </p:cNvPr>
              <p:cNvSpPr/>
              <p:nvPr/>
            </p:nvSpPr>
            <p:spPr>
              <a:xfrm>
                <a:off x="8162686" y="4532648"/>
                <a:ext cx="115536" cy="113567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02496">
                  <a:defRPr/>
                </a:pPr>
                <a:endParaRPr lang="es-MX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52" name="Elipse 651">
                <a:extLst>
                  <a:ext uri="{FF2B5EF4-FFF2-40B4-BE49-F238E27FC236}">
                    <a16:creationId xmlns:a16="http://schemas.microsoft.com/office/drawing/2014/main" xmlns="" id="{025FA82C-2BCD-4005-B9C8-A3CE4CACF98E}"/>
                  </a:ext>
                </a:extLst>
              </p:cNvPr>
              <p:cNvSpPr/>
              <p:nvPr/>
            </p:nvSpPr>
            <p:spPr>
              <a:xfrm>
                <a:off x="8315086" y="4685048"/>
                <a:ext cx="115536" cy="113567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02496">
                  <a:defRPr/>
                </a:pPr>
                <a:endParaRPr lang="es-MX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53" name="Elipse 652">
                <a:extLst>
                  <a:ext uri="{FF2B5EF4-FFF2-40B4-BE49-F238E27FC236}">
                    <a16:creationId xmlns:a16="http://schemas.microsoft.com/office/drawing/2014/main" xmlns="" id="{92BBFFB5-27A0-43CE-90F4-F210CC05A629}"/>
                  </a:ext>
                </a:extLst>
              </p:cNvPr>
              <p:cNvSpPr/>
              <p:nvPr/>
            </p:nvSpPr>
            <p:spPr>
              <a:xfrm>
                <a:off x="8576343" y="4612477"/>
                <a:ext cx="115536" cy="113567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02496">
                  <a:defRPr/>
                </a:pPr>
                <a:endParaRPr lang="es-MX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54" name="Elipse 653">
                <a:extLst>
                  <a:ext uri="{FF2B5EF4-FFF2-40B4-BE49-F238E27FC236}">
                    <a16:creationId xmlns:a16="http://schemas.microsoft.com/office/drawing/2014/main" xmlns="" id="{7D5FB2B8-4196-448A-A8B1-5EFB46D0E7CF}"/>
                  </a:ext>
                </a:extLst>
              </p:cNvPr>
              <p:cNvSpPr/>
              <p:nvPr/>
            </p:nvSpPr>
            <p:spPr>
              <a:xfrm>
                <a:off x="8728743" y="4764877"/>
                <a:ext cx="115536" cy="113567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02496">
                  <a:defRPr/>
                </a:pPr>
                <a:endParaRPr lang="es-MX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55" name="Elipse 654">
                <a:extLst>
                  <a:ext uri="{FF2B5EF4-FFF2-40B4-BE49-F238E27FC236}">
                    <a16:creationId xmlns:a16="http://schemas.microsoft.com/office/drawing/2014/main" xmlns="" id="{B1EF1C20-6124-4E15-94ED-B09A51F430E1}"/>
                  </a:ext>
                </a:extLst>
              </p:cNvPr>
              <p:cNvSpPr/>
              <p:nvPr/>
            </p:nvSpPr>
            <p:spPr>
              <a:xfrm>
                <a:off x="8844858" y="4590704"/>
                <a:ext cx="115536" cy="113567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02496">
                  <a:defRPr/>
                </a:pPr>
                <a:endParaRPr lang="es-MX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56" name="Elipse 655">
                <a:extLst>
                  <a:ext uri="{FF2B5EF4-FFF2-40B4-BE49-F238E27FC236}">
                    <a16:creationId xmlns:a16="http://schemas.microsoft.com/office/drawing/2014/main" xmlns="" id="{DC6C1511-24D1-496A-B826-082A38D154B1}"/>
                  </a:ext>
                </a:extLst>
              </p:cNvPr>
              <p:cNvSpPr/>
              <p:nvPr/>
            </p:nvSpPr>
            <p:spPr>
              <a:xfrm>
                <a:off x="8997258" y="4743104"/>
                <a:ext cx="115536" cy="113567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02496">
                  <a:defRPr/>
                </a:pPr>
                <a:endParaRPr lang="es-MX" dirty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535" name="Grupo 534">
              <a:extLst>
                <a:ext uri="{FF2B5EF4-FFF2-40B4-BE49-F238E27FC236}">
                  <a16:creationId xmlns:a16="http://schemas.microsoft.com/office/drawing/2014/main" xmlns="" id="{5B4316E4-8286-4E84-9AA8-DDC4AAFE7504}"/>
                </a:ext>
              </a:extLst>
            </p:cNvPr>
            <p:cNvGrpSpPr/>
            <p:nvPr/>
          </p:nvGrpSpPr>
          <p:grpSpPr>
            <a:xfrm>
              <a:off x="8697902" y="3763439"/>
              <a:ext cx="3283402" cy="573195"/>
              <a:chOff x="6491476" y="4344685"/>
              <a:chExt cx="3234724" cy="564072"/>
            </a:xfrm>
            <a:solidFill>
              <a:srgbClr val="EEECE1">
                <a:lumMod val="90000"/>
              </a:srgbClr>
            </a:solidFill>
          </p:grpSpPr>
          <p:grpSp>
            <p:nvGrpSpPr>
              <p:cNvPr id="567" name="Grupo 566">
                <a:extLst>
                  <a:ext uri="{FF2B5EF4-FFF2-40B4-BE49-F238E27FC236}">
                    <a16:creationId xmlns:a16="http://schemas.microsoft.com/office/drawing/2014/main" xmlns="" id="{DD173998-3B7F-4C08-ADD3-6C7CFC4EFE90}"/>
                  </a:ext>
                </a:extLst>
              </p:cNvPr>
              <p:cNvGrpSpPr/>
              <p:nvPr/>
            </p:nvGrpSpPr>
            <p:grpSpPr>
              <a:xfrm>
                <a:off x="6491476" y="4344685"/>
                <a:ext cx="1781144" cy="556002"/>
                <a:chOff x="7261256" y="4532648"/>
                <a:chExt cx="1851538" cy="629765"/>
              </a:xfrm>
              <a:grpFill/>
            </p:grpSpPr>
            <p:grpSp>
              <p:nvGrpSpPr>
                <p:cNvPr id="604" name="Grupo 603">
                  <a:extLst>
                    <a:ext uri="{FF2B5EF4-FFF2-40B4-BE49-F238E27FC236}">
                      <a16:creationId xmlns:a16="http://schemas.microsoft.com/office/drawing/2014/main" xmlns="" id="{A5C30E7F-9402-40B3-9203-43DEE51AA6D3}"/>
                    </a:ext>
                  </a:extLst>
                </p:cNvPr>
                <p:cNvGrpSpPr/>
                <p:nvPr/>
              </p:nvGrpSpPr>
              <p:grpSpPr>
                <a:xfrm>
                  <a:off x="7261256" y="4715738"/>
                  <a:ext cx="1292742" cy="446675"/>
                  <a:chOff x="1215369" y="5069492"/>
                  <a:chExt cx="1292742" cy="446675"/>
                </a:xfrm>
                <a:grpFill/>
              </p:grpSpPr>
              <p:grpSp>
                <p:nvGrpSpPr>
                  <p:cNvPr id="622" name="Grupo 621">
                    <a:extLst>
                      <a:ext uri="{FF2B5EF4-FFF2-40B4-BE49-F238E27FC236}">
                        <a16:creationId xmlns:a16="http://schemas.microsoft.com/office/drawing/2014/main" xmlns="" id="{E0BAD395-53A6-412F-8741-3841619872B5}"/>
                      </a:ext>
                    </a:extLst>
                  </p:cNvPr>
                  <p:cNvGrpSpPr/>
                  <p:nvPr/>
                </p:nvGrpSpPr>
                <p:grpSpPr>
                  <a:xfrm>
                    <a:off x="1215369" y="5069492"/>
                    <a:ext cx="1031484" cy="446675"/>
                    <a:chOff x="7021286" y="4549024"/>
                    <a:chExt cx="1295811" cy="593052"/>
                  </a:xfrm>
                  <a:grpFill/>
                </p:grpSpPr>
                <p:sp>
                  <p:nvSpPr>
                    <p:cNvPr id="625" name="Elipse 624">
                      <a:extLst>
                        <a:ext uri="{FF2B5EF4-FFF2-40B4-BE49-F238E27FC236}">
                          <a16:creationId xmlns:a16="http://schemas.microsoft.com/office/drawing/2014/main" xmlns="" id="{4DBE0F2E-D279-4EDF-A734-FE0B443EF0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21286" y="4803060"/>
                      <a:ext cx="145143" cy="150783"/>
                    </a:xfrm>
                    <a:prstGeom prst="ellipse">
                      <a:avLst/>
                    </a:prstGeom>
                    <a:grpFill/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02496">
                        <a:defRPr/>
                      </a:pPr>
                      <a:endParaRPr lang="es-MX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626" name="Elipse 625">
                      <a:extLst>
                        <a:ext uri="{FF2B5EF4-FFF2-40B4-BE49-F238E27FC236}">
                          <a16:creationId xmlns:a16="http://schemas.microsoft.com/office/drawing/2014/main" xmlns="" id="{F43BDADB-FFE3-4E74-B91B-BAFA964892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53943" y="4624416"/>
                      <a:ext cx="145143" cy="150783"/>
                    </a:xfrm>
                    <a:prstGeom prst="ellipse">
                      <a:avLst/>
                    </a:prstGeom>
                    <a:grpFill/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02496">
                        <a:defRPr/>
                      </a:pPr>
                      <a:endParaRPr lang="es-MX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627" name="Elipse 626">
                      <a:extLst>
                        <a:ext uri="{FF2B5EF4-FFF2-40B4-BE49-F238E27FC236}">
                          <a16:creationId xmlns:a16="http://schemas.microsoft.com/office/drawing/2014/main" xmlns="" id="{58F31314-F98B-499E-9664-0A8D47C90B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887" y="4747788"/>
                      <a:ext cx="145143" cy="150783"/>
                    </a:xfrm>
                    <a:prstGeom prst="ellipse">
                      <a:avLst/>
                    </a:prstGeom>
                    <a:grpFill/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02496">
                        <a:defRPr/>
                      </a:pPr>
                      <a:endParaRPr lang="es-MX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628" name="Elipse 627">
                      <a:extLst>
                        <a:ext uri="{FF2B5EF4-FFF2-40B4-BE49-F238E27FC236}">
                          <a16:creationId xmlns:a16="http://schemas.microsoft.com/office/drawing/2014/main" xmlns="" id="{F99FF776-C6F5-49D4-972C-F911237B6A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74791" y="4549024"/>
                      <a:ext cx="145143" cy="150783"/>
                    </a:xfrm>
                    <a:prstGeom prst="ellipse">
                      <a:avLst/>
                    </a:prstGeom>
                    <a:grpFill/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02496">
                        <a:defRPr/>
                      </a:pPr>
                      <a:endParaRPr lang="es-MX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629" name="Elipse 628">
                      <a:extLst>
                        <a:ext uri="{FF2B5EF4-FFF2-40B4-BE49-F238E27FC236}">
                          <a16:creationId xmlns:a16="http://schemas.microsoft.com/office/drawing/2014/main" xmlns="" id="{EA4D0D97-471F-4EBD-AA30-B6914FDFDC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74791" y="4898571"/>
                      <a:ext cx="145143" cy="150783"/>
                    </a:xfrm>
                    <a:prstGeom prst="ellipse">
                      <a:avLst/>
                    </a:prstGeom>
                    <a:grpFill/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02496">
                        <a:defRPr/>
                      </a:pPr>
                      <a:endParaRPr lang="es-MX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630" name="Elipse 629">
                      <a:extLst>
                        <a:ext uri="{FF2B5EF4-FFF2-40B4-BE49-F238E27FC236}">
                          <a16:creationId xmlns:a16="http://schemas.microsoft.com/office/drawing/2014/main" xmlns="" id="{45D183A6-709F-4823-8393-BBD50A16AC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9934" y="4718758"/>
                      <a:ext cx="145143" cy="150783"/>
                    </a:xfrm>
                    <a:prstGeom prst="ellipse">
                      <a:avLst/>
                    </a:prstGeom>
                    <a:grpFill/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02496">
                        <a:defRPr/>
                      </a:pPr>
                      <a:endParaRPr lang="es-MX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631" name="Elipse 630">
                      <a:extLst>
                        <a:ext uri="{FF2B5EF4-FFF2-40B4-BE49-F238E27FC236}">
                          <a16:creationId xmlns:a16="http://schemas.microsoft.com/office/drawing/2014/main" xmlns="" id="{4E643775-40AA-442B-BF3E-17866ACE47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17409" y="4574460"/>
                      <a:ext cx="145143" cy="150783"/>
                    </a:xfrm>
                    <a:prstGeom prst="ellipse">
                      <a:avLst/>
                    </a:prstGeom>
                    <a:grpFill/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02496">
                        <a:defRPr/>
                      </a:pPr>
                      <a:endParaRPr lang="es-MX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632" name="Elipse 631">
                      <a:extLst>
                        <a:ext uri="{FF2B5EF4-FFF2-40B4-BE49-F238E27FC236}">
                          <a16:creationId xmlns:a16="http://schemas.microsoft.com/office/drawing/2014/main" xmlns="" id="{FD6E7674-7665-4D25-8040-7AA66B8B53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79589" y="4920342"/>
                      <a:ext cx="145143" cy="150783"/>
                    </a:xfrm>
                    <a:prstGeom prst="ellipse">
                      <a:avLst/>
                    </a:prstGeom>
                    <a:grpFill/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02496">
                        <a:defRPr/>
                      </a:pPr>
                      <a:endParaRPr lang="es-MX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633" name="Elipse 632">
                      <a:extLst>
                        <a:ext uri="{FF2B5EF4-FFF2-40B4-BE49-F238E27FC236}">
                          <a16:creationId xmlns:a16="http://schemas.microsoft.com/office/drawing/2014/main" xmlns="" id="{E8310F7D-29D9-4124-9B15-D4785C8CB4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40782" y="4794149"/>
                      <a:ext cx="145143" cy="150783"/>
                    </a:xfrm>
                    <a:prstGeom prst="ellipse">
                      <a:avLst/>
                    </a:prstGeom>
                    <a:grpFill/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02496">
                        <a:defRPr/>
                      </a:pPr>
                      <a:endParaRPr lang="es-MX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634" name="Elipse 633">
                      <a:extLst>
                        <a:ext uri="{FF2B5EF4-FFF2-40B4-BE49-F238E27FC236}">
                          <a16:creationId xmlns:a16="http://schemas.microsoft.com/office/drawing/2014/main" xmlns="" id="{DF16632A-7720-478B-9893-C39FE81DEC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5685" y="4597005"/>
                      <a:ext cx="145143" cy="150783"/>
                    </a:xfrm>
                    <a:prstGeom prst="ellipse">
                      <a:avLst/>
                    </a:prstGeom>
                    <a:grpFill/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02496">
                        <a:defRPr/>
                      </a:pPr>
                      <a:endParaRPr lang="es-MX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635" name="Elipse 634">
                      <a:extLst>
                        <a:ext uri="{FF2B5EF4-FFF2-40B4-BE49-F238E27FC236}">
                          <a16:creationId xmlns:a16="http://schemas.microsoft.com/office/drawing/2014/main" xmlns="" id="{624077FC-E77D-4596-8E89-3C3E30754D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5513" y="4844950"/>
                      <a:ext cx="145143" cy="150783"/>
                    </a:xfrm>
                    <a:prstGeom prst="ellipse">
                      <a:avLst/>
                    </a:prstGeom>
                    <a:grpFill/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02496">
                        <a:defRPr/>
                      </a:pPr>
                      <a:endParaRPr lang="es-MX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636" name="Elipse 635">
                      <a:extLst>
                        <a:ext uri="{FF2B5EF4-FFF2-40B4-BE49-F238E27FC236}">
                          <a16:creationId xmlns:a16="http://schemas.microsoft.com/office/drawing/2014/main" xmlns="" id="{9AB01837-45CA-44D5-8368-591721C9EB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11815" y="4991293"/>
                      <a:ext cx="145143" cy="150783"/>
                    </a:xfrm>
                    <a:prstGeom prst="ellipse">
                      <a:avLst/>
                    </a:prstGeom>
                    <a:grpFill/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02496">
                        <a:defRPr/>
                      </a:pPr>
                      <a:endParaRPr lang="es-MX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637" name="Elipse 636">
                      <a:extLst>
                        <a:ext uri="{FF2B5EF4-FFF2-40B4-BE49-F238E27FC236}">
                          <a16:creationId xmlns:a16="http://schemas.microsoft.com/office/drawing/2014/main" xmlns="" id="{342711FC-5CE7-4207-8E1F-4D0CC874C8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7315" y="4971140"/>
                      <a:ext cx="145143" cy="150783"/>
                    </a:xfrm>
                    <a:prstGeom prst="ellipse">
                      <a:avLst/>
                    </a:prstGeom>
                    <a:grpFill/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02496">
                        <a:defRPr/>
                      </a:pPr>
                      <a:endParaRPr lang="es-MX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638" name="Elipse 637">
                      <a:extLst>
                        <a:ext uri="{FF2B5EF4-FFF2-40B4-BE49-F238E27FC236}">
                          <a16:creationId xmlns:a16="http://schemas.microsoft.com/office/drawing/2014/main" xmlns="" id="{9EF865DD-F0C9-4FB1-AF4E-BDB970CB5F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71954" y="4691347"/>
                      <a:ext cx="145143" cy="150783"/>
                    </a:xfrm>
                    <a:prstGeom prst="ellipse">
                      <a:avLst/>
                    </a:prstGeom>
                    <a:grpFill/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02496">
                        <a:defRPr/>
                      </a:pPr>
                      <a:endParaRPr lang="es-MX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</p:grpSp>
              <p:sp>
                <p:nvSpPr>
                  <p:cNvPr id="623" name="Elipse 622">
                    <a:extLst>
                      <a:ext uri="{FF2B5EF4-FFF2-40B4-BE49-F238E27FC236}">
                        <a16:creationId xmlns:a16="http://schemas.microsoft.com/office/drawing/2014/main" xmlns="" id="{73B6A70A-908F-43DF-BD5E-6239F60F5910}"/>
                      </a:ext>
                    </a:extLst>
                  </p:cNvPr>
                  <p:cNvSpPr/>
                  <p:nvPr/>
                </p:nvSpPr>
                <p:spPr>
                  <a:xfrm>
                    <a:off x="2240175" y="5372629"/>
                    <a:ext cx="115536" cy="113567"/>
                  </a:xfrm>
                  <a:prstGeom prst="ellipse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02496">
                      <a:defRPr/>
                    </a:pPr>
                    <a:endParaRPr lang="es-MX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624" name="Elipse 623">
                    <a:extLst>
                      <a:ext uri="{FF2B5EF4-FFF2-40B4-BE49-F238E27FC236}">
                        <a16:creationId xmlns:a16="http://schemas.microsoft.com/office/drawing/2014/main" xmlns="" id="{A0C8EF1B-15D9-4AE4-9C84-F55E72479FD1}"/>
                      </a:ext>
                    </a:extLst>
                  </p:cNvPr>
                  <p:cNvSpPr/>
                  <p:nvPr/>
                </p:nvSpPr>
                <p:spPr>
                  <a:xfrm>
                    <a:off x="2392575" y="5089601"/>
                    <a:ext cx="115536" cy="113567"/>
                  </a:xfrm>
                  <a:prstGeom prst="ellipse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02496">
                      <a:defRPr/>
                    </a:pPr>
                    <a:endParaRPr lang="es-MX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605" name="Elipse 604">
                  <a:extLst>
                    <a:ext uri="{FF2B5EF4-FFF2-40B4-BE49-F238E27FC236}">
                      <a16:creationId xmlns:a16="http://schemas.microsoft.com/office/drawing/2014/main" xmlns="" id="{6197DCF5-F7E0-4C77-9B5C-C6B8BED76A4D}"/>
                    </a:ext>
                  </a:extLst>
                </p:cNvPr>
                <p:cNvSpPr/>
                <p:nvPr/>
              </p:nvSpPr>
              <p:spPr>
                <a:xfrm>
                  <a:off x="8329604" y="4975333"/>
                  <a:ext cx="115536" cy="113567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606" name="Elipse 605">
                  <a:extLst>
                    <a:ext uri="{FF2B5EF4-FFF2-40B4-BE49-F238E27FC236}">
                      <a16:creationId xmlns:a16="http://schemas.microsoft.com/office/drawing/2014/main" xmlns="" id="{276B05B1-E468-4BD3-8BE0-FEA446A105E3}"/>
                    </a:ext>
                  </a:extLst>
                </p:cNvPr>
                <p:cNvSpPr/>
                <p:nvPr/>
              </p:nvSpPr>
              <p:spPr>
                <a:xfrm>
                  <a:off x="7770801" y="4547161"/>
                  <a:ext cx="115536" cy="113567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607" name="Elipse 606">
                  <a:extLst>
                    <a:ext uri="{FF2B5EF4-FFF2-40B4-BE49-F238E27FC236}">
                      <a16:creationId xmlns:a16="http://schemas.microsoft.com/office/drawing/2014/main" xmlns="" id="{266B1713-051F-4456-8E34-4371E5E0A2DD}"/>
                    </a:ext>
                  </a:extLst>
                </p:cNvPr>
                <p:cNvSpPr/>
                <p:nvPr/>
              </p:nvSpPr>
              <p:spPr>
                <a:xfrm>
                  <a:off x="7923201" y="4699561"/>
                  <a:ext cx="115536" cy="113567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608" name="Elipse 607">
                  <a:extLst>
                    <a:ext uri="{FF2B5EF4-FFF2-40B4-BE49-F238E27FC236}">
                      <a16:creationId xmlns:a16="http://schemas.microsoft.com/office/drawing/2014/main" xmlns="" id="{12AD2A50-8204-4ED1-A44A-F75C61025B64}"/>
                    </a:ext>
                  </a:extLst>
                </p:cNvPr>
                <p:cNvSpPr/>
                <p:nvPr/>
              </p:nvSpPr>
              <p:spPr>
                <a:xfrm>
                  <a:off x="8075601" y="4851961"/>
                  <a:ext cx="115536" cy="113567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609" name="Elipse 608">
                  <a:extLst>
                    <a:ext uri="{FF2B5EF4-FFF2-40B4-BE49-F238E27FC236}">
                      <a16:creationId xmlns:a16="http://schemas.microsoft.com/office/drawing/2014/main" xmlns="" id="{6BD832E9-5E71-410F-A25B-25764D080AAA}"/>
                    </a:ext>
                  </a:extLst>
                </p:cNvPr>
                <p:cNvSpPr/>
                <p:nvPr/>
              </p:nvSpPr>
              <p:spPr>
                <a:xfrm>
                  <a:off x="8184458" y="4626990"/>
                  <a:ext cx="115536" cy="113567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610" name="Elipse 609">
                  <a:extLst>
                    <a:ext uri="{FF2B5EF4-FFF2-40B4-BE49-F238E27FC236}">
                      <a16:creationId xmlns:a16="http://schemas.microsoft.com/office/drawing/2014/main" xmlns="" id="{B4B4EC7B-A368-4D7C-ABA2-E9CE015D379F}"/>
                    </a:ext>
                  </a:extLst>
                </p:cNvPr>
                <p:cNvSpPr/>
                <p:nvPr/>
              </p:nvSpPr>
              <p:spPr>
                <a:xfrm>
                  <a:off x="8336858" y="4779390"/>
                  <a:ext cx="115536" cy="113567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611" name="Elipse 610">
                  <a:extLst>
                    <a:ext uri="{FF2B5EF4-FFF2-40B4-BE49-F238E27FC236}">
                      <a16:creationId xmlns:a16="http://schemas.microsoft.com/office/drawing/2014/main" xmlns="" id="{0513674D-61B2-4768-836D-8D2D5DA343B5}"/>
                    </a:ext>
                  </a:extLst>
                </p:cNvPr>
                <p:cNvSpPr/>
                <p:nvPr/>
              </p:nvSpPr>
              <p:spPr>
                <a:xfrm>
                  <a:off x="8489258" y="4931790"/>
                  <a:ext cx="115536" cy="113567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612" name="Elipse 611">
                  <a:extLst>
                    <a:ext uri="{FF2B5EF4-FFF2-40B4-BE49-F238E27FC236}">
                      <a16:creationId xmlns:a16="http://schemas.microsoft.com/office/drawing/2014/main" xmlns="" id="{EFFF46B4-2050-473E-B1CB-F1DEF7762D35}"/>
                    </a:ext>
                  </a:extLst>
                </p:cNvPr>
                <p:cNvSpPr/>
                <p:nvPr/>
              </p:nvSpPr>
              <p:spPr>
                <a:xfrm>
                  <a:off x="8452973" y="4605217"/>
                  <a:ext cx="115536" cy="113567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613" name="Elipse 612">
                  <a:extLst>
                    <a:ext uri="{FF2B5EF4-FFF2-40B4-BE49-F238E27FC236}">
                      <a16:creationId xmlns:a16="http://schemas.microsoft.com/office/drawing/2014/main" xmlns="" id="{A2688915-3BF5-48DF-90E3-23C619BAA086}"/>
                    </a:ext>
                  </a:extLst>
                </p:cNvPr>
                <p:cNvSpPr/>
                <p:nvPr/>
              </p:nvSpPr>
              <p:spPr>
                <a:xfrm>
                  <a:off x="8605373" y="4757617"/>
                  <a:ext cx="115536" cy="113567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614" name="Elipse 613">
                  <a:extLst>
                    <a:ext uri="{FF2B5EF4-FFF2-40B4-BE49-F238E27FC236}">
                      <a16:creationId xmlns:a16="http://schemas.microsoft.com/office/drawing/2014/main" xmlns="" id="{7A53FDBC-D104-4B77-97FE-3B8C895427EB}"/>
                    </a:ext>
                  </a:extLst>
                </p:cNvPr>
                <p:cNvSpPr/>
                <p:nvPr/>
              </p:nvSpPr>
              <p:spPr>
                <a:xfrm>
                  <a:off x="8757773" y="4910017"/>
                  <a:ext cx="115536" cy="113567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615" name="Elipse 614">
                  <a:extLst>
                    <a:ext uri="{FF2B5EF4-FFF2-40B4-BE49-F238E27FC236}">
                      <a16:creationId xmlns:a16="http://schemas.microsoft.com/office/drawing/2014/main" xmlns="" id="{7E1D1883-6627-4BCC-9BF5-9536E2D10F45}"/>
                    </a:ext>
                  </a:extLst>
                </p:cNvPr>
                <p:cNvSpPr/>
                <p:nvPr/>
              </p:nvSpPr>
              <p:spPr>
                <a:xfrm>
                  <a:off x="8569089" y="4808420"/>
                  <a:ext cx="115536" cy="113567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616" name="Elipse 615">
                  <a:extLst>
                    <a:ext uri="{FF2B5EF4-FFF2-40B4-BE49-F238E27FC236}">
                      <a16:creationId xmlns:a16="http://schemas.microsoft.com/office/drawing/2014/main" xmlns="" id="{D994EDF3-EA0B-4202-B767-B1BCF4686FEE}"/>
                    </a:ext>
                  </a:extLst>
                </p:cNvPr>
                <p:cNvSpPr/>
                <p:nvPr/>
              </p:nvSpPr>
              <p:spPr>
                <a:xfrm>
                  <a:off x="8162686" y="4532648"/>
                  <a:ext cx="115536" cy="113567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617" name="Elipse 616">
                  <a:extLst>
                    <a:ext uri="{FF2B5EF4-FFF2-40B4-BE49-F238E27FC236}">
                      <a16:creationId xmlns:a16="http://schemas.microsoft.com/office/drawing/2014/main" xmlns="" id="{31F1A193-F1F4-4B5C-8CD7-3C360339AAAF}"/>
                    </a:ext>
                  </a:extLst>
                </p:cNvPr>
                <p:cNvSpPr/>
                <p:nvPr/>
              </p:nvSpPr>
              <p:spPr>
                <a:xfrm>
                  <a:off x="8315086" y="4685048"/>
                  <a:ext cx="115536" cy="113567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618" name="Elipse 617">
                  <a:extLst>
                    <a:ext uri="{FF2B5EF4-FFF2-40B4-BE49-F238E27FC236}">
                      <a16:creationId xmlns:a16="http://schemas.microsoft.com/office/drawing/2014/main" xmlns="" id="{B9886495-4CE4-46FE-BD7F-B6FBAD4B11F9}"/>
                    </a:ext>
                  </a:extLst>
                </p:cNvPr>
                <p:cNvSpPr/>
                <p:nvPr/>
              </p:nvSpPr>
              <p:spPr>
                <a:xfrm>
                  <a:off x="8576343" y="4612477"/>
                  <a:ext cx="115536" cy="113567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619" name="Elipse 618">
                  <a:extLst>
                    <a:ext uri="{FF2B5EF4-FFF2-40B4-BE49-F238E27FC236}">
                      <a16:creationId xmlns:a16="http://schemas.microsoft.com/office/drawing/2014/main" xmlns="" id="{350FE3E6-1ED1-4203-85E5-7D3A6676492F}"/>
                    </a:ext>
                  </a:extLst>
                </p:cNvPr>
                <p:cNvSpPr/>
                <p:nvPr/>
              </p:nvSpPr>
              <p:spPr>
                <a:xfrm>
                  <a:off x="8728743" y="4764877"/>
                  <a:ext cx="115536" cy="113567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620" name="Elipse 619">
                  <a:extLst>
                    <a:ext uri="{FF2B5EF4-FFF2-40B4-BE49-F238E27FC236}">
                      <a16:creationId xmlns:a16="http://schemas.microsoft.com/office/drawing/2014/main" xmlns="" id="{CFADAF12-17EC-48C4-B17A-50D86AF07127}"/>
                    </a:ext>
                  </a:extLst>
                </p:cNvPr>
                <p:cNvSpPr/>
                <p:nvPr/>
              </p:nvSpPr>
              <p:spPr>
                <a:xfrm>
                  <a:off x="8844858" y="4590704"/>
                  <a:ext cx="115536" cy="113567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621" name="Elipse 620">
                  <a:extLst>
                    <a:ext uri="{FF2B5EF4-FFF2-40B4-BE49-F238E27FC236}">
                      <a16:creationId xmlns:a16="http://schemas.microsoft.com/office/drawing/2014/main" xmlns="" id="{1CF1D251-DA72-4027-96AA-04A388B68EA3}"/>
                    </a:ext>
                  </a:extLst>
                </p:cNvPr>
                <p:cNvSpPr/>
                <p:nvPr/>
              </p:nvSpPr>
              <p:spPr>
                <a:xfrm>
                  <a:off x="8997258" y="4743104"/>
                  <a:ext cx="115536" cy="113567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568" name="Grupo 567">
                <a:extLst>
                  <a:ext uri="{FF2B5EF4-FFF2-40B4-BE49-F238E27FC236}">
                    <a16:creationId xmlns:a16="http://schemas.microsoft.com/office/drawing/2014/main" xmlns="" id="{5E2E8DEC-DF66-4B2F-A853-8D60BF8B179D}"/>
                  </a:ext>
                </a:extLst>
              </p:cNvPr>
              <p:cNvGrpSpPr/>
              <p:nvPr/>
            </p:nvGrpSpPr>
            <p:grpSpPr>
              <a:xfrm>
                <a:off x="7945056" y="4352755"/>
                <a:ext cx="1781144" cy="556002"/>
                <a:chOff x="7261256" y="4532648"/>
                <a:chExt cx="1851538" cy="629765"/>
              </a:xfrm>
              <a:grpFill/>
            </p:grpSpPr>
            <p:grpSp>
              <p:nvGrpSpPr>
                <p:cNvPr id="569" name="Grupo 568">
                  <a:extLst>
                    <a:ext uri="{FF2B5EF4-FFF2-40B4-BE49-F238E27FC236}">
                      <a16:creationId xmlns:a16="http://schemas.microsoft.com/office/drawing/2014/main" xmlns="" id="{752B1C3F-40D9-4EDF-A920-B5431A293CA5}"/>
                    </a:ext>
                  </a:extLst>
                </p:cNvPr>
                <p:cNvGrpSpPr/>
                <p:nvPr/>
              </p:nvGrpSpPr>
              <p:grpSpPr>
                <a:xfrm>
                  <a:off x="7261256" y="4715738"/>
                  <a:ext cx="1292742" cy="446675"/>
                  <a:chOff x="1215369" y="5069492"/>
                  <a:chExt cx="1292742" cy="446675"/>
                </a:xfrm>
                <a:grpFill/>
              </p:grpSpPr>
              <p:grpSp>
                <p:nvGrpSpPr>
                  <p:cNvPr id="587" name="Grupo 586">
                    <a:extLst>
                      <a:ext uri="{FF2B5EF4-FFF2-40B4-BE49-F238E27FC236}">
                        <a16:creationId xmlns:a16="http://schemas.microsoft.com/office/drawing/2014/main" xmlns="" id="{0B624431-97B1-42B5-A6CD-BBEDFC350E52}"/>
                      </a:ext>
                    </a:extLst>
                  </p:cNvPr>
                  <p:cNvGrpSpPr/>
                  <p:nvPr/>
                </p:nvGrpSpPr>
                <p:grpSpPr>
                  <a:xfrm>
                    <a:off x="1215369" y="5069492"/>
                    <a:ext cx="1031484" cy="446675"/>
                    <a:chOff x="7021286" y="4549024"/>
                    <a:chExt cx="1295811" cy="593052"/>
                  </a:xfrm>
                  <a:grpFill/>
                </p:grpSpPr>
                <p:sp>
                  <p:nvSpPr>
                    <p:cNvPr id="590" name="Elipse 589">
                      <a:extLst>
                        <a:ext uri="{FF2B5EF4-FFF2-40B4-BE49-F238E27FC236}">
                          <a16:creationId xmlns:a16="http://schemas.microsoft.com/office/drawing/2014/main" xmlns="" id="{5218E402-F0DC-4B3C-B543-FCC7F8A28B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21286" y="4803060"/>
                      <a:ext cx="145143" cy="150783"/>
                    </a:xfrm>
                    <a:prstGeom prst="ellipse">
                      <a:avLst/>
                    </a:prstGeom>
                    <a:grpFill/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02496">
                        <a:defRPr/>
                      </a:pPr>
                      <a:endParaRPr lang="es-MX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591" name="Elipse 590">
                      <a:extLst>
                        <a:ext uri="{FF2B5EF4-FFF2-40B4-BE49-F238E27FC236}">
                          <a16:creationId xmlns:a16="http://schemas.microsoft.com/office/drawing/2014/main" xmlns="" id="{24A293A6-29E7-4813-8F61-C7BB871286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53943" y="4624416"/>
                      <a:ext cx="145143" cy="150783"/>
                    </a:xfrm>
                    <a:prstGeom prst="ellipse">
                      <a:avLst/>
                    </a:prstGeom>
                    <a:grpFill/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02496">
                        <a:defRPr/>
                      </a:pPr>
                      <a:endParaRPr lang="es-MX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592" name="Elipse 591">
                      <a:extLst>
                        <a:ext uri="{FF2B5EF4-FFF2-40B4-BE49-F238E27FC236}">
                          <a16:creationId xmlns:a16="http://schemas.microsoft.com/office/drawing/2014/main" xmlns="" id="{39C8F0D6-8E1E-4FC4-A24A-F57D195326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887" y="4747788"/>
                      <a:ext cx="145143" cy="150783"/>
                    </a:xfrm>
                    <a:prstGeom prst="ellipse">
                      <a:avLst/>
                    </a:prstGeom>
                    <a:grpFill/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02496">
                        <a:defRPr/>
                      </a:pPr>
                      <a:endParaRPr lang="es-MX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593" name="Elipse 592">
                      <a:extLst>
                        <a:ext uri="{FF2B5EF4-FFF2-40B4-BE49-F238E27FC236}">
                          <a16:creationId xmlns:a16="http://schemas.microsoft.com/office/drawing/2014/main" xmlns="" id="{9788AB35-CC97-4BBD-B210-3B87761A2A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74791" y="4549024"/>
                      <a:ext cx="145143" cy="150783"/>
                    </a:xfrm>
                    <a:prstGeom prst="ellipse">
                      <a:avLst/>
                    </a:prstGeom>
                    <a:grpFill/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02496">
                        <a:defRPr/>
                      </a:pPr>
                      <a:endParaRPr lang="es-MX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594" name="Elipse 593">
                      <a:extLst>
                        <a:ext uri="{FF2B5EF4-FFF2-40B4-BE49-F238E27FC236}">
                          <a16:creationId xmlns:a16="http://schemas.microsoft.com/office/drawing/2014/main" xmlns="" id="{A723915E-1D3B-4B21-A516-60C28A9EE8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74791" y="4898571"/>
                      <a:ext cx="145143" cy="150783"/>
                    </a:xfrm>
                    <a:prstGeom prst="ellipse">
                      <a:avLst/>
                    </a:prstGeom>
                    <a:grpFill/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02496">
                        <a:defRPr/>
                      </a:pPr>
                      <a:endParaRPr lang="es-MX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595" name="Elipse 594">
                      <a:extLst>
                        <a:ext uri="{FF2B5EF4-FFF2-40B4-BE49-F238E27FC236}">
                          <a16:creationId xmlns:a16="http://schemas.microsoft.com/office/drawing/2014/main" xmlns="" id="{C8B63C05-93B0-4874-A93E-DB1388A3EF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9934" y="4718758"/>
                      <a:ext cx="145143" cy="150783"/>
                    </a:xfrm>
                    <a:prstGeom prst="ellipse">
                      <a:avLst/>
                    </a:prstGeom>
                    <a:grpFill/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02496">
                        <a:defRPr/>
                      </a:pPr>
                      <a:endParaRPr lang="es-MX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596" name="Elipse 595">
                      <a:extLst>
                        <a:ext uri="{FF2B5EF4-FFF2-40B4-BE49-F238E27FC236}">
                          <a16:creationId xmlns:a16="http://schemas.microsoft.com/office/drawing/2014/main" xmlns="" id="{1FB76EE0-672F-470F-A511-CFC3392280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17409" y="4574460"/>
                      <a:ext cx="145143" cy="150783"/>
                    </a:xfrm>
                    <a:prstGeom prst="ellipse">
                      <a:avLst/>
                    </a:prstGeom>
                    <a:grpFill/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02496">
                        <a:defRPr/>
                      </a:pPr>
                      <a:endParaRPr lang="es-MX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597" name="Elipse 596">
                      <a:extLst>
                        <a:ext uri="{FF2B5EF4-FFF2-40B4-BE49-F238E27FC236}">
                          <a16:creationId xmlns:a16="http://schemas.microsoft.com/office/drawing/2014/main" xmlns="" id="{9913C329-A86B-4877-B293-BD29F5E61D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79589" y="4920342"/>
                      <a:ext cx="145143" cy="150783"/>
                    </a:xfrm>
                    <a:prstGeom prst="ellipse">
                      <a:avLst/>
                    </a:prstGeom>
                    <a:grpFill/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02496">
                        <a:defRPr/>
                      </a:pPr>
                      <a:endParaRPr lang="es-MX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598" name="Elipse 597">
                      <a:extLst>
                        <a:ext uri="{FF2B5EF4-FFF2-40B4-BE49-F238E27FC236}">
                          <a16:creationId xmlns:a16="http://schemas.microsoft.com/office/drawing/2014/main" xmlns="" id="{A8B14700-955D-45EE-AD44-FEE8622657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40782" y="4794149"/>
                      <a:ext cx="145143" cy="150783"/>
                    </a:xfrm>
                    <a:prstGeom prst="ellipse">
                      <a:avLst/>
                    </a:prstGeom>
                    <a:grpFill/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02496">
                        <a:defRPr/>
                      </a:pPr>
                      <a:endParaRPr lang="es-MX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599" name="Elipse 598">
                      <a:extLst>
                        <a:ext uri="{FF2B5EF4-FFF2-40B4-BE49-F238E27FC236}">
                          <a16:creationId xmlns:a16="http://schemas.microsoft.com/office/drawing/2014/main" xmlns="" id="{07C03B98-E3DE-4203-91BF-DF6ECEF51D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5685" y="4597005"/>
                      <a:ext cx="145143" cy="150783"/>
                    </a:xfrm>
                    <a:prstGeom prst="ellipse">
                      <a:avLst/>
                    </a:prstGeom>
                    <a:grpFill/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02496">
                        <a:defRPr/>
                      </a:pPr>
                      <a:endParaRPr lang="es-MX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600" name="Elipse 599">
                      <a:extLst>
                        <a:ext uri="{FF2B5EF4-FFF2-40B4-BE49-F238E27FC236}">
                          <a16:creationId xmlns:a16="http://schemas.microsoft.com/office/drawing/2014/main" xmlns="" id="{30FF1EEF-D99C-43EC-957E-15CE246BE2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5513" y="4844950"/>
                      <a:ext cx="145143" cy="150783"/>
                    </a:xfrm>
                    <a:prstGeom prst="ellipse">
                      <a:avLst/>
                    </a:prstGeom>
                    <a:grpFill/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02496">
                        <a:defRPr/>
                      </a:pPr>
                      <a:endParaRPr lang="es-MX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601" name="Elipse 600">
                      <a:extLst>
                        <a:ext uri="{FF2B5EF4-FFF2-40B4-BE49-F238E27FC236}">
                          <a16:creationId xmlns:a16="http://schemas.microsoft.com/office/drawing/2014/main" xmlns="" id="{1141AF50-D52A-40F7-9B44-B6466724B8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11815" y="4991293"/>
                      <a:ext cx="145143" cy="150783"/>
                    </a:xfrm>
                    <a:prstGeom prst="ellipse">
                      <a:avLst/>
                    </a:prstGeom>
                    <a:grpFill/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02496">
                        <a:defRPr/>
                      </a:pPr>
                      <a:endParaRPr lang="es-MX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602" name="Elipse 601">
                      <a:extLst>
                        <a:ext uri="{FF2B5EF4-FFF2-40B4-BE49-F238E27FC236}">
                          <a16:creationId xmlns:a16="http://schemas.microsoft.com/office/drawing/2014/main" xmlns="" id="{F6D8EC43-F8A4-4F1E-BEDA-8C4A1938E6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7315" y="4971140"/>
                      <a:ext cx="145143" cy="150783"/>
                    </a:xfrm>
                    <a:prstGeom prst="ellipse">
                      <a:avLst/>
                    </a:prstGeom>
                    <a:grpFill/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02496">
                        <a:defRPr/>
                      </a:pPr>
                      <a:endParaRPr lang="es-MX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603" name="Elipse 602">
                      <a:extLst>
                        <a:ext uri="{FF2B5EF4-FFF2-40B4-BE49-F238E27FC236}">
                          <a16:creationId xmlns:a16="http://schemas.microsoft.com/office/drawing/2014/main" xmlns="" id="{B9512A5F-ABD5-41C1-B7A9-499AB63ACA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71954" y="4691347"/>
                      <a:ext cx="145143" cy="150783"/>
                    </a:xfrm>
                    <a:prstGeom prst="ellipse">
                      <a:avLst/>
                    </a:prstGeom>
                    <a:grpFill/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02496">
                        <a:defRPr/>
                      </a:pPr>
                      <a:endParaRPr lang="es-MX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</p:grpSp>
              <p:sp>
                <p:nvSpPr>
                  <p:cNvPr id="588" name="Elipse 587">
                    <a:extLst>
                      <a:ext uri="{FF2B5EF4-FFF2-40B4-BE49-F238E27FC236}">
                        <a16:creationId xmlns:a16="http://schemas.microsoft.com/office/drawing/2014/main" xmlns="" id="{8F4142E0-C001-4471-95C1-85B0F85045D6}"/>
                      </a:ext>
                    </a:extLst>
                  </p:cNvPr>
                  <p:cNvSpPr/>
                  <p:nvPr/>
                </p:nvSpPr>
                <p:spPr>
                  <a:xfrm>
                    <a:off x="2240175" y="5372629"/>
                    <a:ext cx="115536" cy="113567"/>
                  </a:xfrm>
                  <a:prstGeom prst="ellipse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02496">
                      <a:defRPr/>
                    </a:pPr>
                    <a:endParaRPr lang="es-MX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589" name="Elipse 588">
                    <a:extLst>
                      <a:ext uri="{FF2B5EF4-FFF2-40B4-BE49-F238E27FC236}">
                        <a16:creationId xmlns:a16="http://schemas.microsoft.com/office/drawing/2014/main" xmlns="" id="{5C0BADC4-BA5F-491F-944C-C3C477E67049}"/>
                      </a:ext>
                    </a:extLst>
                  </p:cNvPr>
                  <p:cNvSpPr/>
                  <p:nvPr/>
                </p:nvSpPr>
                <p:spPr>
                  <a:xfrm>
                    <a:off x="2392575" y="5089601"/>
                    <a:ext cx="115536" cy="113567"/>
                  </a:xfrm>
                  <a:prstGeom prst="ellipse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02496">
                      <a:defRPr/>
                    </a:pPr>
                    <a:endParaRPr lang="es-MX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570" name="Elipse 569">
                  <a:extLst>
                    <a:ext uri="{FF2B5EF4-FFF2-40B4-BE49-F238E27FC236}">
                      <a16:creationId xmlns:a16="http://schemas.microsoft.com/office/drawing/2014/main" xmlns="" id="{42C4924E-38BC-4C48-88F1-D540659577A8}"/>
                    </a:ext>
                  </a:extLst>
                </p:cNvPr>
                <p:cNvSpPr/>
                <p:nvPr/>
              </p:nvSpPr>
              <p:spPr>
                <a:xfrm>
                  <a:off x="8329604" y="4975333"/>
                  <a:ext cx="115536" cy="113567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571" name="Elipse 570">
                  <a:extLst>
                    <a:ext uri="{FF2B5EF4-FFF2-40B4-BE49-F238E27FC236}">
                      <a16:creationId xmlns:a16="http://schemas.microsoft.com/office/drawing/2014/main" xmlns="" id="{F4489F29-D781-41E0-B352-DEF8735F5FC3}"/>
                    </a:ext>
                  </a:extLst>
                </p:cNvPr>
                <p:cNvSpPr/>
                <p:nvPr/>
              </p:nvSpPr>
              <p:spPr>
                <a:xfrm>
                  <a:off x="7770801" y="4547161"/>
                  <a:ext cx="115536" cy="113567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572" name="Elipse 571">
                  <a:extLst>
                    <a:ext uri="{FF2B5EF4-FFF2-40B4-BE49-F238E27FC236}">
                      <a16:creationId xmlns:a16="http://schemas.microsoft.com/office/drawing/2014/main" xmlns="" id="{E79F85DF-55BD-4956-B726-1EDA50FA2A82}"/>
                    </a:ext>
                  </a:extLst>
                </p:cNvPr>
                <p:cNvSpPr/>
                <p:nvPr/>
              </p:nvSpPr>
              <p:spPr>
                <a:xfrm>
                  <a:off x="7923201" y="4699561"/>
                  <a:ext cx="115536" cy="113567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573" name="Elipse 572">
                  <a:extLst>
                    <a:ext uri="{FF2B5EF4-FFF2-40B4-BE49-F238E27FC236}">
                      <a16:creationId xmlns:a16="http://schemas.microsoft.com/office/drawing/2014/main" xmlns="" id="{001EFBE4-F489-4B07-A5A2-F5F77C11EB18}"/>
                    </a:ext>
                  </a:extLst>
                </p:cNvPr>
                <p:cNvSpPr/>
                <p:nvPr/>
              </p:nvSpPr>
              <p:spPr>
                <a:xfrm>
                  <a:off x="8075601" y="4851961"/>
                  <a:ext cx="115536" cy="113567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574" name="Elipse 573">
                  <a:extLst>
                    <a:ext uri="{FF2B5EF4-FFF2-40B4-BE49-F238E27FC236}">
                      <a16:creationId xmlns:a16="http://schemas.microsoft.com/office/drawing/2014/main" xmlns="" id="{E447FE16-5B14-4B48-BDA4-DA5B7B4196A5}"/>
                    </a:ext>
                  </a:extLst>
                </p:cNvPr>
                <p:cNvSpPr/>
                <p:nvPr/>
              </p:nvSpPr>
              <p:spPr>
                <a:xfrm>
                  <a:off x="8184458" y="4626990"/>
                  <a:ext cx="115536" cy="113567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575" name="Elipse 574">
                  <a:extLst>
                    <a:ext uri="{FF2B5EF4-FFF2-40B4-BE49-F238E27FC236}">
                      <a16:creationId xmlns:a16="http://schemas.microsoft.com/office/drawing/2014/main" xmlns="" id="{99F67008-4AE7-4971-A5E1-EE727B1EDD31}"/>
                    </a:ext>
                  </a:extLst>
                </p:cNvPr>
                <p:cNvSpPr/>
                <p:nvPr/>
              </p:nvSpPr>
              <p:spPr>
                <a:xfrm>
                  <a:off x="8336858" y="4779390"/>
                  <a:ext cx="115536" cy="113567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576" name="Elipse 575">
                  <a:extLst>
                    <a:ext uri="{FF2B5EF4-FFF2-40B4-BE49-F238E27FC236}">
                      <a16:creationId xmlns:a16="http://schemas.microsoft.com/office/drawing/2014/main" xmlns="" id="{B531998B-DFC0-49F9-BBA5-EC0753BC081F}"/>
                    </a:ext>
                  </a:extLst>
                </p:cNvPr>
                <p:cNvSpPr/>
                <p:nvPr/>
              </p:nvSpPr>
              <p:spPr>
                <a:xfrm>
                  <a:off x="8489258" y="4931790"/>
                  <a:ext cx="115536" cy="113567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577" name="Elipse 576">
                  <a:extLst>
                    <a:ext uri="{FF2B5EF4-FFF2-40B4-BE49-F238E27FC236}">
                      <a16:creationId xmlns:a16="http://schemas.microsoft.com/office/drawing/2014/main" xmlns="" id="{2A9A59DA-D6AD-4644-BEF3-66FF8FBF7EBA}"/>
                    </a:ext>
                  </a:extLst>
                </p:cNvPr>
                <p:cNvSpPr/>
                <p:nvPr/>
              </p:nvSpPr>
              <p:spPr>
                <a:xfrm>
                  <a:off x="8452973" y="4605217"/>
                  <a:ext cx="115536" cy="113567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578" name="Elipse 577">
                  <a:extLst>
                    <a:ext uri="{FF2B5EF4-FFF2-40B4-BE49-F238E27FC236}">
                      <a16:creationId xmlns:a16="http://schemas.microsoft.com/office/drawing/2014/main" xmlns="" id="{7C9D6A47-BA7D-401E-BF2D-D37A39B7DE23}"/>
                    </a:ext>
                  </a:extLst>
                </p:cNvPr>
                <p:cNvSpPr/>
                <p:nvPr/>
              </p:nvSpPr>
              <p:spPr>
                <a:xfrm>
                  <a:off x="8605373" y="4757617"/>
                  <a:ext cx="115536" cy="113567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579" name="Elipse 578">
                  <a:extLst>
                    <a:ext uri="{FF2B5EF4-FFF2-40B4-BE49-F238E27FC236}">
                      <a16:creationId xmlns:a16="http://schemas.microsoft.com/office/drawing/2014/main" xmlns="" id="{3DD454DA-D3B9-49D6-A451-A53E8D732586}"/>
                    </a:ext>
                  </a:extLst>
                </p:cNvPr>
                <p:cNvSpPr/>
                <p:nvPr/>
              </p:nvSpPr>
              <p:spPr>
                <a:xfrm>
                  <a:off x="8757773" y="4910017"/>
                  <a:ext cx="115536" cy="113567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580" name="Elipse 579">
                  <a:extLst>
                    <a:ext uri="{FF2B5EF4-FFF2-40B4-BE49-F238E27FC236}">
                      <a16:creationId xmlns:a16="http://schemas.microsoft.com/office/drawing/2014/main" xmlns="" id="{990EA2D9-3F65-42D3-89E0-A95D00CC8B6B}"/>
                    </a:ext>
                  </a:extLst>
                </p:cNvPr>
                <p:cNvSpPr/>
                <p:nvPr/>
              </p:nvSpPr>
              <p:spPr>
                <a:xfrm>
                  <a:off x="8569089" y="4808420"/>
                  <a:ext cx="115536" cy="113567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581" name="Elipse 580">
                  <a:extLst>
                    <a:ext uri="{FF2B5EF4-FFF2-40B4-BE49-F238E27FC236}">
                      <a16:creationId xmlns:a16="http://schemas.microsoft.com/office/drawing/2014/main" xmlns="" id="{796ED87B-6398-41C3-BEF8-5F3EDA18466F}"/>
                    </a:ext>
                  </a:extLst>
                </p:cNvPr>
                <p:cNvSpPr/>
                <p:nvPr/>
              </p:nvSpPr>
              <p:spPr>
                <a:xfrm>
                  <a:off x="8162686" y="4532648"/>
                  <a:ext cx="115536" cy="113567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582" name="Elipse 581">
                  <a:extLst>
                    <a:ext uri="{FF2B5EF4-FFF2-40B4-BE49-F238E27FC236}">
                      <a16:creationId xmlns:a16="http://schemas.microsoft.com/office/drawing/2014/main" xmlns="" id="{D985585A-3366-4AFF-91CC-192B33D95278}"/>
                    </a:ext>
                  </a:extLst>
                </p:cNvPr>
                <p:cNvSpPr/>
                <p:nvPr/>
              </p:nvSpPr>
              <p:spPr>
                <a:xfrm>
                  <a:off x="8315086" y="4685048"/>
                  <a:ext cx="115536" cy="113567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583" name="Elipse 582">
                  <a:extLst>
                    <a:ext uri="{FF2B5EF4-FFF2-40B4-BE49-F238E27FC236}">
                      <a16:creationId xmlns:a16="http://schemas.microsoft.com/office/drawing/2014/main" xmlns="" id="{484CDE0C-21EF-4BB4-923B-700CD665F6F9}"/>
                    </a:ext>
                  </a:extLst>
                </p:cNvPr>
                <p:cNvSpPr/>
                <p:nvPr/>
              </p:nvSpPr>
              <p:spPr>
                <a:xfrm>
                  <a:off x="8576343" y="4612477"/>
                  <a:ext cx="115536" cy="113567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584" name="Elipse 583">
                  <a:extLst>
                    <a:ext uri="{FF2B5EF4-FFF2-40B4-BE49-F238E27FC236}">
                      <a16:creationId xmlns:a16="http://schemas.microsoft.com/office/drawing/2014/main" xmlns="" id="{D3BD9545-6182-4B28-BE2A-D36E614EB04D}"/>
                    </a:ext>
                  </a:extLst>
                </p:cNvPr>
                <p:cNvSpPr/>
                <p:nvPr/>
              </p:nvSpPr>
              <p:spPr>
                <a:xfrm>
                  <a:off x="8728743" y="4764877"/>
                  <a:ext cx="115536" cy="113567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585" name="Elipse 584">
                  <a:extLst>
                    <a:ext uri="{FF2B5EF4-FFF2-40B4-BE49-F238E27FC236}">
                      <a16:creationId xmlns:a16="http://schemas.microsoft.com/office/drawing/2014/main" xmlns="" id="{1D6EB95A-631B-46F5-9A65-83363F64057A}"/>
                    </a:ext>
                  </a:extLst>
                </p:cNvPr>
                <p:cNvSpPr/>
                <p:nvPr/>
              </p:nvSpPr>
              <p:spPr>
                <a:xfrm>
                  <a:off x="8844858" y="4590704"/>
                  <a:ext cx="115536" cy="113567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586" name="Elipse 585">
                  <a:extLst>
                    <a:ext uri="{FF2B5EF4-FFF2-40B4-BE49-F238E27FC236}">
                      <a16:creationId xmlns:a16="http://schemas.microsoft.com/office/drawing/2014/main" xmlns="" id="{FA900307-A9F6-465B-8E00-1C04CD307E6D}"/>
                    </a:ext>
                  </a:extLst>
                </p:cNvPr>
                <p:cNvSpPr/>
                <p:nvPr/>
              </p:nvSpPr>
              <p:spPr>
                <a:xfrm>
                  <a:off x="8997258" y="4743104"/>
                  <a:ext cx="115536" cy="113567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536" name="Grupo 535">
              <a:extLst>
                <a:ext uri="{FF2B5EF4-FFF2-40B4-BE49-F238E27FC236}">
                  <a16:creationId xmlns:a16="http://schemas.microsoft.com/office/drawing/2014/main" xmlns="" id="{F3AC08BE-E869-4A1E-A107-1CF0B4A102A4}"/>
                </a:ext>
              </a:extLst>
            </p:cNvPr>
            <p:cNvGrpSpPr/>
            <p:nvPr/>
          </p:nvGrpSpPr>
          <p:grpSpPr>
            <a:xfrm>
              <a:off x="9921010" y="3268348"/>
              <a:ext cx="2158579" cy="423028"/>
              <a:chOff x="7624238" y="3002718"/>
              <a:chExt cx="2126577" cy="416295"/>
            </a:xfrm>
            <a:solidFill>
              <a:srgbClr val="9BBB59"/>
            </a:solidFill>
          </p:grpSpPr>
          <p:grpSp>
            <p:nvGrpSpPr>
              <p:cNvPr id="546" name="Grupo 545">
                <a:extLst>
                  <a:ext uri="{FF2B5EF4-FFF2-40B4-BE49-F238E27FC236}">
                    <a16:creationId xmlns:a16="http://schemas.microsoft.com/office/drawing/2014/main" xmlns="" id="{0BF42D57-9E6D-4532-9B57-01DD8D037AF8}"/>
                  </a:ext>
                </a:extLst>
              </p:cNvPr>
              <p:cNvGrpSpPr/>
              <p:nvPr/>
            </p:nvGrpSpPr>
            <p:grpSpPr>
              <a:xfrm>
                <a:off x="8999691" y="3002718"/>
                <a:ext cx="751124" cy="348288"/>
                <a:chOff x="6883400" y="3032282"/>
                <a:chExt cx="1295811" cy="593052"/>
              </a:xfrm>
              <a:grpFill/>
            </p:grpSpPr>
            <p:sp>
              <p:nvSpPr>
                <p:cNvPr id="553" name="Elipse 552">
                  <a:extLst>
                    <a:ext uri="{FF2B5EF4-FFF2-40B4-BE49-F238E27FC236}">
                      <a16:creationId xmlns:a16="http://schemas.microsoft.com/office/drawing/2014/main" xmlns="" id="{31434A0A-4055-4555-BE9C-5E10E83B37ED}"/>
                    </a:ext>
                  </a:extLst>
                </p:cNvPr>
                <p:cNvSpPr/>
                <p:nvPr/>
              </p:nvSpPr>
              <p:spPr>
                <a:xfrm>
                  <a:off x="6883400" y="3286318"/>
                  <a:ext cx="145143" cy="150783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554" name="Elipse 553">
                  <a:extLst>
                    <a:ext uri="{FF2B5EF4-FFF2-40B4-BE49-F238E27FC236}">
                      <a16:creationId xmlns:a16="http://schemas.microsoft.com/office/drawing/2014/main" xmlns="" id="{9ACBDB0B-8E90-4410-B255-FF7C09883203}"/>
                    </a:ext>
                  </a:extLst>
                </p:cNvPr>
                <p:cNvSpPr/>
                <p:nvPr/>
              </p:nvSpPr>
              <p:spPr>
                <a:xfrm>
                  <a:off x="6916057" y="3107674"/>
                  <a:ext cx="145143" cy="150783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555" name="Elipse 554">
                  <a:extLst>
                    <a:ext uri="{FF2B5EF4-FFF2-40B4-BE49-F238E27FC236}">
                      <a16:creationId xmlns:a16="http://schemas.microsoft.com/office/drawing/2014/main" xmlns="" id="{7D87F3CB-ADDE-4E5B-970D-1CB0D51B3D62}"/>
                    </a:ext>
                  </a:extLst>
                </p:cNvPr>
                <p:cNvSpPr/>
                <p:nvPr/>
              </p:nvSpPr>
              <p:spPr>
                <a:xfrm>
                  <a:off x="7112001" y="3231046"/>
                  <a:ext cx="145143" cy="150783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556" name="Elipse 555">
                  <a:extLst>
                    <a:ext uri="{FF2B5EF4-FFF2-40B4-BE49-F238E27FC236}">
                      <a16:creationId xmlns:a16="http://schemas.microsoft.com/office/drawing/2014/main" xmlns="" id="{279D7197-30EC-4098-8E27-C73A7DB81EAF}"/>
                    </a:ext>
                  </a:extLst>
                </p:cNvPr>
                <p:cNvSpPr/>
                <p:nvPr/>
              </p:nvSpPr>
              <p:spPr>
                <a:xfrm>
                  <a:off x="7236905" y="3032282"/>
                  <a:ext cx="145143" cy="150783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557" name="Elipse 556">
                  <a:extLst>
                    <a:ext uri="{FF2B5EF4-FFF2-40B4-BE49-F238E27FC236}">
                      <a16:creationId xmlns:a16="http://schemas.microsoft.com/office/drawing/2014/main" xmlns="" id="{FFFD199E-2426-4EBC-AFD4-5B949926CFD1}"/>
                    </a:ext>
                  </a:extLst>
                </p:cNvPr>
                <p:cNvSpPr/>
                <p:nvPr/>
              </p:nvSpPr>
              <p:spPr>
                <a:xfrm>
                  <a:off x="7236905" y="3381829"/>
                  <a:ext cx="145143" cy="150783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558" name="Elipse 557">
                  <a:extLst>
                    <a:ext uri="{FF2B5EF4-FFF2-40B4-BE49-F238E27FC236}">
                      <a16:creationId xmlns:a16="http://schemas.microsoft.com/office/drawing/2014/main" xmlns="" id="{7452CBC6-B813-4B1F-B834-A3DD44CA7BF7}"/>
                    </a:ext>
                  </a:extLst>
                </p:cNvPr>
                <p:cNvSpPr/>
                <p:nvPr/>
              </p:nvSpPr>
              <p:spPr>
                <a:xfrm>
                  <a:off x="7382048" y="3202016"/>
                  <a:ext cx="145143" cy="150783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559" name="Elipse 558">
                  <a:extLst>
                    <a:ext uri="{FF2B5EF4-FFF2-40B4-BE49-F238E27FC236}">
                      <a16:creationId xmlns:a16="http://schemas.microsoft.com/office/drawing/2014/main" xmlns="" id="{E357D875-8363-436A-BD28-FB1F279025A7}"/>
                    </a:ext>
                  </a:extLst>
                </p:cNvPr>
                <p:cNvSpPr/>
                <p:nvPr/>
              </p:nvSpPr>
              <p:spPr>
                <a:xfrm>
                  <a:off x="7579523" y="3057718"/>
                  <a:ext cx="145143" cy="150783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560" name="Elipse 559">
                  <a:extLst>
                    <a:ext uri="{FF2B5EF4-FFF2-40B4-BE49-F238E27FC236}">
                      <a16:creationId xmlns:a16="http://schemas.microsoft.com/office/drawing/2014/main" xmlns="" id="{BE3CE108-2631-4A50-A1E8-80B6CA74DF12}"/>
                    </a:ext>
                  </a:extLst>
                </p:cNvPr>
                <p:cNvSpPr/>
                <p:nvPr/>
              </p:nvSpPr>
              <p:spPr>
                <a:xfrm>
                  <a:off x="7541703" y="3403600"/>
                  <a:ext cx="145143" cy="150783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561" name="Elipse 560">
                  <a:extLst>
                    <a:ext uri="{FF2B5EF4-FFF2-40B4-BE49-F238E27FC236}">
                      <a16:creationId xmlns:a16="http://schemas.microsoft.com/office/drawing/2014/main" xmlns="" id="{F6500B7A-F8D3-4BB9-BD7E-C6F226AAE32C}"/>
                    </a:ext>
                  </a:extLst>
                </p:cNvPr>
                <p:cNvSpPr/>
                <p:nvPr/>
              </p:nvSpPr>
              <p:spPr>
                <a:xfrm>
                  <a:off x="7702896" y="3277407"/>
                  <a:ext cx="145143" cy="150783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562" name="Elipse 561">
                  <a:extLst>
                    <a:ext uri="{FF2B5EF4-FFF2-40B4-BE49-F238E27FC236}">
                      <a16:creationId xmlns:a16="http://schemas.microsoft.com/office/drawing/2014/main" xmlns="" id="{A79D50A0-5281-49AC-963F-5DADAC852375}"/>
                    </a:ext>
                  </a:extLst>
                </p:cNvPr>
                <p:cNvSpPr/>
                <p:nvPr/>
              </p:nvSpPr>
              <p:spPr>
                <a:xfrm>
                  <a:off x="7827799" y="3080263"/>
                  <a:ext cx="145143" cy="150783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563" name="Elipse 562">
                  <a:extLst>
                    <a:ext uri="{FF2B5EF4-FFF2-40B4-BE49-F238E27FC236}">
                      <a16:creationId xmlns:a16="http://schemas.microsoft.com/office/drawing/2014/main" xmlns="" id="{D30C0E6B-FE7D-4CC1-92D3-D68754B54964}"/>
                    </a:ext>
                  </a:extLst>
                </p:cNvPr>
                <p:cNvSpPr/>
                <p:nvPr/>
              </p:nvSpPr>
              <p:spPr>
                <a:xfrm>
                  <a:off x="7907627" y="3328208"/>
                  <a:ext cx="145143" cy="150783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564" name="Elipse 563">
                  <a:extLst>
                    <a:ext uri="{FF2B5EF4-FFF2-40B4-BE49-F238E27FC236}">
                      <a16:creationId xmlns:a16="http://schemas.microsoft.com/office/drawing/2014/main" xmlns="" id="{2CA35D56-D295-4BC7-8A3D-0A29EC724406}"/>
                    </a:ext>
                  </a:extLst>
                </p:cNvPr>
                <p:cNvSpPr/>
                <p:nvPr/>
              </p:nvSpPr>
              <p:spPr>
                <a:xfrm>
                  <a:off x="7773929" y="3474551"/>
                  <a:ext cx="145143" cy="150783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565" name="Elipse 564">
                  <a:extLst>
                    <a:ext uri="{FF2B5EF4-FFF2-40B4-BE49-F238E27FC236}">
                      <a16:creationId xmlns:a16="http://schemas.microsoft.com/office/drawing/2014/main" xmlns="" id="{334ED613-F653-4352-B60C-245A81C0F53A}"/>
                    </a:ext>
                  </a:extLst>
                </p:cNvPr>
                <p:cNvSpPr/>
                <p:nvPr/>
              </p:nvSpPr>
              <p:spPr>
                <a:xfrm>
                  <a:off x="7039429" y="3454398"/>
                  <a:ext cx="145143" cy="150783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566" name="Elipse 565">
                  <a:extLst>
                    <a:ext uri="{FF2B5EF4-FFF2-40B4-BE49-F238E27FC236}">
                      <a16:creationId xmlns:a16="http://schemas.microsoft.com/office/drawing/2014/main" xmlns="" id="{1AFB5E86-FB50-47A1-85DD-73265B5D27DA}"/>
                    </a:ext>
                  </a:extLst>
                </p:cNvPr>
                <p:cNvSpPr/>
                <p:nvPr/>
              </p:nvSpPr>
              <p:spPr>
                <a:xfrm>
                  <a:off x="8034068" y="3174605"/>
                  <a:ext cx="145143" cy="150783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02496">
                    <a:defRPr/>
                  </a:pPr>
                  <a:endParaRPr lang="es-MX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547" name="Elipse 546">
                <a:extLst>
                  <a:ext uri="{FF2B5EF4-FFF2-40B4-BE49-F238E27FC236}">
                    <a16:creationId xmlns:a16="http://schemas.microsoft.com/office/drawing/2014/main" xmlns="" id="{C5023D5F-744C-41AF-912E-6B541BA9E905}"/>
                  </a:ext>
                </a:extLst>
              </p:cNvPr>
              <p:cNvSpPr/>
              <p:nvPr/>
            </p:nvSpPr>
            <p:spPr>
              <a:xfrm>
                <a:off x="8734544" y="3228851"/>
                <a:ext cx="84133" cy="88552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02496">
                  <a:defRPr/>
                </a:pPr>
                <a:endParaRPr lang="es-MX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48" name="Elipse 547">
                <a:extLst>
                  <a:ext uri="{FF2B5EF4-FFF2-40B4-BE49-F238E27FC236}">
                    <a16:creationId xmlns:a16="http://schemas.microsoft.com/office/drawing/2014/main" xmlns="" id="{34B96EF0-9ED9-41D0-B52A-198149CC2141}"/>
                  </a:ext>
                </a:extLst>
              </p:cNvPr>
              <p:cNvSpPr/>
              <p:nvPr/>
            </p:nvSpPr>
            <p:spPr>
              <a:xfrm>
                <a:off x="8596664" y="3119999"/>
                <a:ext cx="84133" cy="88552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02496">
                  <a:defRPr/>
                </a:pPr>
                <a:endParaRPr lang="es-MX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49" name="Elipse 548">
                <a:extLst>
                  <a:ext uri="{FF2B5EF4-FFF2-40B4-BE49-F238E27FC236}">
                    <a16:creationId xmlns:a16="http://schemas.microsoft.com/office/drawing/2014/main" xmlns="" id="{E5C7BA29-8539-4194-8527-DCB42379D2CE}"/>
                  </a:ext>
                </a:extLst>
              </p:cNvPr>
              <p:cNvSpPr/>
              <p:nvPr/>
            </p:nvSpPr>
            <p:spPr>
              <a:xfrm>
                <a:off x="8749064" y="3272399"/>
                <a:ext cx="84133" cy="88552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02496">
                  <a:defRPr/>
                </a:pPr>
                <a:endParaRPr lang="es-MX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50" name="Elipse 549">
                <a:extLst>
                  <a:ext uri="{FF2B5EF4-FFF2-40B4-BE49-F238E27FC236}">
                    <a16:creationId xmlns:a16="http://schemas.microsoft.com/office/drawing/2014/main" xmlns="" id="{C6ACDD17-D0A8-444A-AD31-9159FA0E3EE9}"/>
                  </a:ext>
                </a:extLst>
              </p:cNvPr>
              <p:cNvSpPr/>
              <p:nvPr/>
            </p:nvSpPr>
            <p:spPr>
              <a:xfrm>
                <a:off x="7914512" y="3178061"/>
                <a:ext cx="84133" cy="88552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02496">
                  <a:defRPr/>
                </a:pPr>
                <a:endParaRPr lang="es-MX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51" name="Elipse 550">
                <a:extLst>
                  <a:ext uri="{FF2B5EF4-FFF2-40B4-BE49-F238E27FC236}">
                    <a16:creationId xmlns:a16="http://schemas.microsoft.com/office/drawing/2014/main" xmlns="" id="{A12F3043-09C6-451E-927E-912741B3E9CE}"/>
                  </a:ext>
                </a:extLst>
              </p:cNvPr>
              <p:cNvSpPr/>
              <p:nvPr/>
            </p:nvSpPr>
            <p:spPr>
              <a:xfrm>
                <a:off x="8066912" y="3330461"/>
                <a:ext cx="84133" cy="88552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02496">
                  <a:defRPr/>
                </a:pPr>
                <a:endParaRPr lang="es-MX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52" name="Elipse 551">
                <a:extLst>
                  <a:ext uri="{FF2B5EF4-FFF2-40B4-BE49-F238E27FC236}">
                    <a16:creationId xmlns:a16="http://schemas.microsoft.com/office/drawing/2014/main" xmlns="" id="{0E8252C6-0368-4935-A5D0-D896C543E7C4}"/>
                  </a:ext>
                </a:extLst>
              </p:cNvPr>
              <p:cNvSpPr/>
              <p:nvPr/>
            </p:nvSpPr>
            <p:spPr>
              <a:xfrm>
                <a:off x="7624238" y="3061955"/>
                <a:ext cx="84133" cy="88552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02496">
                  <a:defRPr/>
                </a:pPr>
                <a:endParaRPr lang="es-MX" dirty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cxnSp>
          <p:nvCxnSpPr>
            <p:cNvPr id="537" name="74 Conector recto">
              <a:extLst>
                <a:ext uri="{FF2B5EF4-FFF2-40B4-BE49-F238E27FC236}">
                  <a16:creationId xmlns:a16="http://schemas.microsoft.com/office/drawing/2014/main" xmlns="" id="{844139CB-347A-4FF7-9DE6-B4CBBDB80E38}"/>
                </a:ext>
              </a:extLst>
            </p:cNvPr>
            <p:cNvCxnSpPr/>
            <p:nvPr/>
          </p:nvCxnSpPr>
          <p:spPr>
            <a:xfrm>
              <a:off x="11678839" y="2901211"/>
              <a:ext cx="0" cy="914556"/>
            </a:xfrm>
            <a:prstGeom prst="line">
              <a:avLst/>
            </a:prstGeom>
            <a:noFill/>
            <a:ln w="38100" cap="flat" cmpd="sng" algn="ctr">
              <a:solidFill>
                <a:srgbClr val="C0504D">
                  <a:lumMod val="60000"/>
                  <a:lumOff val="40000"/>
                </a:srgbClr>
              </a:solidFill>
              <a:prstDash val="solid"/>
              <a:tailEnd type="none"/>
            </a:ln>
            <a:effectLst/>
          </p:spPr>
        </p:cxnSp>
        <p:cxnSp>
          <p:nvCxnSpPr>
            <p:cNvPr id="538" name="74 Conector recto">
              <a:extLst>
                <a:ext uri="{FF2B5EF4-FFF2-40B4-BE49-F238E27FC236}">
                  <a16:creationId xmlns:a16="http://schemas.microsoft.com/office/drawing/2014/main" xmlns="" id="{DA18A6A4-DE30-4E7B-8BE8-7FAD4D49A4ED}"/>
                </a:ext>
              </a:extLst>
            </p:cNvPr>
            <p:cNvCxnSpPr/>
            <p:nvPr/>
          </p:nvCxnSpPr>
          <p:spPr>
            <a:xfrm>
              <a:off x="10992949" y="3555716"/>
              <a:ext cx="0" cy="914556"/>
            </a:xfrm>
            <a:prstGeom prst="line">
              <a:avLst/>
            </a:prstGeom>
            <a:noFill/>
            <a:ln w="38100" cap="flat" cmpd="sng" algn="ctr">
              <a:solidFill>
                <a:srgbClr val="C0504D">
                  <a:lumMod val="60000"/>
                  <a:lumOff val="40000"/>
                </a:srgbClr>
              </a:solidFill>
              <a:prstDash val="solid"/>
              <a:tailEnd type="none"/>
            </a:ln>
            <a:effectLst/>
          </p:spPr>
        </p:cxnSp>
        <p:cxnSp>
          <p:nvCxnSpPr>
            <p:cNvPr id="539" name="74 Conector recto">
              <a:extLst>
                <a:ext uri="{FF2B5EF4-FFF2-40B4-BE49-F238E27FC236}">
                  <a16:creationId xmlns:a16="http://schemas.microsoft.com/office/drawing/2014/main" xmlns="" id="{883DD989-7C91-44B1-8E56-C8AC1960762A}"/>
                </a:ext>
              </a:extLst>
            </p:cNvPr>
            <p:cNvCxnSpPr/>
            <p:nvPr/>
          </p:nvCxnSpPr>
          <p:spPr>
            <a:xfrm>
              <a:off x="8876711" y="4270681"/>
              <a:ext cx="0" cy="914556"/>
            </a:xfrm>
            <a:prstGeom prst="line">
              <a:avLst/>
            </a:prstGeom>
            <a:noFill/>
            <a:ln w="38100" cap="flat" cmpd="sng" algn="ctr">
              <a:solidFill>
                <a:srgbClr val="C0504D">
                  <a:lumMod val="60000"/>
                  <a:lumOff val="40000"/>
                </a:srgbClr>
              </a:solidFill>
              <a:prstDash val="solid"/>
              <a:tailEnd type="none"/>
            </a:ln>
            <a:effectLst/>
          </p:spPr>
        </p:cxnSp>
        <p:cxnSp>
          <p:nvCxnSpPr>
            <p:cNvPr id="540" name="74 Conector recto">
              <a:extLst>
                <a:ext uri="{FF2B5EF4-FFF2-40B4-BE49-F238E27FC236}">
                  <a16:creationId xmlns:a16="http://schemas.microsoft.com/office/drawing/2014/main" xmlns="" id="{5BAA44F3-CD02-49F3-9858-76B5F5C87F9D}"/>
                </a:ext>
              </a:extLst>
            </p:cNvPr>
            <p:cNvCxnSpPr/>
            <p:nvPr/>
          </p:nvCxnSpPr>
          <p:spPr>
            <a:xfrm>
              <a:off x="9643889" y="4998223"/>
              <a:ext cx="0" cy="914556"/>
            </a:xfrm>
            <a:prstGeom prst="line">
              <a:avLst/>
            </a:prstGeom>
            <a:noFill/>
            <a:ln w="38100" cap="flat" cmpd="sng" algn="ctr">
              <a:solidFill>
                <a:srgbClr val="C0504D">
                  <a:lumMod val="60000"/>
                  <a:lumOff val="40000"/>
                </a:srgbClr>
              </a:solidFill>
              <a:prstDash val="solid"/>
              <a:tailEnd type="none"/>
            </a:ln>
            <a:effectLst/>
          </p:spPr>
        </p:cxnSp>
        <p:cxnSp>
          <p:nvCxnSpPr>
            <p:cNvPr id="541" name="74 Conector recto">
              <a:extLst>
                <a:ext uri="{FF2B5EF4-FFF2-40B4-BE49-F238E27FC236}">
                  <a16:creationId xmlns:a16="http://schemas.microsoft.com/office/drawing/2014/main" xmlns="" id="{66FE2465-E7FA-4841-B00E-61FB9622CCDD}"/>
                </a:ext>
              </a:extLst>
            </p:cNvPr>
            <p:cNvCxnSpPr/>
            <p:nvPr/>
          </p:nvCxnSpPr>
          <p:spPr>
            <a:xfrm>
              <a:off x="8488324" y="5682712"/>
              <a:ext cx="0" cy="914556"/>
            </a:xfrm>
            <a:prstGeom prst="line">
              <a:avLst/>
            </a:prstGeom>
            <a:noFill/>
            <a:ln w="38100" cap="flat" cmpd="sng" algn="ctr">
              <a:solidFill>
                <a:srgbClr val="C0504D">
                  <a:lumMod val="60000"/>
                  <a:lumOff val="40000"/>
                </a:srgbClr>
              </a:solidFill>
              <a:prstDash val="solid"/>
              <a:tailEnd type="none"/>
            </a:ln>
            <a:effectLst/>
          </p:spPr>
        </p:cxnSp>
        <p:sp>
          <p:nvSpPr>
            <p:cNvPr id="542" name="CuadroTexto 541">
              <a:extLst>
                <a:ext uri="{FF2B5EF4-FFF2-40B4-BE49-F238E27FC236}">
                  <a16:creationId xmlns:a16="http://schemas.microsoft.com/office/drawing/2014/main" xmlns="" id="{BC9138E3-9C4D-48BB-A609-9B41D49F1DA7}"/>
                </a:ext>
              </a:extLst>
            </p:cNvPr>
            <p:cNvSpPr txBox="1"/>
            <p:nvPr/>
          </p:nvSpPr>
          <p:spPr>
            <a:xfrm>
              <a:off x="11572820" y="2485447"/>
              <a:ext cx="1500594" cy="462182"/>
            </a:xfrm>
            <a:prstGeom prst="rect">
              <a:avLst/>
            </a:prstGeom>
            <a:ln>
              <a:noFill/>
            </a:ln>
          </p:spPr>
          <p:txBody>
            <a:bodyPr vert="horz" wrap="square" lIns="165836" tIns="82918" rIns="165836" bIns="82918" rtlCol="0" anchor="ctr">
              <a:no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chemeClr val="bg2">
                      <a:lumMod val="50000"/>
                    </a:schemeClr>
                  </a:solidFill>
                </a:defRPr>
              </a:lvl1pPr>
            </a:lstStyle>
            <a:p>
              <a:pPr algn="l" defTabSz="902496">
                <a:defRPr/>
              </a:pPr>
              <a:r>
                <a:rPr lang="es-MX" sz="1000" dirty="0">
                  <a:solidFill>
                    <a:srgbClr val="EEECE1">
                      <a:lumMod val="50000"/>
                    </a:srgbClr>
                  </a:solidFill>
                  <a:latin typeface="Calibri"/>
                </a:rPr>
                <a:t>Percentil </a:t>
              </a:r>
              <a:r>
                <a:rPr lang="es-MX" sz="1000" b="1" dirty="0">
                  <a:solidFill>
                    <a:srgbClr val="EEECE1">
                      <a:lumMod val="50000"/>
                    </a:srgbClr>
                  </a:solidFill>
                  <a:latin typeface="Calibri"/>
                </a:rPr>
                <a:t>80%</a:t>
              </a:r>
            </a:p>
          </p:txBody>
        </p:sp>
        <p:sp>
          <p:nvSpPr>
            <p:cNvPr id="543" name="CuadroTexto 542">
              <a:extLst>
                <a:ext uri="{FF2B5EF4-FFF2-40B4-BE49-F238E27FC236}">
                  <a16:creationId xmlns:a16="http://schemas.microsoft.com/office/drawing/2014/main" xmlns="" id="{C889DC4D-4B46-4A8A-9529-2C22A42FBA2E}"/>
                </a:ext>
              </a:extLst>
            </p:cNvPr>
            <p:cNvSpPr txBox="1"/>
            <p:nvPr/>
          </p:nvSpPr>
          <p:spPr>
            <a:xfrm>
              <a:off x="10927369" y="4437911"/>
              <a:ext cx="1500594" cy="462182"/>
            </a:xfrm>
            <a:prstGeom prst="rect">
              <a:avLst/>
            </a:prstGeom>
            <a:ln>
              <a:noFill/>
            </a:ln>
          </p:spPr>
          <p:txBody>
            <a:bodyPr vert="horz" wrap="square" lIns="165836" tIns="82918" rIns="165836" bIns="82918" rtlCol="0" anchor="ctr">
              <a:no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chemeClr val="bg2">
                      <a:lumMod val="50000"/>
                    </a:schemeClr>
                  </a:solidFill>
                </a:defRPr>
              </a:lvl1pPr>
            </a:lstStyle>
            <a:p>
              <a:pPr algn="l" defTabSz="902496">
                <a:defRPr/>
              </a:pPr>
              <a:r>
                <a:rPr lang="es-MX" sz="1000" dirty="0">
                  <a:solidFill>
                    <a:srgbClr val="EEECE1">
                      <a:lumMod val="50000"/>
                    </a:srgbClr>
                  </a:solidFill>
                  <a:latin typeface="Calibri"/>
                </a:rPr>
                <a:t>Percentil </a:t>
              </a:r>
              <a:r>
                <a:rPr lang="es-MX" sz="1000" b="1" dirty="0">
                  <a:solidFill>
                    <a:srgbClr val="EEECE1">
                      <a:lumMod val="50000"/>
                    </a:srgbClr>
                  </a:solidFill>
                  <a:latin typeface="Calibri"/>
                </a:rPr>
                <a:t>70%</a:t>
              </a:r>
            </a:p>
          </p:txBody>
        </p:sp>
        <p:sp>
          <p:nvSpPr>
            <p:cNvPr id="544" name="CuadroTexto 543">
              <a:extLst>
                <a:ext uri="{FF2B5EF4-FFF2-40B4-BE49-F238E27FC236}">
                  <a16:creationId xmlns:a16="http://schemas.microsoft.com/office/drawing/2014/main" xmlns="" id="{25FCC130-E1D1-458E-B1B3-66AF5C055EE3}"/>
                </a:ext>
              </a:extLst>
            </p:cNvPr>
            <p:cNvSpPr txBox="1"/>
            <p:nvPr/>
          </p:nvSpPr>
          <p:spPr>
            <a:xfrm>
              <a:off x="9564223" y="5875677"/>
              <a:ext cx="1500594" cy="462182"/>
            </a:xfrm>
            <a:prstGeom prst="rect">
              <a:avLst/>
            </a:prstGeom>
            <a:ln>
              <a:noFill/>
            </a:ln>
          </p:spPr>
          <p:txBody>
            <a:bodyPr vert="horz" wrap="square" lIns="165836" tIns="82918" rIns="165836" bIns="82918" rtlCol="0" anchor="ctr">
              <a:no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chemeClr val="bg2">
                      <a:lumMod val="50000"/>
                    </a:schemeClr>
                  </a:solidFill>
                </a:defRPr>
              </a:lvl1pPr>
            </a:lstStyle>
            <a:p>
              <a:pPr algn="l" defTabSz="902496">
                <a:defRPr/>
              </a:pPr>
              <a:r>
                <a:rPr lang="es-MX" sz="1000" dirty="0">
                  <a:solidFill>
                    <a:srgbClr val="EEECE1">
                      <a:lumMod val="50000"/>
                    </a:srgbClr>
                  </a:solidFill>
                  <a:latin typeface="Calibri"/>
                </a:rPr>
                <a:t>Percentil </a:t>
              </a:r>
              <a:r>
                <a:rPr lang="es-MX" sz="1000" b="1" dirty="0">
                  <a:solidFill>
                    <a:srgbClr val="EEECE1">
                      <a:lumMod val="50000"/>
                    </a:srgbClr>
                  </a:solidFill>
                  <a:latin typeface="Calibri"/>
                </a:rPr>
                <a:t>85%</a:t>
              </a:r>
            </a:p>
          </p:txBody>
        </p:sp>
        <p:pic>
          <p:nvPicPr>
            <p:cNvPr id="545" name="Imagen 544">
              <a:extLst>
                <a:ext uri="{FF2B5EF4-FFF2-40B4-BE49-F238E27FC236}">
                  <a16:creationId xmlns:a16="http://schemas.microsoft.com/office/drawing/2014/main" xmlns="" id="{0CA9D33F-2E0B-4B41-B7B6-4295A7EB6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45100" y="3125406"/>
              <a:ext cx="654626" cy="646234"/>
            </a:xfrm>
            <a:prstGeom prst="rect">
              <a:avLst/>
            </a:prstGeom>
          </p:spPr>
        </p:pic>
      </p:grpSp>
      <p:sp>
        <p:nvSpPr>
          <p:cNvPr id="746" name="Elipse 745">
            <a:extLst>
              <a:ext uri="{FF2B5EF4-FFF2-40B4-BE49-F238E27FC236}">
                <a16:creationId xmlns:a16="http://schemas.microsoft.com/office/drawing/2014/main" xmlns="" id="{3A5AC5B7-79F2-4FA5-A143-7AD63E715F62}"/>
              </a:ext>
            </a:extLst>
          </p:cNvPr>
          <p:cNvSpPr/>
          <p:nvPr/>
        </p:nvSpPr>
        <p:spPr>
          <a:xfrm>
            <a:off x="326086" y="2331538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rtlCol="0" anchor="ctr"/>
          <a:lstStyle/>
          <a:p>
            <a:pPr algn="ctr" defTabSz="902496"/>
            <a:r>
              <a:rPr lang="es-ES" b="1" dirty="0">
                <a:solidFill>
                  <a:schemeClr val="bg2"/>
                </a:solidFill>
                <a:latin typeface="Lato Regular"/>
              </a:rPr>
              <a:t>1</a:t>
            </a:r>
          </a:p>
        </p:txBody>
      </p:sp>
      <p:sp>
        <p:nvSpPr>
          <p:cNvPr id="747" name="Elipse 746">
            <a:extLst>
              <a:ext uri="{FF2B5EF4-FFF2-40B4-BE49-F238E27FC236}">
                <a16:creationId xmlns:a16="http://schemas.microsoft.com/office/drawing/2014/main" xmlns="" id="{7174A29E-3B10-45BB-B02F-8ED35D0F1380}"/>
              </a:ext>
            </a:extLst>
          </p:cNvPr>
          <p:cNvSpPr/>
          <p:nvPr/>
        </p:nvSpPr>
        <p:spPr>
          <a:xfrm>
            <a:off x="341622" y="3010000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rtlCol="0" anchor="ctr"/>
          <a:lstStyle/>
          <a:p>
            <a:pPr algn="ctr" defTabSz="902496"/>
            <a:r>
              <a:rPr lang="es-ES" b="1" dirty="0">
                <a:solidFill>
                  <a:schemeClr val="bg2"/>
                </a:solidFill>
                <a:latin typeface="Lato Regular"/>
              </a:rPr>
              <a:t>2</a:t>
            </a:r>
          </a:p>
        </p:txBody>
      </p:sp>
      <p:sp>
        <p:nvSpPr>
          <p:cNvPr id="748" name="Elipse 747">
            <a:extLst>
              <a:ext uri="{FF2B5EF4-FFF2-40B4-BE49-F238E27FC236}">
                <a16:creationId xmlns:a16="http://schemas.microsoft.com/office/drawing/2014/main" xmlns="" id="{53D55AB7-4B4E-4644-BD15-CF83767ECB41}"/>
              </a:ext>
            </a:extLst>
          </p:cNvPr>
          <p:cNvSpPr/>
          <p:nvPr/>
        </p:nvSpPr>
        <p:spPr>
          <a:xfrm>
            <a:off x="341622" y="3852160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rtlCol="0" anchor="ctr"/>
          <a:lstStyle/>
          <a:p>
            <a:pPr algn="ctr" defTabSz="902496"/>
            <a:r>
              <a:rPr lang="es-ES" b="1" dirty="0">
                <a:solidFill>
                  <a:schemeClr val="bg2"/>
                </a:solidFill>
                <a:latin typeface="Lato Regular"/>
              </a:rPr>
              <a:t>3</a:t>
            </a:r>
          </a:p>
        </p:txBody>
      </p:sp>
      <p:sp>
        <p:nvSpPr>
          <p:cNvPr id="749" name="Elipse 748">
            <a:extLst>
              <a:ext uri="{FF2B5EF4-FFF2-40B4-BE49-F238E27FC236}">
                <a16:creationId xmlns:a16="http://schemas.microsoft.com/office/drawing/2014/main" xmlns="" id="{428FC89F-847B-4416-A405-7A3F3DC912A7}"/>
              </a:ext>
            </a:extLst>
          </p:cNvPr>
          <p:cNvSpPr/>
          <p:nvPr/>
        </p:nvSpPr>
        <p:spPr>
          <a:xfrm>
            <a:off x="341622" y="4617721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rtlCol="0" anchor="ctr"/>
          <a:lstStyle/>
          <a:p>
            <a:pPr algn="ctr" defTabSz="902496"/>
            <a:r>
              <a:rPr lang="es-ES" b="1" dirty="0">
                <a:solidFill>
                  <a:schemeClr val="bg2"/>
                </a:solidFill>
                <a:latin typeface="Lato Regular"/>
              </a:rPr>
              <a:t>4</a:t>
            </a:r>
          </a:p>
        </p:txBody>
      </p:sp>
      <p:sp>
        <p:nvSpPr>
          <p:cNvPr id="750" name="Elipse 749">
            <a:extLst>
              <a:ext uri="{FF2B5EF4-FFF2-40B4-BE49-F238E27FC236}">
                <a16:creationId xmlns:a16="http://schemas.microsoft.com/office/drawing/2014/main" xmlns="" id="{4FD9946E-476E-4E27-BE53-B215CCDF232C}"/>
              </a:ext>
            </a:extLst>
          </p:cNvPr>
          <p:cNvSpPr/>
          <p:nvPr/>
        </p:nvSpPr>
        <p:spPr>
          <a:xfrm>
            <a:off x="355149" y="5303485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rtlCol="0" anchor="ctr"/>
          <a:lstStyle/>
          <a:p>
            <a:pPr algn="ctr" defTabSz="902496"/>
            <a:r>
              <a:rPr lang="es-ES" b="1" dirty="0">
                <a:solidFill>
                  <a:schemeClr val="bg2"/>
                </a:solidFill>
                <a:latin typeface="Lato Regular"/>
              </a:rPr>
              <a:t>5</a:t>
            </a:r>
          </a:p>
        </p:txBody>
      </p:sp>
      <p:sp>
        <p:nvSpPr>
          <p:cNvPr id="751" name="CuadroTexto 750">
            <a:extLst>
              <a:ext uri="{FF2B5EF4-FFF2-40B4-BE49-F238E27FC236}">
                <a16:creationId xmlns:a16="http://schemas.microsoft.com/office/drawing/2014/main" xmlns="" id="{B67E09D6-8867-4839-A1F7-97BFA060ADBE}"/>
              </a:ext>
            </a:extLst>
          </p:cNvPr>
          <p:cNvSpPr txBox="1"/>
          <p:nvPr/>
        </p:nvSpPr>
        <p:spPr>
          <a:xfrm>
            <a:off x="844323" y="2282073"/>
            <a:ext cx="49558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s-ES"/>
            </a:defPPr>
            <a:lvl1pPr marL="85725"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marL="77736" defTabSz="902496"/>
            <a:r>
              <a:rPr lang="es-MX" sz="1400" dirty="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partir de la segmentación de clientes, analizamos el comportamiento de venta por clúster</a:t>
            </a:r>
          </a:p>
        </p:txBody>
      </p:sp>
      <p:sp>
        <p:nvSpPr>
          <p:cNvPr id="752" name="CuadroTexto 751">
            <a:extLst>
              <a:ext uri="{FF2B5EF4-FFF2-40B4-BE49-F238E27FC236}">
                <a16:creationId xmlns:a16="http://schemas.microsoft.com/office/drawing/2014/main" xmlns="" id="{25C544A1-0C69-4C77-A081-0BC70D9A0BE9}"/>
              </a:ext>
            </a:extLst>
          </p:cNvPr>
          <p:cNvSpPr txBox="1"/>
          <p:nvPr/>
        </p:nvSpPr>
        <p:spPr>
          <a:xfrm>
            <a:off x="845520" y="3015711"/>
            <a:ext cx="4860095" cy="64633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85725"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marL="77736" defTabSz="902496"/>
            <a:r>
              <a:rPr lang="es-MX" sz="1400" dirty="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 base en la dispersión de los clientes dentro de cada clúster definimos los objetivos del clúster en términos de venta y valor</a:t>
            </a:r>
          </a:p>
        </p:txBody>
      </p:sp>
      <p:sp>
        <p:nvSpPr>
          <p:cNvPr id="753" name="CuadroTexto 752">
            <a:extLst>
              <a:ext uri="{FF2B5EF4-FFF2-40B4-BE49-F238E27FC236}">
                <a16:creationId xmlns:a16="http://schemas.microsoft.com/office/drawing/2014/main" xmlns="" id="{8B29D258-5751-47E7-BAEB-A526A54AF908}"/>
              </a:ext>
            </a:extLst>
          </p:cNvPr>
          <p:cNvSpPr txBox="1"/>
          <p:nvPr/>
        </p:nvSpPr>
        <p:spPr>
          <a:xfrm>
            <a:off x="846997" y="3868329"/>
            <a:ext cx="499926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85725"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marL="77736" defTabSz="902496"/>
            <a:r>
              <a:rPr lang="es-MX" sz="1400" dirty="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Analizamos el comportamiento de cada cliente respecto a los objetivos de venta y valor del segmento al que pertenece</a:t>
            </a:r>
          </a:p>
        </p:txBody>
      </p:sp>
      <p:sp>
        <p:nvSpPr>
          <p:cNvPr id="754" name="CuadroTexto 753">
            <a:extLst>
              <a:ext uri="{FF2B5EF4-FFF2-40B4-BE49-F238E27FC236}">
                <a16:creationId xmlns:a16="http://schemas.microsoft.com/office/drawing/2014/main" xmlns="" id="{E508385C-37F1-469F-8659-A6246A0E005A}"/>
              </a:ext>
            </a:extLst>
          </p:cNvPr>
          <p:cNvSpPr txBox="1"/>
          <p:nvPr/>
        </p:nvSpPr>
        <p:spPr>
          <a:xfrm>
            <a:off x="847013" y="4624754"/>
            <a:ext cx="486009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s-ES"/>
            </a:defPPr>
            <a:lvl1pPr marL="85725"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marL="77736" defTabSz="902496"/>
            <a:r>
              <a:rPr lang="es-MX" sz="1400" dirty="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Identificamos el recorrido que cada cliente debe de realizar para alcanzar el objetivo de venta y valor de su clúster</a:t>
            </a:r>
          </a:p>
        </p:txBody>
      </p:sp>
      <p:sp>
        <p:nvSpPr>
          <p:cNvPr id="755" name="CuadroTexto 754">
            <a:extLst>
              <a:ext uri="{FF2B5EF4-FFF2-40B4-BE49-F238E27FC236}">
                <a16:creationId xmlns:a16="http://schemas.microsoft.com/office/drawing/2014/main" xmlns="" id="{808F32A3-4F9C-4F1F-8755-D5D9EDA5C6F3}"/>
              </a:ext>
            </a:extLst>
          </p:cNvPr>
          <p:cNvSpPr txBox="1"/>
          <p:nvPr/>
        </p:nvSpPr>
        <p:spPr>
          <a:xfrm>
            <a:off x="846997" y="5315216"/>
            <a:ext cx="5057272" cy="64633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85725"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marL="77736" defTabSz="902496"/>
            <a:r>
              <a:rPr lang="es-MX" sz="1400" dirty="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Definimos el potencial de venta y valor de cada cliente de acuerdo al recorrido que tiene que realizar para alcanzar el potencial</a:t>
            </a:r>
          </a:p>
        </p:txBody>
      </p:sp>
      <p:sp>
        <p:nvSpPr>
          <p:cNvPr id="756" name="Rectángulo 755">
            <a:extLst>
              <a:ext uri="{FF2B5EF4-FFF2-40B4-BE49-F238E27FC236}">
                <a16:creationId xmlns:a16="http://schemas.microsoft.com/office/drawing/2014/main" xmlns="" id="{B8B4B61B-AEE5-4193-BA94-EA708DACB5F9}"/>
              </a:ext>
            </a:extLst>
          </p:cNvPr>
          <p:cNvSpPr/>
          <p:nvPr/>
        </p:nvSpPr>
        <p:spPr>
          <a:xfrm>
            <a:off x="300718" y="1259644"/>
            <a:ext cx="11253815" cy="538609"/>
          </a:xfrm>
          <a:prstGeom prst="rect">
            <a:avLst/>
          </a:prstGeom>
        </p:spPr>
        <p:txBody>
          <a:bodyPr wrap="square" lIns="45720" tIns="22860" rIns="45720" bIns="22860">
            <a:spAutoFit/>
          </a:bodyPr>
          <a:lstStyle/>
          <a:p>
            <a:r>
              <a:rPr lang="es-MX" sz="16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-Bold"/>
              </a:rPr>
              <a:t>Hacemos una solución que impacta realmente en el negocio. Clusterización basado en analítica avanzada que logra aumentar el revenue de campañas de marketing.</a:t>
            </a:r>
            <a:endParaRPr lang="es-MX" sz="1600" dirty="0">
              <a:solidFill>
                <a:schemeClr val="bg1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Bold"/>
            </a:endParaRPr>
          </a:p>
        </p:txBody>
      </p:sp>
      <p:grpSp>
        <p:nvGrpSpPr>
          <p:cNvPr id="231" name="Group 14"/>
          <p:cNvGrpSpPr/>
          <p:nvPr/>
        </p:nvGrpSpPr>
        <p:grpSpPr>
          <a:xfrm>
            <a:off x="10929866" y="600228"/>
            <a:ext cx="957650" cy="553998"/>
            <a:chOff x="-8860" y="-69084"/>
            <a:chExt cx="1915299" cy="1107994"/>
          </a:xfrm>
        </p:grpSpPr>
        <p:sp>
          <p:nvSpPr>
            <p:cNvPr id="232" name="Rectangle 19"/>
            <p:cNvSpPr/>
            <p:nvPr/>
          </p:nvSpPr>
          <p:spPr>
            <a:xfrm rot="1257727">
              <a:off x="-8860" y="-69084"/>
              <a:ext cx="1915299" cy="110799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858837">
                <a:lnSpc>
                  <a:spcPct val="90000"/>
                </a:lnSpc>
                <a:defRPr sz="2000">
                  <a:solidFill>
                    <a:srgbClr val="535353"/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ILUSTRATIVO</a:t>
              </a:r>
            </a:p>
          </p:txBody>
        </p:sp>
        <p:grpSp>
          <p:nvGrpSpPr>
            <p:cNvPr id="233" name="Group 21"/>
            <p:cNvGrpSpPr/>
            <p:nvPr/>
          </p:nvGrpSpPr>
          <p:grpSpPr>
            <a:xfrm>
              <a:off x="175941" y="35272"/>
              <a:ext cx="1626810" cy="646075"/>
              <a:chOff x="0" y="0"/>
              <a:chExt cx="1626809" cy="646074"/>
            </a:xfrm>
          </p:grpSpPr>
          <p:sp>
            <p:nvSpPr>
              <p:cNvPr id="237" name="Line 22"/>
              <p:cNvSpPr/>
              <p:nvPr/>
            </p:nvSpPr>
            <p:spPr>
              <a:xfrm>
                <a:off x="-1" y="26762"/>
                <a:ext cx="1616558" cy="619313"/>
              </a:xfrm>
              <a:prstGeom prst="line">
                <a:avLst/>
              </a:prstGeom>
              <a:solidFill>
                <a:srgbClr val="FFFFFF"/>
              </a:solidFill>
              <a:ln w="12700" cap="flat">
                <a:solidFill>
                  <a:srgbClr val="535353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38" name="Line 23"/>
              <p:cNvSpPr/>
              <p:nvPr/>
            </p:nvSpPr>
            <p:spPr>
              <a:xfrm>
                <a:off x="10252" y="0"/>
                <a:ext cx="1616558" cy="619312"/>
              </a:xfrm>
              <a:prstGeom prst="line">
                <a:avLst/>
              </a:prstGeom>
              <a:solidFill>
                <a:srgbClr val="FFFFFF"/>
              </a:solidFill>
              <a:ln w="12700" cap="flat">
                <a:solidFill>
                  <a:srgbClr val="535353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234" name="Group 24"/>
            <p:cNvGrpSpPr/>
            <p:nvPr/>
          </p:nvGrpSpPr>
          <p:grpSpPr>
            <a:xfrm>
              <a:off x="63929" y="311863"/>
              <a:ext cx="1626810" cy="646075"/>
              <a:chOff x="0" y="0"/>
              <a:chExt cx="1626809" cy="646074"/>
            </a:xfrm>
          </p:grpSpPr>
          <p:sp>
            <p:nvSpPr>
              <p:cNvPr id="235" name="Line 25"/>
              <p:cNvSpPr/>
              <p:nvPr/>
            </p:nvSpPr>
            <p:spPr>
              <a:xfrm>
                <a:off x="-1" y="26762"/>
                <a:ext cx="1616558" cy="619313"/>
              </a:xfrm>
              <a:prstGeom prst="line">
                <a:avLst/>
              </a:prstGeom>
              <a:solidFill>
                <a:srgbClr val="FFFFFF"/>
              </a:solidFill>
              <a:ln w="12700" cap="flat">
                <a:solidFill>
                  <a:srgbClr val="535353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36" name="Line 26"/>
              <p:cNvSpPr/>
              <p:nvPr/>
            </p:nvSpPr>
            <p:spPr>
              <a:xfrm>
                <a:off x="10252" y="0"/>
                <a:ext cx="1616558" cy="619312"/>
              </a:xfrm>
              <a:prstGeom prst="line">
                <a:avLst/>
              </a:prstGeom>
              <a:solidFill>
                <a:srgbClr val="FFFFFF"/>
              </a:solidFill>
              <a:ln w="12700" cap="flat">
                <a:solidFill>
                  <a:srgbClr val="535353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3361471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"/>
          <p:cNvSpPr/>
          <p:nvPr/>
        </p:nvSpPr>
        <p:spPr>
          <a:xfrm>
            <a:off x="3321931" y="3077625"/>
            <a:ext cx="2524964" cy="278415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/>
          </a:p>
        </p:txBody>
      </p:sp>
      <p:sp>
        <p:nvSpPr>
          <p:cNvPr id="333" name="Google Shape;333;p4"/>
          <p:cNvSpPr/>
          <p:nvPr/>
        </p:nvSpPr>
        <p:spPr>
          <a:xfrm>
            <a:off x="4030575" y="2925425"/>
            <a:ext cx="1547651" cy="3409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/>
          </a:p>
        </p:txBody>
      </p:sp>
      <p:sp>
        <p:nvSpPr>
          <p:cNvPr id="334" name="Google Shape;334;p4"/>
          <p:cNvSpPr/>
          <p:nvPr/>
        </p:nvSpPr>
        <p:spPr>
          <a:xfrm>
            <a:off x="3460688" y="2735213"/>
            <a:ext cx="677144" cy="6771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/>
          </a:p>
        </p:txBody>
      </p:sp>
      <p:sp>
        <p:nvSpPr>
          <p:cNvPr id="335" name="Google Shape;335;p4"/>
          <p:cNvSpPr txBox="1"/>
          <p:nvPr/>
        </p:nvSpPr>
        <p:spPr>
          <a:xfrm>
            <a:off x="4180647" y="2933050"/>
            <a:ext cx="1334937" cy="25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00000"/>
              </a:buClr>
              <a:buSzPts val="2800"/>
            </a:pPr>
            <a:r>
              <a:rPr lang="en-US" b="1"/>
              <a:t>Predictivo</a:t>
            </a:r>
            <a:endParaRPr b="1"/>
          </a:p>
        </p:txBody>
      </p:sp>
      <p:pic>
        <p:nvPicPr>
          <p:cNvPr id="336" name="Google Shape;33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7722" y="2864238"/>
            <a:ext cx="403076" cy="40305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"/>
          <p:cNvSpPr/>
          <p:nvPr/>
        </p:nvSpPr>
        <p:spPr>
          <a:xfrm>
            <a:off x="432003" y="3077625"/>
            <a:ext cx="2524964" cy="278415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/>
          </a:p>
        </p:txBody>
      </p:sp>
      <p:sp>
        <p:nvSpPr>
          <p:cNvPr id="338" name="Google Shape;338;p4"/>
          <p:cNvSpPr/>
          <p:nvPr/>
        </p:nvSpPr>
        <p:spPr>
          <a:xfrm>
            <a:off x="1140649" y="2925425"/>
            <a:ext cx="1547651" cy="3409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/>
          </a:p>
        </p:txBody>
      </p:sp>
      <p:sp>
        <p:nvSpPr>
          <p:cNvPr id="339" name="Google Shape;339;p4"/>
          <p:cNvSpPr/>
          <p:nvPr/>
        </p:nvSpPr>
        <p:spPr>
          <a:xfrm>
            <a:off x="570762" y="2735213"/>
            <a:ext cx="677144" cy="6771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/>
          </a:p>
        </p:txBody>
      </p:sp>
      <p:sp>
        <p:nvSpPr>
          <p:cNvPr id="340" name="Google Shape;340;p4"/>
          <p:cNvSpPr txBox="1"/>
          <p:nvPr/>
        </p:nvSpPr>
        <p:spPr>
          <a:xfrm>
            <a:off x="1290721" y="2933050"/>
            <a:ext cx="1334937" cy="25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00000"/>
              </a:buClr>
              <a:buSzPts val="2800"/>
            </a:pPr>
            <a:r>
              <a:rPr lang="en-US" b="1"/>
              <a:t>Cliente 360</a:t>
            </a:r>
            <a:endParaRPr b="1"/>
          </a:p>
        </p:txBody>
      </p:sp>
      <p:pic>
        <p:nvPicPr>
          <p:cNvPr id="341" name="Google Shape;34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7796" y="2864238"/>
            <a:ext cx="403076" cy="4030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"/>
          <p:cNvSpPr txBox="1"/>
          <p:nvPr/>
        </p:nvSpPr>
        <p:spPr>
          <a:xfrm>
            <a:off x="363498" y="986563"/>
            <a:ext cx="9315306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Clr>
                <a:srgbClr val="FFFFFF"/>
              </a:buClr>
              <a:buSzPts val="8800"/>
            </a:pPr>
            <a:r>
              <a:rPr lang="en-US" sz="4400" b="1" dirty="0" err="1">
                <a:latin typeface="Arial"/>
                <a:ea typeface="Arial"/>
                <a:cs typeface="Arial"/>
                <a:sym typeface="Arial"/>
              </a:rPr>
              <a:t>Modelo</a:t>
            </a:r>
            <a:r>
              <a:rPr lang="en-US" sz="44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400" b="1" dirty="0" err="1">
                <a:latin typeface="Arial"/>
                <a:ea typeface="Arial"/>
                <a:cs typeface="Arial"/>
                <a:sym typeface="Arial"/>
              </a:rPr>
              <a:t>objetivo</a:t>
            </a:r>
            <a:r>
              <a:rPr lang="en-US" sz="4400" b="1" dirty="0"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4400" b="1" dirty="0" err="1">
                <a:latin typeface="Arial"/>
                <a:ea typeface="Arial"/>
                <a:cs typeface="Arial"/>
                <a:sym typeface="Arial"/>
              </a:rPr>
              <a:t>Oficina</a:t>
            </a:r>
            <a:r>
              <a:rPr lang="en-US" sz="4400" b="1" dirty="0"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4400" b="1" dirty="0" err="1">
                <a:latin typeface="Arial"/>
                <a:ea typeface="Arial"/>
                <a:cs typeface="Arial"/>
                <a:sym typeface="Arial"/>
              </a:rPr>
              <a:t>datos</a:t>
            </a:r>
            <a:endParaRPr sz="44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4"/>
          <p:cNvSpPr/>
          <p:nvPr/>
        </p:nvSpPr>
        <p:spPr>
          <a:xfrm>
            <a:off x="11800684" y="6539540"/>
            <a:ext cx="391316" cy="246221"/>
          </a:xfrm>
          <a:prstGeom prst="rect">
            <a:avLst/>
          </a:prstGeom>
          <a:solidFill>
            <a:srgbClr val="EC111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ctr">
              <a:buClr>
                <a:srgbClr val="000000"/>
              </a:buClr>
              <a:buSzPts val="3200"/>
            </a:pP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4" name="Google Shape;344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915301" y="6573612"/>
            <a:ext cx="162082" cy="178079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"/>
          <p:cNvSpPr txBox="1"/>
          <p:nvPr/>
        </p:nvSpPr>
        <p:spPr>
          <a:xfrm>
            <a:off x="11575702" y="332530"/>
            <a:ext cx="233506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r">
              <a:buClr>
                <a:srgbClr val="FFFFFF"/>
              </a:buClr>
              <a:buSzPts val="1600"/>
            </a:pPr>
            <a:fld id="{00000000-1234-1234-1234-123412341234}" type="slidenum">
              <a:rPr lang="en-US" sz="800"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FFFFFF"/>
                </a:buClr>
                <a:buSzPts val="1600"/>
              </a:pPr>
              <a:t>42</a:t>
            </a:fld>
            <a:endParaRPr sz="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4"/>
          <p:cNvSpPr txBox="1"/>
          <p:nvPr/>
        </p:nvSpPr>
        <p:spPr>
          <a:xfrm>
            <a:off x="646967" y="3612438"/>
            <a:ext cx="2289899" cy="169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FFFFFF"/>
              </a:buClr>
              <a:buSzPts val="2000"/>
            </a:pPr>
            <a:r>
              <a:rPr lang="en-US" sz="1300" dirty="0" err="1"/>
              <a:t>Continuar</a:t>
            </a:r>
            <a:r>
              <a:rPr lang="en-US" sz="1300" dirty="0"/>
              <a:t> con </a:t>
            </a:r>
            <a:r>
              <a:rPr lang="en-US" sz="1300" dirty="0" err="1"/>
              <a:t>modelo</a:t>
            </a:r>
            <a:r>
              <a:rPr lang="en-US" sz="1300" dirty="0"/>
              <a:t> </a:t>
            </a:r>
            <a:r>
              <a:rPr lang="en-US" sz="1300" dirty="0" err="1"/>
              <a:t>cliente</a:t>
            </a:r>
            <a:r>
              <a:rPr lang="en-US" sz="1300" dirty="0"/>
              <a:t> 360 actual en </a:t>
            </a:r>
            <a:r>
              <a:rPr lang="en-US" sz="1300" dirty="0" err="1"/>
              <a:t>Scotiabank</a:t>
            </a:r>
            <a:endParaRPr sz="1300" dirty="0"/>
          </a:p>
          <a:p>
            <a:pPr>
              <a:lnSpc>
                <a:spcPct val="130000"/>
              </a:lnSpc>
              <a:buClr>
                <a:srgbClr val="FFFFFF"/>
              </a:buClr>
              <a:buSzPts val="2000"/>
            </a:pPr>
            <a:r>
              <a:rPr lang="en-US" sz="1300" dirty="0" err="1">
                <a:latin typeface="Arial"/>
                <a:ea typeface="Arial"/>
                <a:cs typeface="Arial"/>
                <a:sym typeface="Arial"/>
              </a:rPr>
              <a:t>Segmentación</a:t>
            </a:r>
            <a:r>
              <a:rPr lang="en-US" sz="13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 dirty="0" err="1">
                <a:latin typeface="Arial"/>
                <a:ea typeface="Arial"/>
                <a:cs typeface="Arial"/>
                <a:sym typeface="Arial"/>
              </a:rPr>
              <a:t>supervisada</a:t>
            </a:r>
            <a:r>
              <a:rPr lang="en-US" sz="1300" dirty="0">
                <a:latin typeface="Arial"/>
                <a:ea typeface="Arial"/>
                <a:cs typeface="Arial"/>
                <a:sym typeface="Arial"/>
              </a:rPr>
              <a:t> y no </a:t>
            </a:r>
            <a:r>
              <a:rPr lang="en-US" sz="1300" dirty="0" err="1">
                <a:latin typeface="Arial"/>
                <a:ea typeface="Arial"/>
                <a:cs typeface="Arial"/>
                <a:sym typeface="Arial"/>
              </a:rPr>
              <a:t>supervisada</a:t>
            </a:r>
            <a:r>
              <a:rPr lang="en-US" sz="1300" dirty="0"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300" dirty="0" err="1">
                <a:latin typeface="Arial"/>
                <a:ea typeface="Arial"/>
                <a:cs typeface="Arial"/>
                <a:sym typeface="Arial"/>
              </a:rPr>
              <a:t>clientes</a:t>
            </a:r>
            <a:r>
              <a:rPr lang="en-US" sz="13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300" dirty="0" err="1">
                <a:latin typeface="Arial"/>
                <a:ea typeface="Arial"/>
                <a:cs typeface="Arial"/>
                <a:sym typeface="Arial"/>
              </a:rPr>
              <a:t>riesgos</a:t>
            </a:r>
            <a:r>
              <a:rPr lang="en-US" sz="1300" dirty="0">
                <a:latin typeface="Arial"/>
                <a:ea typeface="Arial"/>
                <a:cs typeface="Arial"/>
                <a:sym typeface="Arial"/>
              </a:rPr>
              <a:t>)</a:t>
            </a:r>
            <a:endParaRPr sz="1300" dirty="0"/>
          </a:p>
          <a:p>
            <a:pPr>
              <a:lnSpc>
                <a:spcPct val="130000"/>
              </a:lnSpc>
              <a:buClr>
                <a:srgbClr val="FFFFFF"/>
              </a:buClr>
              <a:buSzPts val="2000"/>
            </a:pPr>
            <a:r>
              <a:rPr lang="en-US" sz="1300" dirty="0" err="1">
                <a:latin typeface="Arial"/>
                <a:ea typeface="Arial"/>
                <a:cs typeface="Arial"/>
                <a:sym typeface="Arial"/>
              </a:rPr>
              <a:t>Clusterización</a:t>
            </a:r>
            <a:r>
              <a:rPr lang="en-US" sz="1300" dirty="0"/>
              <a:t> y </a:t>
            </a:r>
            <a:r>
              <a:rPr lang="en-US" sz="1300" dirty="0" err="1"/>
              <a:t>c</a:t>
            </a:r>
            <a:r>
              <a:rPr lang="en-US" sz="1300" dirty="0" err="1">
                <a:latin typeface="Arial"/>
                <a:ea typeface="Arial"/>
                <a:cs typeface="Arial"/>
                <a:sym typeface="Arial"/>
              </a:rPr>
              <a:t>ategorización</a:t>
            </a:r>
            <a:endParaRPr sz="13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4"/>
          <p:cNvSpPr txBox="1"/>
          <p:nvPr/>
        </p:nvSpPr>
        <p:spPr>
          <a:xfrm>
            <a:off x="363499" y="1746875"/>
            <a:ext cx="8881478" cy="692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009DD6"/>
              </a:buClr>
              <a:buSzPts val="2560"/>
            </a:pPr>
            <a:r>
              <a:rPr lang="en-US" sz="1600"/>
              <a:t>Responder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 preguntas complejas de las diferentes áreas del banco mediante la explotación adecuada de datos dando soluci</a:t>
            </a:r>
            <a:r>
              <a:rPr lang="en-US" sz="1600"/>
              <a:t>ón a dichas necesidades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4"/>
          <p:cNvSpPr txBox="1"/>
          <p:nvPr/>
        </p:nvSpPr>
        <p:spPr>
          <a:xfrm>
            <a:off x="3536893" y="3612438"/>
            <a:ext cx="2117538" cy="169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FFFFFF"/>
              </a:buClr>
              <a:buSzPts val="2000"/>
            </a:pPr>
            <a:r>
              <a:rPr lang="en-US" sz="1300">
                <a:latin typeface="Arial"/>
                <a:ea typeface="Arial"/>
                <a:cs typeface="Arial"/>
                <a:sym typeface="Arial"/>
              </a:rPr>
              <a:t>Modelos predictivos </a:t>
            </a:r>
            <a:r>
              <a:rPr lang="en-US" sz="1300"/>
              <a:t>que pueden generar una excelente sinergia de la DO con el área de Analytics y proporcionar un mejor servicio de Scotiabank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4"/>
          <p:cNvSpPr/>
          <p:nvPr/>
        </p:nvSpPr>
        <p:spPr>
          <a:xfrm>
            <a:off x="6249961" y="3077625"/>
            <a:ext cx="2524964" cy="278415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/>
          </a:p>
        </p:txBody>
      </p:sp>
      <p:sp>
        <p:nvSpPr>
          <p:cNvPr id="350" name="Google Shape;350;p4"/>
          <p:cNvSpPr/>
          <p:nvPr/>
        </p:nvSpPr>
        <p:spPr>
          <a:xfrm>
            <a:off x="6958603" y="2925425"/>
            <a:ext cx="1633156" cy="3409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/>
          </a:p>
        </p:txBody>
      </p:sp>
      <p:sp>
        <p:nvSpPr>
          <p:cNvPr id="351" name="Google Shape;351;p4"/>
          <p:cNvSpPr/>
          <p:nvPr/>
        </p:nvSpPr>
        <p:spPr>
          <a:xfrm>
            <a:off x="6388716" y="2735213"/>
            <a:ext cx="677144" cy="6771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/>
          </a:p>
        </p:txBody>
      </p:sp>
      <p:sp>
        <p:nvSpPr>
          <p:cNvPr id="352" name="Google Shape;352;p4"/>
          <p:cNvSpPr txBox="1"/>
          <p:nvPr/>
        </p:nvSpPr>
        <p:spPr>
          <a:xfrm>
            <a:off x="7184880" y="2780650"/>
            <a:ext cx="1633156" cy="25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n-US" b="1"/>
              <a:t>Analítica para el usuario</a:t>
            </a:r>
            <a:endParaRPr b="1"/>
          </a:p>
        </p:txBody>
      </p:sp>
      <p:pic>
        <p:nvPicPr>
          <p:cNvPr id="353" name="Google Shape;353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25750" y="2864238"/>
            <a:ext cx="403076" cy="40305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"/>
          <p:cNvSpPr txBox="1"/>
          <p:nvPr/>
        </p:nvSpPr>
        <p:spPr>
          <a:xfrm>
            <a:off x="6463121" y="3612438"/>
            <a:ext cx="2204243" cy="207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FFFFFF"/>
              </a:buClr>
              <a:buSzPts val="2000"/>
            </a:pPr>
            <a:r>
              <a:rPr lang="en-US" sz="1300"/>
              <a:t>Servicio de datos agregados (internos y externos) </a:t>
            </a:r>
            <a:endParaRPr sz="1300"/>
          </a:p>
          <a:p>
            <a:pPr>
              <a:lnSpc>
                <a:spcPct val="130000"/>
              </a:lnSpc>
              <a:buClr>
                <a:srgbClr val="FFFFFF"/>
              </a:buClr>
              <a:buSzPts val="2000"/>
            </a:pPr>
            <a:endParaRPr sz="1300"/>
          </a:p>
          <a:p>
            <a:pPr>
              <a:lnSpc>
                <a:spcPct val="130000"/>
              </a:lnSpc>
              <a:buClr>
                <a:srgbClr val="FFFFFF"/>
              </a:buClr>
              <a:buSzPts val="2000"/>
            </a:pPr>
            <a:r>
              <a:rPr lang="en-US" sz="1300"/>
              <a:t>Personalización de la interacción (captación, venta cruzada) con el cliente basada en comportamiento omnicanal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4"/>
          <p:cNvSpPr/>
          <p:nvPr/>
        </p:nvSpPr>
        <p:spPr>
          <a:xfrm>
            <a:off x="9191136" y="3077625"/>
            <a:ext cx="2524964" cy="278415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/>
          </a:p>
        </p:txBody>
      </p:sp>
      <p:sp>
        <p:nvSpPr>
          <p:cNvPr id="356" name="Google Shape;356;p4"/>
          <p:cNvSpPr/>
          <p:nvPr/>
        </p:nvSpPr>
        <p:spPr>
          <a:xfrm>
            <a:off x="9899782" y="2925425"/>
            <a:ext cx="1768915" cy="3409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/>
          </a:p>
        </p:txBody>
      </p:sp>
      <p:sp>
        <p:nvSpPr>
          <p:cNvPr id="357" name="Google Shape;357;p4"/>
          <p:cNvSpPr/>
          <p:nvPr/>
        </p:nvSpPr>
        <p:spPr>
          <a:xfrm>
            <a:off x="9329889" y="2735213"/>
            <a:ext cx="677144" cy="6771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/>
          </a:p>
        </p:txBody>
      </p:sp>
      <p:sp>
        <p:nvSpPr>
          <p:cNvPr id="358" name="Google Shape;358;p4"/>
          <p:cNvSpPr txBox="1"/>
          <p:nvPr/>
        </p:nvSpPr>
        <p:spPr>
          <a:xfrm>
            <a:off x="10126053" y="2933050"/>
            <a:ext cx="1633156" cy="25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n-US" b="1"/>
              <a:t>Visualización</a:t>
            </a:r>
            <a:endParaRPr b="1"/>
          </a:p>
        </p:txBody>
      </p:sp>
      <p:pic>
        <p:nvPicPr>
          <p:cNvPr id="359" name="Google Shape;359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66922" y="2864238"/>
            <a:ext cx="403076" cy="4030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"/>
          <p:cNvSpPr txBox="1"/>
          <p:nvPr/>
        </p:nvSpPr>
        <p:spPr>
          <a:xfrm>
            <a:off x="9329895" y="3612438"/>
            <a:ext cx="2289899" cy="11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FFFFFF"/>
              </a:buClr>
              <a:buSzPts val="2000"/>
            </a:pPr>
            <a:r>
              <a:rPr lang="en-US" sz="1300">
                <a:latin typeface="Arial"/>
                <a:ea typeface="Arial"/>
                <a:cs typeface="Arial"/>
                <a:sym typeface="Arial"/>
              </a:rPr>
              <a:t>Informes interactivos enfocados </a:t>
            </a:r>
            <a:r>
              <a:rPr lang="en-US" sz="1300"/>
              <a:t>al</a:t>
            </a:r>
            <a:r>
              <a:rPr lang="en-US" sz="1300">
                <a:latin typeface="Arial"/>
                <a:ea typeface="Arial"/>
                <a:cs typeface="Arial"/>
                <a:sym typeface="Arial"/>
              </a:rPr>
              <a:t> el usuario</a:t>
            </a:r>
            <a:endParaRPr sz="1300"/>
          </a:p>
          <a:p>
            <a:pPr>
              <a:lnSpc>
                <a:spcPct val="130000"/>
              </a:lnSpc>
              <a:buClr>
                <a:srgbClr val="FFFFFF"/>
              </a:buClr>
              <a:buSzPts val="2000"/>
            </a:pPr>
            <a:endParaRPr sz="1300"/>
          </a:p>
          <a:p>
            <a:pPr>
              <a:lnSpc>
                <a:spcPct val="130000"/>
              </a:lnSpc>
              <a:buClr>
                <a:srgbClr val="FFFFFF"/>
              </a:buClr>
              <a:buSzPts val="2000"/>
            </a:pPr>
            <a:r>
              <a:rPr lang="en-US" sz="1300"/>
              <a:t>D</a:t>
            </a:r>
            <a:r>
              <a:rPr lang="en-US" sz="1300">
                <a:latin typeface="Arial"/>
                <a:ea typeface="Arial"/>
                <a:cs typeface="Arial"/>
                <a:sym typeface="Arial"/>
              </a:rPr>
              <a:t>emocratización de los datos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756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7"/>
          <p:cNvSpPr/>
          <p:nvPr/>
        </p:nvSpPr>
        <p:spPr>
          <a:xfrm flipH="1">
            <a:off x="25" y="0"/>
            <a:ext cx="406676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FFFFFF"/>
              </a:buClr>
              <a:buSzPts val="3200"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17"/>
          <p:cNvSpPr txBox="1"/>
          <p:nvPr/>
        </p:nvSpPr>
        <p:spPr>
          <a:xfrm>
            <a:off x="363500" y="986563"/>
            <a:ext cx="3379120" cy="13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lt1"/>
              </a:buClr>
              <a:buSzPts val="8800"/>
            </a:pPr>
            <a:r>
              <a:rPr lang="en-US" sz="4100" b="1">
                <a:solidFill>
                  <a:schemeClr val="lt1"/>
                </a:solidFill>
              </a:rPr>
              <a:t>Principales objetivos</a:t>
            </a:r>
            <a:endParaRPr sz="44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17"/>
          <p:cNvSpPr txBox="1"/>
          <p:nvPr/>
        </p:nvSpPr>
        <p:spPr>
          <a:xfrm>
            <a:off x="9244989" y="4362425"/>
            <a:ext cx="2364304" cy="1444800"/>
          </a:xfrm>
          <a:prstGeom prst="rect">
            <a:avLst/>
          </a:prstGeom>
          <a:solidFill>
            <a:srgbClr val="009D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09DD6"/>
              </a:buClr>
              <a:buSzPts val="8800"/>
            </a:pPr>
            <a:r>
              <a:rPr lang="en-US" sz="65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437</a:t>
            </a:r>
            <a:endParaRPr sz="6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chemeClr val="dk1"/>
              </a:buClr>
              <a:buSzPts val="600"/>
            </a:pPr>
            <a:endParaRPr sz="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9DD6"/>
              </a:buClr>
              <a:buSzPts val="3200"/>
            </a:pPr>
            <a:r>
              <a:rPr lang="en-US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Personal impactado</a:t>
            </a:r>
            <a:endParaRPr sz="13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chemeClr val="dk1"/>
              </a:buClr>
              <a:buSzPts val="1200"/>
            </a:pPr>
            <a:endParaRPr sz="6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17"/>
          <p:cNvSpPr txBox="1"/>
          <p:nvPr/>
        </p:nvSpPr>
        <p:spPr>
          <a:xfrm>
            <a:off x="4495293" y="1383400"/>
            <a:ext cx="6229155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9DD6"/>
              </a:buClr>
              <a:buSzPts val="15000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Generar dashboards automatizados (Power BI, Tableau) </a:t>
            </a:r>
            <a:r>
              <a:rPr lang="en-US" sz="1600"/>
              <a:t>que mejoren la calidad en la toma de decisiones del banco.</a:t>
            </a:r>
            <a:endParaRPr sz="11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17"/>
          <p:cNvSpPr txBox="1"/>
          <p:nvPr/>
        </p:nvSpPr>
        <p:spPr>
          <a:xfrm>
            <a:off x="4914420" y="2684400"/>
            <a:ext cx="3611035" cy="25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>
              <a:lnSpc>
                <a:spcPct val="135000"/>
              </a:lnSpc>
            </a:pPr>
            <a:r>
              <a:rPr lang="en-US" sz="1300"/>
              <a:t>Medir el éxito del modelo</a:t>
            </a:r>
            <a:endParaRPr sz="1300"/>
          </a:p>
          <a:p>
            <a:pPr>
              <a:lnSpc>
                <a:spcPct val="135000"/>
              </a:lnSpc>
            </a:pPr>
            <a:r>
              <a:rPr lang="en-US" sz="1300"/>
              <a:t>Automatizar extracciones</a:t>
            </a:r>
            <a:endParaRPr sz="1300"/>
          </a:p>
          <a:p>
            <a:pPr>
              <a:lnSpc>
                <a:spcPct val="135000"/>
              </a:lnSpc>
            </a:pPr>
            <a:r>
              <a:rPr lang="en-US" sz="1300"/>
              <a:t>Distribución de los reportes directamente de la DO a través de procesos automatizados</a:t>
            </a:r>
            <a:endParaRPr sz="1300"/>
          </a:p>
          <a:p>
            <a:pPr>
              <a:lnSpc>
                <a:spcPct val="135000"/>
              </a:lnSpc>
            </a:pPr>
            <a:r>
              <a:rPr lang="en-US" sz="1300"/>
              <a:t>Monitoreo adecuado y control de accesos</a:t>
            </a:r>
            <a:endParaRPr sz="1300"/>
          </a:p>
          <a:p>
            <a:pPr>
              <a:lnSpc>
                <a:spcPct val="135000"/>
              </a:lnSpc>
            </a:pPr>
            <a:r>
              <a:rPr lang="en-US" sz="1300"/>
              <a:t>Visión de una DO transversal que impacta positivamente a las demás áreas</a:t>
            </a:r>
            <a:endParaRPr sz="1300"/>
          </a:p>
          <a:p>
            <a:pPr>
              <a:lnSpc>
                <a:spcPct val="135000"/>
              </a:lnSpc>
            </a:pPr>
            <a:r>
              <a:rPr lang="en-US" sz="1300"/>
              <a:t>Sinergia con las áreas para el mantenimiento de una buena arquitectura informacional</a:t>
            </a:r>
            <a:endParaRPr sz="1300"/>
          </a:p>
          <a:p>
            <a:pPr>
              <a:lnSpc>
                <a:spcPct val="135000"/>
              </a:lnSpc>
            </a:pPr>
            <a:r>
              <a:rPr lang="en-US" sz="1300"/>
              <a:t>Sinergias con:</a:t>
            </a:r>
            <a:endParaRPr sz="1300"/>
          </a:p>
          <a:p>
            <a:pPr>
              <a:lnSpc>
                <a:spcPct val="135000"/>
              </a:lnSpc>
            </a:pPr>
            <a:r>
              <a:rPr lang="en-US" sz="1300"/>
              <a:t>	TI</a:t>
            </a:r>
            <a:endParaRPr sz="1300"/>
          </a:p>
          <a:p>
            <a:pPr>
              <a:lnSpc>
                <a:spcPct val="135000"/>
              </a:lnSpc>
            </a:pPr>
            <a:r>
              <a:rPr lang="en-US" sz="1300"/>
              <a:t>	Analytics</a:t>
            </a:r>
            <a:endParaRPr sz="1300"/>
          </a:p>
          <a:p>
            <a:pPr indent="228600">
              <a:lnSpc>
                <a:spcPct val="135000"/>
              </a:lnSpc>
            </a:pPr>
            <a:r>
              <a:rPr lang="en-US" sz="1300"/>
              <a:t>Negocio</a:t>
            </a:r>
            <a:endParaRPr sz="1300"/>
          </a:p>
          <a:p>
            <a:pPr indent="228600">
              <a:lnSpc>
                <a:spcPct val="135000"/>
              </a:lnSpc>
            </a:pPr>
            <a:r>
              <a:rPr lang="en-US" sz="1300"/>
              <a:t>Riesgos</a:t>
            </a:r>
            <a:endParaRPr sz="1300"/>
          </a:p>
          <a:p>
            <a:pPr indent="228600">
              <a:lnSpc>
                <a:spcPct val="135000"/>
              </a:lnSpc>
            </a:pPr>
            <a:r>
              <a:rPr lang="en-US" sz="1300"/>
              <a:t>...</a:t>
            </a:r>
            <a:endParaRPr sz="1300"/>
          </a:p>
        </p:txBody>
      </p:sp>
      <p:sp>
        <p:nvSpPr>
          <p:cNvPr id="370" name="Google Shape;370;p17"/>
          <p:cNvSpPr txBox="1"/>
          <p:nvPr/>
        </p:nvSpPr>
        <p:spPr>
          <a:xfrm>
            <a:off x="4495293" y="2084450"/>
            <a:ext cx="3379120" cy="4380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rgbClr val="FB63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/>
            <a:r>
              <a:rPr lang="en-US" sz="1500" b="1">
                <a:solidFill>
                  <a:srgbClr val="FFFFFF"/>
                </a:solidFill>
              </a:rPr>
              <a:t>CONSOLIDAR REPORTES</a:t>
            </a:r>
            <a:endParaRPr sz="1500" b="1">
              <a:solidFill>
                <a:srgbClr val="FFFFFF"/>
              </a:solidFill>
            </a:endParaRPr>
          </a:p>
        </p:txBody>
      </p:sp>
      <p:sp>
        <p:nvSpPr>
          <p:cNvPr id="371" name="Google Shape;371;p17"/>
          <p:cNvSpPr txBox="1"/>
          <p:nvPr/>
        </p:nvSpPr>
        <p:spPr>
          <a:xfrm>
            <a:off x="9244989" y="2264563"/>
            <a:ext cx="2364304" cy="1675050"/>
          </a:xfrm>
          <a:prstGeom prst="rect">
            <a:avLst/>
          </a:prstGeom>
          <a:solidFill>
            <a:srgbClr val="009DD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6300" b="1">
                <a:solidFill>
                  <a:srgbClr val="FFFFFF"/>
                </a:solidFill>
              </a:rPr>
              <a:t>KPIs</a:t>
            </a:r>
            <a:endParaRPr sz="6300" b="1">
              <a:solidFill>
                <a:srgbClr val="FFFFFF"/>
              </a:solidFill>
            </a:endParaRPr>
          </a:p>
          <a:p>
            <a:pPr algn="ctr"/>
            <a:r>
              <a:rPr lang="en-US" sz="1300">
                <a:solidFill>
                  <a:srgbClr val="FFFFFF"/>
                </a:solidFill>
              </a:rPr>
              <a:t>Herramienta para</a:t>
            </a:r>
            <a:endParaRPr sz="1300">
              <a:solidFill>
                <a:srgbClr val="FFFFFF"/>
              </a:solidFill>
            </a:endParaRPr>
          </a:p>
          <a:p>
            <a:pPr algn="ctr"/>
            <a:r>
              <a:rPr lang="en-US" sz="1300">
                <a:solidFill>
                  <a:srgbClr val="FFFFFF"/>
                </a:solidFill>
              </a:rPr>
              <a:t>visualización con KPIs</a:t>
            </a:r>
            <a:endParaRPr sz="1300">
              <a:solidFill>
                <a:srgbClr val="FFFFFF"/>
              </a:solidFill>
            </a:endParaRPr>
          </a:p>
        </p:txBody>
      </p:sp>
      <p:cxnSp>
        <p:nvCxnSpPr>
          <p:cNvPr id="372" name="Google Shape;372;p17"/>
          <p:cNvCxnSpPr/>
          <p:nvPr/>
        </p:nvCxnSpPr>
        <p:spPr>
          <a:xfrm>
            <a:off x="4495293" y="2502038"/>
            <a:ext cx="0" cy="273945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3" name="Google Shape;373;p17"/>
          <p:cNvCxnSpPr/>
          <p:nvPr/>
        </p:nvCxnSpPr>
        <p:spPr>
          <a:xfrm>
            <a:off x="4495292" y="2830400"/>
            <a:ext cx="317871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4" name="Google Shape;374;p17"/>
          <p:cNvCxnSpPr/>
          <p:nvPr/>
        </p:nvCxnSpPr>
        <p:spPr>
          <a:xfrm>
            <a:off x="4495292" y="3120894"/>
            <a:ext cx="317871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5" name="Google Shape;375;p17"/>
          <p:cNvCxnSpPr/>
          <p:nvPr/>
        </p:nvCxnSpPr>
        <p:spPr>
          <a:xfrm>
            <a:off x="4495292" y="3397944"/>
            <a:ext cx="317871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6" name="Google Shape;376;p17"/>
          <p:cNvCxnSpPr/>
          <p:nvPr/>
        </p:nvCxnSpPr>
        <p:spPr>
          <a:xfrm>
            <a:off x="4495292" y="3891178"/>
            <a:ext cx="317871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7" name="Google Shape;377;p17"/>
          <p:cNvCxnSpPr/>
          <p:nvPr/>
        </p:nvCxnSpPr>
        <p:spPr>
          <a:xfrm>
            <a:off x="4495292" y="4191893"/>
            <a:ext cx="317871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8" name="Google Shape;378;p17"/>
          <p:cNvCxnSpPr/>
          <p:nvPr/>
        </p:nvCxnSpPr>
        <p:spPr>
          <a:xfrm>
            <a:off x="4495292" y="5248769"/>
            <a:ext cx="317871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17"/>
          <p:cNvSpPr/>
          <p:nvPr/>
        </p:nvSpPr>
        <p:spPr>
          <a:xfrm>
            <a:off x="4775061" y="2798125"/>
            <a:ext cx="68554" cy="6855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/>
          </a:p>
        </p:txBody>
      </p:sp>
      <p:sp>
        <p:nvSpPr>
          <p:cNvPr id="380" name="Google Shape;380;p17"/>
          <p:cNvSpPr/>
          <p:nvPr/>
        </p:nvSpPr>
        <p:spPr>
          <a:xfrm>
            <a:off x="4775061" y="3086619"/>
            <a:ext cx="68554" cy="6855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/>
          </a:p>
        </p:txBody>
      </p:sp>
      <p:sp>
        <p:nvSpPr>
          <p:cNvPr id="381" name="Google Shape;381;p17"/>
          <p:cNvSpPr/>
          <p:nvPr/>
        </p:nvSpPr>
        <p:spPr>
          <a:xfrm>
            <a:off x="4775061" y="3363669"/>
            <a:ext cx="68554" cy="6855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/>
          </a:p>
        </p:txBody>
      </p:sp>
      <p:sp>
        <p:nvSpPr>
          <p:cNvPr id="382" name="Google Shape;382;p17"/>
          <p:cNvSpPr/>
          <p:nvPr/>
        </p:nvSpPr>
        <p:spPr>
          <a:xfrm>
            <a:off x="4775061" y="5214494"/>
            <a:ext cx="68554" cy="6855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/>
          </a:p>
        </p:txBody>
      </p:sp>
      <p:sp>
        <p:nvSpPr>
          <p:cNvPr id="383" name="Google Shape;383;p17"/>
          <p:cNvSpPr/>
          <p:nvPr/>
        </p:nvSpPr>
        <p:spPr>
          <a:xfrm>
            <a:off x="4775061" y="3856903"/>
            <a:ext cx="68554" cy="6855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/>
          </a:p>
        </p:txBody>
      </p:sp>
      <p:sp>
        <p:nvSpPr>
          <p:cNvPr id="384" name="Google Shape;384;p17"/>
          <p:cNvSpPr/>
          <p:nvPr/>
        </p:nvSpPr>
        <p:spPr>
          <a:xfrm>
            <a:off x="4775061" y="4157618"/>
            <a:ext cx="68554" cy="6855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/>
          </a:p>
        </p:txBody>
      </p:sp>
      <p:cxnSp>
        <p:nvCxnSpPr>
          <p:cNvPr id="385" name="Google Shape;385;p17"/>
          <p:cNvCxnSpPr/>
          <p:nvPr/>
        </p:nvCxnSpPr>
        <p:spPr>
          <a:xfrm>
            <a:off x="4807838" y="5273005"/>
            <a:ext cx="0" cy="13417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6" name="Google Shape;386;p17"/>
          <p:cNvCxnSpPr/>
          <p:nvPr/>
        </p:nvCxnSpPr>
        <p:spPr>
          <a:xfrm>
            <a:off x="4809338" y="5747000"/>
            <a:ext cx="22456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7" name="Google Shape;387;p17"/>
          <p:cNvCxnSpPr/>
          <p:nvPr/>
        </p:nvCxnSpPr>
        <p:spPr>
          <a:xfrm>
            <a:off x="4809338" y="5504175"/>
            <a:ext cx="22456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8" name="Google Shape;388;p17"/>
          <p:cNvSpPr/>
          <p:nvPr/>
        </p:nvSpPr>
        <p:spPr>
          <a:xfrm>
            <a:off x="5033903" y="5469903"/>
            <a:ext cx="68554" cy="6855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FB63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/>
          </a:p>
        </p:txBody>
      </p:sp>
      <p:sp>
        <p:nvSpPr>
          <p:cNvPr id="389" name="Google Shape;389;p17"/>
          <p:cNvSpPr/>
          <p:nvPr/>
        </p:nvSpPr>
        <p:spPr>
          <a:xfrm>
            <a:off x="5033903" y="5712725"/>
            <a:ext cx="68554" cy="6855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FB63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/>
          </a:p>
        </p:txBody>
      </p:sp>
      <p:sp>
        <p:nvSpPr>
          <p:cNvPr id="390" name="Google Shape;390;p17"/>
          <p:cNvSpPr/>
          <p:nvPr/>
        </p:nvSpPr>
        <p:spPr>
          <a:xfrm>
            <a:off x="4537270" y="428038"/>
            <a:ext cx="768350" cy="7683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/>
          </a:p>
        </p:txBody>
      </p:sp>
      <p:pic>
        <p:nvPicPr>
          <p:cNvPr id="391" name="Google Shape;39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4967" y="580275"/>
            <a:ext cx="462630" cy="4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17"/>
          <p:cNvSpPr txBox="1"/>
          <p:nvPr/>
        </p:nvSpPr>
        <p:spPr>
          <a:xfrm>
            <a:off x="5386825" y="656475"/>
            <a:ext cx="5295645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r>
              <a:rPr lang="en-US" sz="1600" b="1">
                <a:solidFill>
                  <a:schemeClr val="accent2"/>
                </a:solidFill>
              </a:rPr>
              <a:t>Unificar y controlar los 120+ reportes operativos</a:t>
            </a:r>
            <a:endParaRPr b="1">
              <a:solidFill>
                <a:schemeClr val="accent2"/>
              </a:solidFill>
            </a:endParaRPr>
          </a:p>
        </p:txBody>
      </p:sp>
      <p:cxnSp>
        <p:nvCxnSpPr>
          <p:cNvPr id="393" name="Google Shape;393;p17"/>
          <p:cNvCxnSpPr/>
          <p:nvPr/>
        </p:nvCxnSpPr>
        <p:spPr>
          <a:xfrm>
            <a:off x="4807838" y="6013700"/>
            <a:ext cx="22456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4" name="Google Shape;394;p17"/>
          <p:cNvCxnSpPr/>
          <p:nvPr/>
        </p:nvCxnSpPr>
        <p:spPr>
          <a:xfrm>
            <a:off x="4807838" y="6304278"/>
            <a:ext cx="22456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5" name="Google Shape;395;p17"/>
          <p:cNvSpPr/>
          <p:nvPr/>
        </p:nvSpPr>
        <p:spPr>
          <a:xfrm>
            <a:off x="5033903" y="6270003"/>
            <a:ext cx="68554" cy="6855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FB63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/>
          </a:p>
        </p:txBody>
      </p:sp>
      <p:sp>
        <p:nvSpPr>
          <p:cNvPr id="396" name="Google Shape;396;p17"/>
          <p:cNvSpPr/>
          <p:nvPr/>
        </p:nvSpPr>
        <p:spPr>
          <a:xfrm>
            <a:off x="5033903" y="5965203"/>
            <a:ext cx="68554" cy="6855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FB63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/>
          </a:p>
        </p:txBody>
      </p:sp>
      <p:sp>
        <p:nvSpPr>
          <p:cNvPr id="397" name="Google Shape;397;p17"/>
          <p:cNvSpPr/>
          <p:nvPr/>
        </p:nvSpPr>
        <p:spPr>
          <a:xfrm>
            <a:off x="5033903" y="6574803"/>
            <a:ext cx="68554" cy="6855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FB63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/>
          </a:p>
        </p:txBody>
      </p:sp>
      <p:cxnSp>
        <p:nvCxnSpPr>
          <p:cNvPr id="398" name="Google Shape;398;p17"/>
          <p:cNvCxnSpPr/>
          <p:nvPr/>
        </p:nvCxnSpPr>
        <p:spPr>
          <a:xfrm>
            <a:off x="4801687" y="6623300"/>
            <a:ext cx="22456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17"/>
          <p:cNvCxnSpPr/>
          <p:nvPr/>
        </p:nvCxnSpPr>
        <p:spPr>
          <a:xfrm>
            <a:off x="4495292" y="4687194"/>
            <a:ext cx="317871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" name="Google Shape;400;p17"/>
          <p:cNvSpPr/>
          <p:nvPr/>
        </p:nvSpPr>
        <p:spPr>
          <a:xfrm>
            <a:off x="4775061" y="4652919"/>
            <a:ext cx="68554" cy="6855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2678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"/>
          <p:cNvSpPr/>
          <p:nvPr/>
        </p:nvSpPr>
        <p:spPr>
          <a:xfrm>
            <a:off x="644655" y="2697413"/>
            <a:ext cx="340222" cy="1340400"/>
          </a:xfrm>
          <a:prstGeom prst="rect">
            <a:avLst/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/>
          </a:p>
        </p:txBody>
      </p:sp>
      <p:sp>
        <p:nvSpPr>
          <p:cNvPr id="406" name="Google Shape;406;p5"/>
          <p:cNvSpPr/>
          <p:nvPr/>
        </p:nvSpPr>
        <p:spPr>
          <a:xfrm>
            <a:off x="984889" y="2063963"/>
            <a:ext cx="2544316" cy="19548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/>
          </a:p>
        </p:txBody>
      </p:sp>
      <p:sp>
        <p:nvSpPr>
          <p:cNvPr id="407" name="Google Shape;407;p5"/>
          <p:cNvSpPr/>
          <p:nvPr/>
        </p:nvSpPr>
        <p:spPr>
          <a:xfrm>
            <a:off x="3172231" y="2157338"/>
            <a:ext cx="677144" cy="6771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/>
          </a:p>
        </p:txBody>
      </p:sp>
      <p:sp>
        <p:nvSpPr>
          <p:cNvPr id="408" name="Google Shape;408;p5"/>
          <p:cNvSpPr txBox="1"/>
          <p:nvPr/>
        </p:nvSpPr>
        <p:spPr>
          <a:xfrm>
            <a:off x="363499" y="986563"/>
            <a:ext cx="10926861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4400" b="1">
                <a:latin typeface="Arial"/>
                <a:ea typeface="Arial"/>
                <a:cs typeface="Arial"/>
                <a:sym typeface="Arial"/>
              </a:rPr>
              <a:t>Modelo de </a:t>
            </a:r>
            <a:r>
              <a:rPr lang="en-US" sz="4400" b="1"/>
              <a:t>Relación con otras áreas (1/2)</a:t>
            </a:r>
            <a:endParaRPr sz="4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"/>
          <p:cNvSpPr/>
          <p:nvPr/>
        </p:nvSpPr>
        <p:spPr>
          <a:xfrm>
            <a:off x="11800684" y="6539540"/>
            <a:ext cx="391316" cy="246221"/>
          </a:xfrm>
          <a:prstGeom prst="rect">
            <a:avLst/>
          </a:prstGeom>
          <a:solidFill>
            <a:srgbClr val="EC111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ctr">
              <a:buClr>
                <a:srgbClr val="000000"/>
              </a:buClr>
              <a:buSzPts val="3200"/>
            </a:pP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0" name="Google Shape;41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15301" y="6573612"/>
            <a:ext cx="162082" cy="178079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5"/>
          <p:cNvSpPr txBox="1"/>
          <p:nvPr/>
        </p:nvSpPr>
        <p:spPr>
          <a:xfrm>
            <a:off x="11575702" y="332530"/>
            <a:ext cx="233506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r">
              <a:buClr>
                <a:srgbClr val="FFFFFF"/>
              </a:buClr>
              <a:buSzPts val="1600"/>
            </a:pPr>
            <a:fld id="{00000000-1234-1234-1234-123412341234}" type="slidenum"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FFFFFF"/>
                </a:buClr>
                <a:buSzPts val="1600"/>
              </a:pPr>
              <a:t>44</a:t>
            </a:fld>
            <a:endParaRPr sz="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5"/>
          <p:cNvSpPr txBox="1"/>
          <p:nvPr/>
        </p:nvSpPr>
        <p:spPr>
          <a:xfrm>
            <a:off x="1141412" y="2201213"/>
            <a:ext cx="1901524" cy="16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009DD6"/>
              </a:buClr>
              <a:buSzPts val="1920"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Arquitectura informacional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30000"/>
              </a:lnSpc>
              <a:buClr>
                <a:srgbClr val="009DD6"/>
              </a:buClr>
              <a:buSzPts val="1920"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Solución técnica y soporte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30000"/>
              </a:lnSpc>
              <a:buClr>
                <a:srgbClr val="009DD6"/>
              </a:buClr>
              <a:buSzPts val="1920"/>
            </a:pPr>
            <a:endParaRPr sz="1200"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30000"/>
              </a:lnSpc>
              <a:buClr>
                <a:srgbClr val="009DD6"/>
              </a:buClr>
              <a:buSzPts val="1920"/>
            </a:pPr>
            <a:r>
              <a:rPr lang="en-US" sz="1200"/>
              <a:t>El departamento de IT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 dará soporte a las necesidades de la D</a:t>
            </a:r>
            <a:r>
              <a:rPr lang="en-US" sz="1200"/>
              <a:t>O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 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"/>
          <p:cNvSpPr txBox="1"/>
          <p:nvPr/>
        </p:nvSpPr>
        <p:spPr>
          <a:xfrm rot="-5400000">
            <a:off x="234641" y="3212729"/>
            <a:ext cx="1160250" cy="266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9DD6"/>
              </a:buClr>
              <a:buSzPts val="2560"/>
            </a:pPr>
            <a:r>
              <a:rPr lang="en-US" sz="1600" b="1" dirty="0" err="1">
                <a:latin typeface="Arial"/>
                <a:ea typeface="Arial"/>
                <a:cs typeface="Arial"/>
                <a:sym typeface="Arial"/>
              </a:rPr>
              <a:t>Tecnología</a:t>
            </a:r>
            <a:endParaRPr sz="7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5"/>
          <p:cNvSpPr/>
          <p:nvPr/>
        </p:nvSpPr>
        <p:spPr>
          <a:xfrm>
            <a:off x="984889" y="5371575"/>
            <a:ext cx="2544316" cy="77895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/>
          </a:p>
        </p:txBody>
      </p:sp>
      <p:sp>
        <p:nvSpPr>
          <p:cNvPr id="415" name="Google Shape;415;p5"/>
          <p:cNvSpPr/>
          <p:nvPr/>
        </p:nvSpPr>
        <p:spPr>
          <a:xfrm>
            <a:off x="3169244" y="5422500"/>
            <a:ext cx="677144" cy="6771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/>
          </a:p>
        </p:txBody>
      </p:sp>
      <p:sp>
        <p:nvSpPr>
          <p:cNvPr id="416" name="Google Shape;416;p5"/>
          <p:cNvSpPr txBox="1"/>
          <p:nvPr/>
        </p:nvSpPr>
        <p:spPr>
          <a:xfrm>
            <a:off x="1141412" y="5573400"/>
            <a:ext cx="2197193" cy="4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30000"/>
              </a:lnSpc>
              <a:buClr>
                <a:schemeClr val="accent5"/>
              </a:buClr>
              <a:buSzPts val="1920"/>
            </a:pPr>
            <a:r>
              <a:rPr lang="en-US" sz="1200"/>
              <a:t>Centro de excelencia Data Science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5"/>
          <p:cNvSpPr/>
          <p:nvPr/>
        </p:nvSpPr>
        <p:spPr>
          <a:xfrm>
            <a:off x="4860291" y="2063963"/>
            <a:ext cx="2544316" cy="221145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/>
          </a:p>
        </p:txBody>
      </p:sp>
      <p:sp>
        <p:nvSpPr>
          <p:cNvPr id="418" name="Google Shape;418;p5"/>
          <p:cNvSpPr/>
          <p:nvPr/>
        </p:nvSpPr>
        <p:spPr>
          <a:xfrm>
            <a:off x="7073673" y="2157338"/>
            <a:ext cx="677144" cy="6771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/>
          </a:p>
        </p:txBody>
      </p:sp>
      <p:sp>
        <p:nvSpPr>
          <p:cNvPr id="419" name="Google Shape;419;p5"/>
          <p:cNvSpPr txBox="1"/>
          <p:nvPr/>
        </p:nvSpPr>
        <p:spPr>
          <a:xfrm>
            <a:off x="5016814" y="2211038"/>
            <a:ext cx="2181442" cy="17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accent5"/>
              </a:buClr>
              <a:buSzPts val="1920"/>
            </a:pPr>
            <a:r>
              <a:rPr lang="en-US" sz="1200"/>
              <a:t>La DO:</a:t>
            </a:r>
            <a:endParaRPr sz="1200"/>
          </a:p>
          <a:p>
            <a:pPr marL="228600" indent="-19050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ts val="2400"/>
              <a:buChar char="●"/>
            </a:pPr>
            <a:r>
              <a:rPr lang="en-US" sz="1200"/>
              <a:t>Define requerimientos</a:t>
            </a:r>
            <a:endParaRPr sz="1200"/>
          </a:p>
          <a:p>
            <a:pPr marL="228600" indent="-19050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ts val="2400"/>
              <a:buChar char="●"/>
            </a:pPr>
            <a:r>
              <a:rPr lang="en-US" sz="1200"/>
              <a:t>Establece estándares</a:t>
            </a:r>
            <a:endParaRPr sz="1200"/>
          </a:p>
          <a:p>
            <a:pPr marL="228600" indent="-19050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ts val="2400"/>
              <a:buChar char="●"/>
            </a:pPr>
            <a:r>
              <a:rPr lang="en-US" sz="1200"/>
              <a:t>Da dirección del desarrollo de modelos complejos</a:t>
            </a:r>
            <a:endParaRPr sz="1200"/>
          </a:p>
          <a:p>
            <a:pPr marL="228600" indent="-19050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ts val="2400"/>
              <a:buChar char="●"/>
            </a:pPr>
            <a:r>
              <a:rPr lang="en-US" sz="1200"/>
              <a:t>Democratiza el acceso a datos para su explotación</a:t>
            </a:r>
            <a:endParaRPr sz="1200"/>
          </a:p>
          <a:p>
            <a:pPr marL="228600" indent="-1905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2400"/>
              <a:buChar char="●"/>
            </a:pPr>
            <a:r>
              <a:rPr lang="en-US" sz="1200"/>
              <a:t>Maximiza sinergias</a:t>
            </a:r>
            <a:endParaRPr sz="1200"/>
          </a:p>
        </p:txBody>
      </p:sp>
      <p:sp>
        <p:nvSpPr>
          <p:cNvPr id="420" name="Google Shape;420;p5"/>
          <p:cNvSpPr/>
          <p:nvPr/>
        </p:nvSpPr>
        <p:spPr>
          <a:xfrm>
            <a:off x="4860291" y="4604675"/>
            <a:ext cx="2544316" cy="16368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/>
          </a:p>
        </p:txBody>
      </p:sp>
      <p:sp>
        <p:nvSpPr>
          <p:cNvPr id="421" name="Google Shape;421;p5"/>
          <p:cNvSpPr/>
          <p:nvPr/>
        </p:nvSpPr>
        <p:spPr>
          <a:xfrm>
            <a:off x="7073673" y="4675700"/>
            <a:ext cx="677144" cy="6771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/>
          </a:p>
        </p:txBody>
      </p:sp>
      <p:sp>
        <p:nvSpPr>
          <p:cNvPr id="422" name="Google Shape;422;p5"/>
          <p:cNvSpPr txBox="1"/>
          <p:nvPr/>
        </p:nvSpPr>
        <p:spPr>
          <a:xfrm>
            <a:off x="5016814" y="4780175"/>
            <a:ext cx="1999780" cy="101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30000"/>
              </a:lnSpc>
              <a:buClr>
                <a:schemeClr val="accent5"/>
              </a:buClr>
              <a:buSzPts val="1920"/>
            </a:pPr>
            <a:r>
              <a:rPr lang="en-US" sz="1200"/>
              <a:t>Finanzas</a:t>
            </a:r>
            <a:endParaRPr sz="1200"/>
          </a:p>
          <a:p>
            <a:pPr>
              <a:lnSpc>
                <a:spcPct val="130000"/>
              </a:lnSpc>
              <a:buClr>
                <a:schemeClr val="accent5"/>
              </a:buClr>
              <a:buSzPts val="1920"/>
            </a:pPr>
            <a:r>
              <a:rPr lang="en-US" sz="1200"/>
              <a:t>Riesgos</a:t>
            </a:r>
            <a:endParaRPr sz="1200"/>
          </a:p>
          <a:p>
            <a:pPr>
              <a:lnSpc>
                <a:spcPct val="130000"/>
              </a:lnSpc>
              <a:buClr>
                <a:schemeClr val="accent5"/>
              </a:buClr>
              <a:buSzPts val="1920"/>
            </a:pPr>
            <a:r>
              <a:rPr lang="en-US" sz="1200"/>
              <a:t>Negocios</a:t>
            </a:r>
            <a:endParaRPr sz="1200"/>
          </a:p>
          <a:p>
            <a:pPr>
              <a:lnSpc>
                <a:spcPct val="130000"/>
              </a:lnSpc>
              <a:buClr>
                <a:schemeClr val="accent5"/>
              </a:buClr>
              <a:buSzPts val="1920"/>
            </a:pPr>
            <a:r>
              <a:rPr lang="en-US" sz="1200"/>
              <a:t>...</a:t>
            </a:r>
            <a:endParaRPr sz="1200"/>
          </a:p>
        </p:txBody>
      </p:sp>
      <p:sp>
        <p:nvSpPr>
          <p:cNvPr id="423" name="Google Shape;423;p5"/>
          <p:cNvSpPr/>
          <p:nvPr/>
        </p:nvSpPr>
        <p:spPr>
          <a:xfrm>
            <a:off x="8621386" y="3163388"/>
            <a:ext cx="2862786" cy="221145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/>
          </a:p>
        </p:txBody>
      </p:sp>
      <p:sp>
        <p:nvSpPr>
          <p:cNvPr id="424" name="Google Shape;424;p5"/>
          <p:cNvSpPr/>
          <p:nvPr/>
        </p:nvSpPr>
        <p:spPr>
          <a:xfrm>
            <a:off x="11142975" y="3262613"/>
            <a:ext cx="677144" cy="6771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/>
          </a:p>
        </p:txBody>
      </p:sp>
      <p:sp>
        <p:nvSpPr>
          <p:cNvPr id="425" name="Google Shape;425;p5"/>
          <p:cNvSpPr txBox="1"/>
          <p:nvPr/>
        </p:nvSpPr>
        <p:spPr>
          <a:xfrm>
            <a:off x="8755120" y="3386663"/>
            <a:ext cx="2387855" cy="16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30000"/>
              </a:lnSpc>
              <a:buClr>
                <a:schemeClr val="accent5"/>
              </a:buClr>
              <a:buSzPts val="1920"/>
            </a:pPr>
            <a:r>
              <a:rPr lang="en-US" sz="1200"/>
              <a:t>Identifican, canalizan y priorizan las necesidades (Agenda Digital).</a:t>
            </a:r>
            <a:endParaRPr sz="1200"/>
          </a:p>
          <a:p>
            <a:pPr>
              <a:lnSpc>
                <a:spcPct val="130000"/>
              </a:lnSpc>
              <a:buClr>
                <a:schemeClr val="accent5"/>
              </a:buClr>
              <a:buSzPts val="1920"/>
            </a:pPr>
            <a:r>
              <a:rPr lang="en-US" sz="1200"/>
              <a:t>Aportan el conocimiento de negoci.</a:t>
            </a:r>
            <a:endParaRPr sz="1200"/>
          </a:p>
          <a:p>
            <a:pPr>
              <a:lnSpc>
                <a:spcPct val="130000"/>
              </a:lnSpc>
              <a:buClr>
                <a:schemeClr val="accent5"/>
              </a:buClr>
              <a:buSzPts val="1920"/>
            </a:pPr>
            <a:r>
              <a:rPr lang="en-US" sz="1200"/>
              <a:t>Extraen conclusiones, proponen acciones,  activan y explotan  los modelo</a:t>
            </a:r>
            <a:endParaRPr sz="1200"/>
          </a:p>
          <a:p>
            <a:pPr>
              <a:lnSpc>
                <a:spcPct val="130000"/>
              </a:lnSpc>
              <a:buClr>
                <a:srgbClr val="009DD6"/>
              </a:buClr>
              <a:buSzPts val="1920"/>
            </a:pPr>
            <a:endParaRPr sz="1200"/>
          </a:p>
        </p:txBody>
      </p:sp>
      <p:pic>
        <p:nvPicPr>
          <p:cNvPr id="426" name="Google Shape;426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296802" y="2281901"/>
            <a:ext cx="428014" cy="427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3293812" y="5547061"/>
            <a:ext cx="428006" cy="42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98242" y="2281899"/>
            <a:ext cx="428005" cy="42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290395" y="3410023"/>
            <a:ext cx="382304" cy="38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21112" y="4823130"/>
            <a:ext cx="382354" cy="38232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"/>
          <p:cNvSpPr/>
          <p:nvPr/>
        </p:nvSpPr>
        <p:spPr>
          <a:xfrm>
            <a:off x="644655" y="4934975"/>
            <a:ext cx="340222" cy="1218600"/>
          </a:xfrm>
          <a:prstGeom prst="rect">
            <a:avLst/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/>
          </a:p>
        </p:txBody>
      </p:sp>
      <p:sp>
        <p:nvSpPr>
          <p:cNvPr id="432" name="Google Shape;432;p5"/>
          <p:cNvSpPr/>
          <p:nvPr/>
        </p:nvSpPr>
        <p:spPr>
          <a:xfrm>
            <a:off x="4520069" y="4459475"/>
            <a:ext cx="340222" cy="1782000"/>
          </a:xfrm>
          <a:prstGeom prst="rect">
            <a:avLst/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/>
          </a:p>
        </p:txBody>
      </p:sp>
      <p:sp>
        <p:nvSpPr>
          <p:cNvPr id="433" name="Google Shape;433;p5"/>
          <p:cNvSpPr/>
          <p:nvPr/>
        </p:nvSpPr>
        <p:spPr>
          <a:xfrm>
            <a:off x="4183147" y="2684512"/>
            <a:ext cx="677144" cy="1590900"/>
          </a:xfrm>
          <a:prstGeom prst="rect">
            <a:avLst/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/>
          </a:p>
        </p:txBody>
      </p:sp>
      <p:sp>
        <p:nvSpPr>
          <p:cNvPr id="434" name="Google Shape;434;p5"/>
          <p:cNvSpPr/>
          <p:nvPr/>
        </p:nvSpPr>
        <p:spPr>
          <a:xfrm>
            <a:off x="8053762" y="3330513"/>
            <a:ext cx="567637" cy="2056800"/>
          </a:xfrm>
          <a:prstGeom prst="rect">
            <a:avLst/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/>
          </a:p>
        </p:txBody>
      </p:sp>
      <p:sp>
        <p:nvSpPr>
          <p:cNvPr id="435" name="Google Shape;435;p5"/>
          <p:cNvSpPr txBox="1"/>
          <p:nvPr/>
        </p:nvSpPr>
        <p:spPr>
          <a:xfrm rot="-5400000">
            <a:off x="305141" y="5369092"/>
            <a:ext cx="1019250" cy="266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accent5"/>
              </a:buClr>
              <a:buSzPts val="2560"/>
            </a:pPr>
            <a:r>
              <a:rPr lang="en-US" sz="1600" b="1"/>
              <a:t>Analytics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5"/>
          <p:cNvSpPr txBox="1"/>
          <p:nvPr/>
        </p:nvSpPr>
        <p:spPr>
          <a:xfrm rot="-5400000">
            <a:off x="3847545" y="3196071"/>
            <a:ext cx="1363950" cy="504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accent5"/>
              </a:buClr>
              <a:buSzPts val="2560"/>
            </a:pPr>
            <a:r>
              <a:rPr lang="en-US" sz="1600" b="1"/>
              <a:t>Medir el éxito del modelo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5"/>
          <p:cNvSpPr txBox="1"/>
          <p:nvPr/>
        </p:nvSpPr>
        <p:spPr>
          <a:xfrm rot="-5400000">
            <a:off x="3937706" y="5221317"/>
            <a:ext cx="1540050" cy="251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accent5"/>
              </a:buClr>
              <a:buSzPts val="2560"/>
            </a:pPr>
            <a:r>
              <a:rPr lang="en-US" sz="1600" b="1"/>
              <a:t>Áreas usuarias</a:t>
            </a:r>
            <a:endParaRPr/>
          </a:p>
          <a:p>
            <a:pPr algn="ctr">
              <a:buClr>
                <a:schemeClr val="accent5"/>
              </a:buClr>
              <a:buSzPts val="2560"/>
            </a:pPr>
            <a:endParaRPr sz="1600" b="1"/>
          </a:p>
        </p:txBody>
      </p:sp>
      <p:sp>
        <p:nvSpPr>
          <p:cNvPr id="438" name="Google Shape;438;p5"/>
          <p:cNvSpPr txBox="1"/>
          <p:nvPr/>
        </p:nvSpPr>
        <p:spPr>
          <a:xfrm rot="-5400000">
            <a:off x="7453031" y="4086471"/>
            <a:ext cx="1782000" cy="504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accent5"/>
              </a:buClr>
              <a:buSzPts val="2560"/>
            </a:pPr>
            <a:r>
              <a:rPr lang="en-US" sz="1600" b="1"/>
              <a:t>Las áreas usuarias también:</a:t>
            </a:r>
            <a:endParaRPr/>
          </a:p>
          <a:p>
            <a:pPr>
              <a:buClr>
                <a:schemeClr val="accent5"/>
              </a:buClr>
              <a:buSzPts val="2560"/>
            </a:pPr>
            <a:endParaRPr sz="1600" b="1"/>
          </a:p>
        </p:txBody>
      </p:sp>
    </p:spTree>
    <p:extLst>
      <p:ext uri="{BB962C8B-B14F-4D97-AF65-F5344CB8AC3E}">
        <p14:creationId xmlns:p14="http://schemas.microsoft.com/office/powerpoint/2010/main" val="85723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8"/>
          <p:cNvSpPr/>
          <p:nvPr/>
        </p:nvSpPr>
        <p:spPr>
          <a:xfrm>
            <a:off x="1098534" y="3331313"/>
            <a:ext cx="968313" cy="24255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/>
          </a:p>
        </p:txBody>
      </p:sp>
      <p:sp>
        <p:nvSpPr>
          <p:cNvPr id="444" name="Google Shape;444;p8"/>
          <p:cNvSpPr/>
          <p:nvPr/>
        </p:nvSpPr>
        <p:spPr>
          <a:xfrm>
            <a:off x="6210129" y="3331313"/>
            <a:ext cx="1256632" cy="24255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/>
          </a:p>
        </p:txBody>
      </p:sp>
      <p:sp>
        <p:nvSpPr>
          <p:cNvPr id="445" name="Google Shape;445;p8"/>
          <p:cNvSpPr/>
          <p:nvPr/>
        </p:nvSpPr>
        <p:spPr>
          <a:xfrm>
            <a:off x="11800684" y="6539540"/>
            <a:ext cx="391316" cy="246221"/>
          </a:xfrm>
          <a:prstGeom prst="rect">
            <a:avLst/>
          </a:prstGeom>
          <a:solidFill>
            <a:srgbClr val="EC111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ctr">
              <a:buClr>
                <a:srgbClr val="000000"/>
              </a:buClr>
              <a:buSzPts val="3200"/>
            </a:pP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6" name="Google Shape;44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15301" y="6573612"/>
            <a:ext cx="162082" cy="178079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8"/>
          <p:cNvSpPr txBox="1"/>
          <p:nvPr/>
        </p:nvSpPr>
        <p:spPr>
          <a:xfrm>
            <a:off x="11575702" y="332530"/>
            <a:ext cx="233506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r">
              <a:buClr>
                <a:srgbClr val="FFFFFF"/>
              </a:buClr>
              <a:buSzPts val="1600"/>
            </a:pPr>
            <a:fld id="{00000000-1234-1234-1234-123412341234}" type="slidenum">
              <a:rPr lang="en-US" sz="800"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FFFFFF"/>
                </a:buClr>
                <a:buSzPts val="1600"/>
              </a:pPr>
              <a:t>45</a:t>
            </a:fld>
            <a:endParaRPr sz="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8"/>
          <p:cNvSpPr txBox="1"/>
          <p:nvPr/>
        </p:nvSpPr>
        <p:spPr>
          <a:xfrm>
            <a:off x="12377052" y="3788002"/>
            <a:ext cx="1780766" cy="16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009DD6"/>
              </a:buClr>
              <a:buSzPts val="1920"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Arquitectura informacional.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30000"/>
              </a:lnSpc>
              <a:buClr>
                <a:srgbClr val="009DD6"/>
              </a:buClr>
              <a:buSzPts val="1920"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Solución técnica y soporte (definitiva y transitoria).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30000"/>
              </a:lnSpc>
              <a:buClr>
                <a:srgbClr val="009DD6"/>
              </a:buClr>
              <a:buSzPts val="1920"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30000"/>
              </a:lnSpc>
              <a:buClr>
                <a:srgbClr val="009DD6"/>
              </a:buClr>
              <a:buSzPts val="1920"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 tecnología da soporte a las necesidades basada en la arquitectura informacional.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8"/>
          <p:cNvSpPr txBox="1"/>
          <p:nvPr/>
        </p:nvSpPr>
        <p:spPr>
          <a:xfrm>
            <a:off x="12375730" y="6321882"/>
            <a:ext cx="1780766" cy="6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009DD6"/>
              </a:buClr>
              <a:buSzPts val="1920"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Centro de excelencia Data Science.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8"/>
          <p:cNvSpPr txBox="1"/>
          <p:nvPr/>
        </p:nvSpPr>
        <p:spPr>
          <a:xfrm>
            <a:off x="16812233" y="5895002"/>
            <a:ext cx="1780766" cy="19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009DD6"/>
              </a:buClr>
              <a:buSzPts val="1920"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CRM: Banca comercial y empresas.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30000"/>
              </a:lnSpc>
              <a:buClr>
                <a:srgbClr val="009DD6"/>
              </a:buClr>
              <a:buSzPts val="1920"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BKCF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30000"/>
              </a:lnSpc>
              <a:buClr>
                <a:srgbClr val="009DD6"/>
              </a:buClr>
              <a:buSzPts val="1920"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Productos.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30000"/>
              </a:lnSpc>
              <a:buClr>
                <a:srgbClr val="009DD6"/>
              </a:buClr>
              <a:buSzPts val="1920"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Auditoría.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30000"/>
              </a:lnSpc>
              <a:buClr>
                <a:srgbClr val="009DD6"/>
              </a:buClr>
              <a:buSzPts val="1920"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Riesgos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8"/>
          <p:cNvSpPr txBox="1"/>
          <p:nvPr/>
        </p:nvSpPr>
        <p:spPr>
          <a:xfrm>
            <a:off x="14729096" y="5147237"/>
            <a:ext cx="1794567" cy="227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009DD6"/>
              </a:buClr>
              <a:buSzPts val="1920"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 Banca Digital: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30000"/>
              </a:lnSpc>
              <a:buClr>
                <a:srgbClr val="009DD6"/>
              </a:buClr>
              <a:buSzPts val="1920"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Define requerimientos.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30000"/>
              </a:lnSpc>
              <a:buClr>
                <a:srgbClr val="009DD6"/>
              </a:buClr>
              <a:buSzPts val="1920"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Establece estándares.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30000"/>
              </a:lnSpc>
              <a:buClr>
                <a:srgbClr val="009DD6"/>
              </a:buClr>
              <a:buSzPts val="1920"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 dirección del desarrollo de modelos complejos.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30000"/>
              </a:lnSpc>
              <a:buClr>
                <a:srgbClr val="009DD6"/>
              </a:buClr>
              <a:buSzPts val="1920"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Democratiza el acceso a datos para su explotación.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30000"/>
              </a:lnSpc>
              <a:buClr>
                <a:srgbClr val="009DD6"/>
              </a:buClr>
              <a:buSzPts val="1920"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Maximiza sinergias.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8"/>
          <p:cNvSpPr txBox="1"/>
          <p:nvPr/>
        </p:nvSpPr>
        <p:spPr>
          <a:xfrm>
            <a:off x="12377052" y="3429003"/>
            <a:ext cx="1780766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9DD6"/>
              </a:buClr>
              <a:buSzPts val="2560"/>
            </a:pPr>
            <a:r>
              <a:rPr lang="en-US"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Tecnología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8"/>
          <p:cNvSpPr txBox="1"/>
          <p:nvPr/>
        </p:nvSpPr>
        <p:spPr>
          <a:xfrm>
            <a:off x="12375730" y="6042477"/>
            <a:ext cx="1780766" cy="1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9DD6"/>
              </a:buClr>
              <a:buSzPts val="2560"/>
            </a:pPr>
            <a:r>
              <a:rPr lang="en-US"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Banca Digital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8"/>
          <p:cNvSpPr txBox="1"/>
          <p:nvPr/>
        </p:nvSpPr>
        <p:spPr>
          <a:xfrm>
            <a:off x="16812233" y="5536003"/>
            <a:ext cx="1780766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9DD6"/>
              </a:buClr>
              <a:buSzPts val="2560"/>
            </a:pPr>
            <a:r>
              <a:rPr lang="en-US"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Áreas Usuarias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8"/>
          <p:cNvSpPr txBox="1"/>
          <p:nvPr/>
        </p:nvSpPr>
        <p:spPr>
          <a:xfrm>
            <a:off x="14729057" y="4563016"/>
            <a:ext cx="1794567" cy="35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9DD6"/>
              </a:buClr>
              <a:buSzPts val="2560"/>
            </a:pPr>
            <a:r>
              <a:rPr lang="en-US"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Medir el éxito del modelo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8"/>
          <p:cNvSpPr txBox="1"/>
          <p:nvPr/>
        </p:nvSpPr>
        <p:spPr>
          <a:xfrm>
            <a:off x="18662396" y="5078015"/>
            <a:ext cx="1794567" cy="19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009DD6"/>
              </a:buClr>
              <a:buSzPts val="1920"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Identifican, canalizan y priorizan las necesidades (Agenda Digital).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30000"/>
              </a:lnSpc>
              <a:buClr>
                <a:srgbClr val="009DD6"/>
              </a:buClr>
              <a:buSzPts val="1920"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Aportan el conocimiento de negocio.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30000"/>
              </a:lnSpc>
              <a:buClr>
                <a:srgbClr val="009DD6"/>
              </a:buClr>
              <a:buSzPts val="1920"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Extraen conclusiones, proponen acciones y activan los modelos.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30000"/>
              </a:lnSpc>
              <a:buClr>
                <a:srgbClr val="009DD6"/>
              </a:buClr>
              <a:buSzPts val="1920"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Explotan los modelos en modo mantenimiento.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8"/>
          <p:cNvSpPr txBox="1"/>
          <p:nvPr/>
        </p:nvSpPr>
        <p:spPr>
          <a:xfrm>
            <a:off x="18662396" y="4563553"/>
            <a:ext cx="1794567" cy="35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9DD6"/>
              </a:buClr>
              <a:buSzPts val="2560"/>
            </a:pPr>
            <a:r>
              <a:rPr lang="en-US"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Las áreas usuarias también: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8"/>
          <p:cNvSpPr/>
          <p:nvPr/>
        </p:nvSpPr>
        <p:spPr>
          <a:xfrm>
            <a:off x="3945969" y="1866263"/>
            <a:ext cx="677144" cy="6771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/>
          </a:p>
        </p:txBody>
      </p:sp>
      <p:pic>
        <p:nvPicPr>
          <p:cNvPr id="459" name="Google Shape;459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3992" y="1990849"/>
            <a:ext cx="391313" cy="391288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8"/>
          <p:cNvSpPr txBox="1"/>
          <p:nvPr/>
        </p:nvSpPr>
        <p:spPr>
          <a:xfrm>
            <a:off x="4702819" y="1902163"/>
            <a:ext cx="1309885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9DD6"/>
              </a:buClr>
              <a:buSzPts val="2560"/>
            </a:pPr>
            <a:r>
              <a:rPr lang="en-US" sz="2000" b="1"/>
              <a:t>Oficina</a:t>
            </a:r>
            <a:endParaRPr sz="2000" b="1"/>
          </a:p>
          <a:p>
            <a:pPr>
              <a:buClr>
                <a:srgbClr val="009DD6"/>
              </a:buClr>
              <a:buSzPts val="2560"/>
            </a:pPr>
            <a:r>
              <a:rPr lang="en-US" sz="2000" b="1"/>
              <a:t>de datos</a:t>
            </a:r>
            <a:endParaRPr sz="2000" b="1"/>
          </a:p>
        </p:txBody>
      </p:sp>
      <p:sp>
        <p:nvSpPr>
          <p:cNvPr id="461" name="Google Shape;461;p8"/>
          <p:cNvSpPr/>
          <p:nvPr/>
        </p:nvSpPr>
        <p:spPr>
          <a:xfrm>
            <a:off x="1308235" y="3541649"/>
            <a:ext cx="554736" cy="5547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462" name="Google Shape;462;p8"/>
          <p:cNvSpPr txBox="1"/>
          <p:nvPr/>
        </p:nvSpPr>
        <p:spPr>
          <a:xfrm>
            <a:off x="1389916" y="3704700"/>
            <a:ext cx="39137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09DD6"/>
              </a:buClr>
              <a:buSzPts val="2560"/>
            </a:pPr>
            <a:r>
              <a:rPr lang="en-US" sz="1400"/>
              <a:t>DS*</a:t>
            </a:r>
            <a:endParaRPr sz="1400"/>
          </a:p>
        </p:txBody>
      </p:sp>
      <p:sp>
        <p:nvSpPr>
          <p:cNvPr id="463" name="Google Shape;463;p8"/>
          <p:cNvSpPr/>
          <p:nvPr/>
        </p:nvSpPr>
        <p:spPr>
          <a:xfrm>
            <a:off x="1308235" y="4601124"/>
            <a:ext cx="554736" cy="5547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464" name="Google Shape;464;p8"/>
          <p:cNvSpPr txBox="1"/>
          <p:nvPr/>
        </p:nvSpPr>
        <p:spPr>
          <a:xfrm>
            <a:off x="1338837" y="4764175"/>
            <a:ext cx="4935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09DD6"/>
              </a:buClr>
              <a:buSzPts val="2560"/>
            </a:pPr>
            <a:r>
              <a:rPr lang="en-US" sz="1400"/>
              <a:t>CRM*</a:t>
            </a:r>
            <a:endParaRPr sz="1400"/>
          </a:p>
        </p:txBody>
      </p:sp>
      <p:sp>
        <p:nvSpPr>
          <p:cNvPr id="465" name="Google Shape;465;p8"/>
          <p:cNvSpPr/>
          <p:nvPr/>
        </p:nvSpPr>
        <p:spPr>
          <a:xfrm>
            <a:off x="2399281" y="4753524"/>
            <a:ext cx="554736" cy="5547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466" name="Google Shape;466;p8"/>
          <p:cNvSpPr txBox="1"/>
          <p:nvPr/>
        </p:nvSpPr>
        <p:spPr>
          <a:xfrm>
            <a:off x="2429883" y="4916575"/>
            <a:ext cx="4935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09DD6"/>
              </a:buClr>
              <a:buSzPts val="2560"/>
            </a:pPr>
            <a:r>
              <a:rPr lang="en-US" sz="1400"/>
              <a:t>CRM*</a:t>
            </a:r>
            <a:endParaRPr sz="1400"/>
          </a:p>
        </p:txBody>
      </p:sp>
      <p:sp>
        <p:nvSpPr>
          <p:cNvPr id="467" name="Google Shape;467;p8"/>
          <p:cNvSpPr/>
          <p:nvPr/>
        </p:nvSpPr>
        <p:spPr>
          <a:xfrm>
            <a:off x="3390646" y="4753524"/>
            <a:ext cx="554736" cy="5547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468" name="Google Shape;468;p8"/>
          <p:cNvSpPr txBox="1"/>
          <p:nvPr/>
        </p:nvSpPr>
        <p:spPr>
          <a:xfrm>
            <a:off x="3421248" y="4916575"/>
            <a:ext cx="4935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9DD6"/>
              </a:buClr>
              <a:buSzPts val="2560"/>
            </a:pPr>
            <a:r>
              <a:rPr lang="en-US" sz="1400"/>
              <a:t>RISK</a:t>
            </a:r>
            <a:endParaRPr sz="1400"/>
          </a:p>
        </p:txBody>
      </p:sp>
      <p:sp>
        <p:nvSpPr>
          <p:cNvPr id="469" name="Google Shape;469;p8"/>
          <p:cNvSpPr/>
          <p:nvPr/>
        </p:nvSpPr>
        <p:spPr>
          <a:xfrm>
            <a:off x="4420300" y="4753524"/>
            <a:ext cx="554736" cy="5547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470" name="Google Shape;470;p8"/>
          <p:cNvSpPr txBox="1"/>
          <p:nvPr/>
        </p:nvSpPr>
        <p:spPr>
          <a:xfrm>
            <a:off x="4450902" y="4916575"/>
            <a:ext cx="4935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09DD6"/>
              </a:buClr>
              <a:buSzPts val="2560"/>
            </a:pPr>
            <a:r>
              <a:rPr lang="en-US" sz="1400"/>
              <a:t>RISK</a:t>
            </a:r>
            <a:endParaRPr sz="1400"/>
          </a:p>
        </p:txBody>
      </p:sp>
      <p:sp>
        <p:nvSpPr>
          <p:cNvPr id="471" name="Google Shape;471;p8"/>
          <p:cNvSpPr/>
          <p:nvPr/>
        </p:nvSpPr>
        <p:spPr>
          <a:xfrm>
            <a:off x="2366479" y="3694049"/>
            <a:ext cx="554736" cy="5547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472" name="Google Shape;472;p8"/>
          <p:cNvSpPr txBox="1"/>
          <p:nvPr/>
        </p:nvSpPr>
        <p:spPr>
          <a:xfrm>
            <a:off x="2480962" y="3857100"/>
            <a:ext cx="39137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09DD6"/>
              </a:buClr>
              <a:buSzPts val="2560"/>
            </a:pPr>
            <a:r>
              <a:rPr lang="en-US" sz="1400"/>
              <a:t>DS*</a:t>
            </a:r>
            <a:endParaRPr sz="1400"/>
          </a:p>
        </p:txBody>
      </p:sp>
      <p:sp>
        <p:nvSpPr>
          <p:cNvPr id="473" name="Google Shape;473;p8"/>
          <p:cNvSpPr/>
          <p:nvPr/>
        </p:nvSpPr>
        <p:spPr>
          <a:xfrm>
            <a:off x="3374182" y="3694049"/>
            <a:ext cx="554736" cy="5547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474" name="Google Shape;474;p8"/>
          <p:cNvSpPr txBox="1"/>
          <p:nvPr/>
        </p:nvSpPr>
        <p:spPr>
          <a:xfrm>
            <a:off x="3472326" y="3857100"/>
            <a:ext cx="39137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09DD6"/>
              </a:buClr>
              <a:buSzPts val="2560"/>
            </a:pPr>
            <a:r>
              <a:rPr lang="en-US" sz="1400"/>
              <a:t>DS*</a:t>
            </a:r>
            <a:endParaRPr sz="1400"/>
          </a:p>
        </p:txBody>
      </p:sp>
      <p:sp>
        <p:nvSpPr>
          <p:cNvPr id="475" name="Google Shape;475;p8"/>
          <p:cNvSpPr/>
          <p:nvPr/>
        </p:nvSpPr>
        <p:spPr>
          <a:xfrm>
            <a:off x="5389588" y="4753524"/>
            <a:ext cx="554736" cy="5547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476" name="Google Shape;476;p8"/>
          <p:cNvSpPr txBox="1"/>
          <p:nvPr/>
        </p:nvSpPr>
        <p:spPr>
          <a:xfrm>
            <a:off x="5420190" y="4916575"/>
            <a:ext cx="4935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09DD6"/>
              </a:buClr>
              <a:buSzPts val="2560"/>
            </a:pPr>
            <a:r>
              <a:rPr lang="en-US" sz="1400"/>
              <a:t>FIN</a:t>
            </a:r>
            <a:endParaRPr sz="1400"/>
          </a:p>
        </p:txBody>
      </p:sp>
      <p:sp>
        <p:nvSpPr>
          <p:cNvPr id="477" name="Google Shape;477;p8"/>
          <p:cNvSpPr/>
          <p:nvPr/>
        </p:nvSpPr>
        <p:spPr>
          <a:xfrm>
            <a:off x="4381885" y="3694049"/>
            <a:ext cx="554736" cy="554700"/>
          </a:xfrm>
          <a:prstGeom prst="ellipse">
            <a:avLst/>
          </a:prstGeom>
          <a:solidFill>
            <a:srgbClr val="EFEFE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478" name="Google Shape;478;p8"/>
          <p:cNvSpPr txBox="1"/>
          <p:nvPr/>
        </p:nvSpPr>
        <p:spPr>
          <a:xfrm>
            <a:off x="4463878" y="3857100"/>
            <a:ext cx="39137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09DD6"/>
              </a:buClr>
              <a:buSzPts val="2560"/>
            </a:pPr>
            <a:r>
              <a:rPr lang="en-US" sz="1400"/>
              <a:t>DS*</a:t>
            </a:r>
            <a:endParaRPr sz="1400"/>
          </a:p>
        </p:txBody>
      </p:sp>
      <p:sp>
        <p:nvSpPr>
          <p:cNvPr id="479" name="Google Shape;479;p8"/>
          <p:cNvSpPr/>
          <p:nvPr/>
        </p:nvSpPr>
        <p:spPr>
          <a:xfrm>
            <a:off x="5389588" y="3694049"/>
            <a:ext cx="554736" cy="5547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480" name="Google Shape;480;p8"/>
          <p:cNvSpPr txBox="1"/>
          <p:nvPr/>
        </p:nvSpPr>
        <p:spPr>
          <a:xfrm>
            <a:off x="5471269" y="3857100"/>
            <a:ext cx="39137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09DD6"/>
              </a:buClr>
              <a:buSzPts val="2560"/>
            </a:pPr>
            <a:r>
              <a:rPr lang="en-US" sz="1400"/>
              <a:t>DS*</a:t>
            </a:r>
            <a:endParaRPr sz="1400"/>
          </a:p>
        </p:txBody>
      </p:sp>
      <p:sp>
        <p:nvSpPr>
          <p:cNvPr id="481" name="Google Shape;481;p8"/>
          <p:cNvSpPr/>
          <p:nvPr/>
        </p:nvSpPr>
        <p:spPr>
          <a:xfrm>
            <a:off x="6556039" y="4601124"/>
            <a:ext cx="554736" cy="5547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482" name="Google Shape;482;p8"/>
          <p:cNvSpPr txBox="1"/>
          <p:nvPr/>
        </p:nvSpPr>
        <p:spPr>
          <a:xfrm>
            <a:off x="6586641" y="4764175"/>
            <a:ext cx="4935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09DD6"/>
              </a:buClr>
              <a:buSzPts val="2560"/>
            </a:pPr>
            <a:r>
              <a:rPr lang="en-US" sz="1400"/>
              <a:t>GCM</a:t>
            </a:r>
            <a:endParaRPr sz="1400"/>
          </a:p>
        </p:txBody>
      </p:sp>
      <p:sp>
        <p:nvSpPr>
          <p:cNvPr id="483" name="Google Shape;483;p8"/>
          <p:cNvSpPr/>
          <p:nvPr/>
        </p:nvSpPr>
        <p:spPr>
          <a:xfrm>
            <a:off x="6556039" y="3541649"/>
            <a:ext cx="554736" cy="554700"/>
          </a:xfrm>
          <a:prstGeom prst="ellipse">
            <a:avLst/>
          </a:prstGeom>
          <a:solidFill>
            <a:srgbClr val="EFEFE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484" name="Google Shape;484;p8"/>
          <p:cNvSpPr txBox="1"/>
          <p:nvPr/>
        </p:nvSpPr>
        <p:spPr>
          <a:xfrm>
            <a:off x="6637720" y="3704700"/>
            <a:ext cx="39137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09DD6"/>
              </a:buClr>
              <a:buSzPts val="2560"/>
            </a:pPr>
            <a:r>
              <a:rPr lang="en-US" sz="1400"/>
              <a:t>DS*</a:t>
            </a:r>
            <a:endParaRPr sz="1400"/>
          </a:p>
        </p:txBody>
      </p:sp>
      <p:sp>
        <p:nvSpPr>
          <p:cNvPr id="485" name="Google Shape;485;p8"/>
          <p:cNvSpPr txBox="1"/>
          <p:nvPr/>
        </p:nvSpPr>
        <p:spPr>
          <a:xfrm>
            <a:off x="1052844" y="5327638"/>
            <a:ext cx="1065519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 algn="ctr"/>
            <a:r>
              <a:rPr lang="en-US" sz="1100" b="1"/>
              <a:t>MODELO 1</a:t>
            </a:r>
            <a:endParaRPr sz="1100" b="1"/>
          </a:p>
        </p:txBody>
      </p:sp>
      <p:sp>
        <p:nvSpPr>
          <p:cNvPr id="486" name="Google Shape;486;p8"/>
          <p:cNvSpPr txBox="1"/>
          <p:nvPr/>
        </p:nvSpPr>
        <p:spPr>
          <a:xfrm>
            <a:off x="6300648" y="5327638"/>
            <a:ext cx="1065519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 algn="ctr"/>
            <a:r>
              <a:rPr lang="en-US" sz="1100" b="1"/>
              <a:t>MODELO 2</a:t>
            </a:r>
            <a:endParaRPr sz="1100" b="1"/>
          </a:p>
        </p:txBody>
      </p:sp>
      <p:sp>
        <p:nvSpPr>
          <p:cNvPr id="487" name="Google Shape;487;p8"/>
          <p:cNvSpPr txBox="1"/>
          <p:nvPr/>
        </p:nvSpPr>
        <p:spPr>
          <a:xfrm>
            <a:off x="6247919" y="4120138"/>
            <a:ext cx="1170976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 algn="ctr"/>
            <a:r>
              <a:rPr lang="en-US" sz="1100"/>
              <a:t>Subconcentrado  </a:t>
            </a:r>
            <a:endParaRPr sz="1100"/>
          </a:p>
        </p:txBody>
      </p:sp>
      <p:sp>
        <p:nvSpPr>
          <p:cNvPr id="488" name="Google Shape;488;p8"/>
          <p:cNvSpPr txBox="1"/>
          <p:nvPr/>
        </p:nvSpPr>
        <p:spPr>
          <a:xfrm>
            <a:off x="4084441" y="4272538"/>
            <a:ext cx="1170976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 algn="ctr"/>
            <a:r>
              <a:rPr lang="en-US" sz="1100"/>
              <a:t>Subconcentrado  </a:t>
            </a:r>
            <a:endParaRPr sz="1100"/>
          </a:p>
        </p:txBody>
      </p:sp>
      <p:sp>
        <p:nvSpPr>
          <p:cNvPr id="489" name="Google Shape;489;p8"/>
          <p:cNvSpPr txBox="1"/>
          <p:nvPr/>
        </p:nvSpPr>
        <p:spPr>
          <a:xfrm rot="-5400000">
            <a:off x="-383565" y="4360061"/>
            <a:ext cx="2220750" cy="4281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009DD6"/>
              </a:buClr>
              <a:buSzPts val="2560"/>
            </a:pPr>
            <a:r>
              <a:rPr lang="en-US" sz="1600" b="1"/>
              <a:t>Agenda de modelos</a:t>
            </a:r>
            <a:endParaRPr sz="1600" b="1"/>
          </a:p>
        </p:txBody>
      </p:sp>
      <p:cxnSp>
        <p:nvCxnSpPr>
          <p:cNvPr id="490" name="Google Shape;490;p8"/>
          <p:cNvCxnSpPr/>
          <p:nvPr/>
        </p:nvCxnSpPr>
        <p:spPr>
          <a:xfrm>
            <a:off x="1556164" y="2892313"/>
            <a:ext cx="5287244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8"/>
          <p:cNvCxnSpPr/>
          <p:nvPr/>
        </p:nvCxnSpPr>
        <p:spPr>
          <a:xfrm>
            <a:off x="1556164" y="2899163"/>
            <a:ext cx="0" cy="35895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2" name="Google Shape;492;p8"/>
          <p:cNvCxnSpPr/>
          <p:nvPr/>
        </p:nvCxnSpPr>
        <p:spPr>
          <a:xfrm>
            <a:off x="6843408" y="2899163"/>
            <a:ext cx="0" cy="35895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3" name="Google Shape;493;p8"/>
          <p:cNvCxnSpPr/>
          <p:nvPr/>
        </p:nvCxnSpPr>
        <p:spPr>
          <a:xfrm>
            <a:off x="2638547" y="2899163"/>
            <a:ext cx="0" cy="677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4" name="Google Shape;494;p8"/>
          <p:cNvCxnSpPr/>
          <p:nvPr/>
        </p:nvCxnSpPr>
        <p:spPr>
          <a:xfrm>
            <a:off x="3629911" y="2899163"/>
            <a:ext cx="0" cy="677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5" name="Google Shape;495;p8"/>
          <p:cNvCxnSpPr/>
          <p:nvPr/>
        </p:nvCxnSpPr>
        <p:spPr>
          <a:xfrm>
            <a:off x="4659253" y="2611113"/>
            <a:ext cx="0" cy="965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6" name="Google Shape;496;p8"/>
          <p:cNvCxnSpPr/>
          <p:nvPr/>
        </p:nvCxnSpPr>
        <p:spPr>
          <a:xfrm>
            <a:off x="5666956" y="2899163"/>
            <a:ext cx="0" cy="677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7" name="Google Shape;497;p8"/>
          <p:cNvSpPr txBox="1"/>
          <p:nvPr/>
        </p:nvSpPr>
        <p:spPr>
          <a:xfrm>
            <a:off x="7813934" y="1825963"/>
            <a:ext cx="3778296" cy="4419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 marL="228600" indent="-206375">
              <a:buClr>
                <a:srgbClr val="FFFFFF"/>
              </a:buClr>
              <a:buSzPts val="2900"/>
              <a:buChar char="●"/>
            </a:pPr>
            <a:r>
              <a:rPr lang="en-US" sz="1500"/>
              <a:t>Modelo enfocado en medir el éxito y la gestión de la demanda a través de una estructura detallada y ordenada para tener una visibilidad transaccional y del dato en general muy limpia y que añade valor</a:t>
            </a:r>
            <a:endParaRPr sz="1500"/>
          </a:p>
          <a:p>
            <a:endParaRPr sz="1500"/>
          </a:p>
          <a:p>
            <a:pPr marL="228600" indent="-206375">
              <a:buClr>
                <a:srgbClr val="FFFFFF"/>
              </a:buClr>
              <a:buSzPts val="2900"/>
              <a:buChar char="●"/>
            </a:pPr>
            <a:r>
              <a:rPr lang="en-US" sz="1500"/>
              <a:t>Modelo escalable con posible subcontratación de DS en función de la agenda pre-acordada</a:t>
            </a:r>
            <a:endParaRPr sz="1500"/>
          </a:p>
          <a:p>
            <a:endParaRPr sz="1500"/>
          </a:p>
          <a:p>
            <a:pPr marL="228600" indent="-206375">
              <a:buClr>
                <a:srgbClr val="FFFFFF"/>
              </a:buClr>
              <a:buSzPts val="2900"/>
              <a:buChar char="●"/>
            </a:pPr>
            <a:r>
              <a:rPr lang="en-US" sz="1500"/>
              <a:t>Modelo dirigido por DO que asegura los estándares de calidad, que la metodología se cumple y que se comparte / democratiza el conocimiento</a:t>
            </a:r>
            <a:endParaRPr sz="1500"/>
          </a:p>
          <a:p>
            <a:endParaRPr sz="1500"/>
          </a:p>
          <a:p>
            <a:pPr marL="228600" indent="-206375">
              <a:buClr>
                <a:srgbClr val="FFFFFF"/>
              </a:buClr>
              <a:buSzPts val="2900"/>
              <a:buChar char="●"/>
            </a:pPr>
            <a:r>
              <a:rPr lang="en-US" sz="1500"/>
              <a:t>Necesarias la participación de las otras áreas del banco para asegurar la capacitación y la explotación de los modelos por los usuarios</a:t>
            </a:r>
            <a:endParaRPr sz="1500"/>
          </a:p>
          <a:p>
            <a:endParaRPr sz="1500"/>
          </a:p>
          <a:p>
            <a:endParaRPr sz="1500"/>
          </a:p>
          <a:p>
            <a:endParaRPr sz="1500"/>
          </a:p>
        </p:txBody>
      </p:sp>
      <p:sp>
        <p:nvSpPr>
          <p:cNvPr id="498" name="Google Shape;498;p8"/>
          <p:cNvSpPr txBox="1"/>
          <p:nvPr/>
        </p:nvSpPr>
        <p:spPr>
          <a:xfrm>
            <a:off x="436541" y="6241025"/>
            <a:ext cx="1479846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r>
              <a:rPr lang="en-US" sz="1200"/>
              <a:t>DS: Data scientist</a:t>
            </a:r>
            <a:endParaRPr/>
          </a:p>
        </p:txBody>
      </p:sp>
      <p:sp>
        <p:nvSpPr>
          <p:cNvPr id="499" name="Google Shape;499;p8"/>
          <p:cNvSpPr txBox="1"/>
          <p:nvPr/>
        </p:nvSpPr>
        <p:spPr>
          <a:xfrm>
            <a:off x="439703" y="986563"/>
            <a:ext cx="11087522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4400" b="1">
                <a:latin typeface="Arial"/>
                <a:ea typeface="Arial"/>
                <a:cs typeface="Arial"/>
                <a:sym typeface="Arial"/>
              </a:rPr>
              <a:t>Modelo de </a:t>
            </a:r>
            <a:r>
              <a:rPr lang="en-US" sz="4400" b="1"/>
              <a:t>Relación con otras áreas (2/2)</a:t>
            </a:r>
            <a:endParaRPr sz="44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534" y="631450"/>
            <a:ext cx="8886825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494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97196330dd_10_197"/>
          <p:cNvSpPr txBox="1"/>
          <p:nvPr/>
        </p:nvSpPr>
        <p:spPr>
          <a:xfrm>
            <a:off x="363503" y="986563"/>
            <a:ext cx="10964664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lt1"/>
              </a:buClr>
              <a:buSzPts val="8800"/>
            </a:pPr>
            <a:r>
              <a:rPr lang="en-US" sz="4400" b="1"/>
              <a:t>Método de implementación</a:t>
            </a:r>
            <a:endParaRPr sz="4400" b="1"/>
          </a:p>
        </p:txBody>
      </p:sp>
      <p:sp>
        <p:nvSpPr>
          <p:cNvPr id="1389" name="Google Shape;1389;g97196330dd_10_197"/>
          <p:cNvSpPr txBox="1"/>
          <p:nvPr/>
        </p:nvSpPr>
        <p:spPr>
          <a:xfrm>
            <a:off x="363499" y="3439670"/>
            <a:ext cx="1780766" cy="117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dk1"/>
              </a:buClr>
              <a:buSzPts val="2000"/>
            </a:pPr>
            <a:r>
              <a:rPr lang="en-US" sz="1200"/>
              <a:t>Escuchar la necesidades reales, definir los requerimientos de negocios.</a:t>
            </a:r>
            <a:endParaRPr sz="900"/>
          </a:p>
        </p:txBody>
      </p:sp>
      <p:sp>
        <p:nvSpPr>
          <p:cNvPr id="1390" name="Google Shape;1390;g97196330dd_10_197"/>
          <p:cNvSpPr txBox="1"/>
          <p:nvPr/>
        </p:nvSpPr>
        <p:spPr>
          <a:xfrm>
            <a:off x="2748550" y="3439670"/>
            <a:ext cx="1780766" cy="136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dk1"/>
              </a:buClr>
              <a:buSzPts val="2000"/>
            </a:pPr>
            <a:r>
              <a:rPr lang="en-US" sz="1200"/>
              <a:t>Se define el problema del usuario y se mapean las ideas generales para.</a:t>
            </a:r>
            <a:endParaRPr sz="900"/>
          </a:p>
        </p:txBody>
      </p:sp>
      <p:sp>
        <p:nvSpPr>
          <p:cNvPr id="1391" name="Google Shape;1391;g97196330dd_10_197"/>
          <p:cNvSpPr txBox="1"/>
          <p:nvPr/>
        </p:nvSpPr>
        <p:spPr>
          <a:xfrm>
            <a:off x="5133603" y="3439670"/>
            <a:ext cx="1780766" cy="136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dk1"/>
              </a:buClr>
              <a:buSzPts val="2000"/>
            </a:pPr>
            <a:r>
              <a:rPr lang="en-US" sz="1200"/>
              <a:t>Serie de workshops en los que se agrupan las ideas de la definición y definir un KPI para el MVP.</a:t>
            </a:r>
            <a:endParaRPr sz="900"/>
          </a:p>
        </p:txBody>
      </p:sp>
      <p:sp>
        <p:nvSpPr>
          <p:cNvPr id="1392" name="Google Shape;1392;g97196330dd_10_197"/>
          <p:cNvSpPr txBox="1"/>
          <p:nvPr/>
        </p:nvSpPr>
        <p:spPr>
          <a:xfrm>
            <a:off x="7535250" y="3439670"/>
            <a:ext cx="1794567" cy="136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dk1"/>
              </a:buClr>
              <a:buSzPts val="2000"/>
            </a:pPr>
            <a:r>
              <a:rPr lang="en-US" sz="1200"/>
              <a:t>Parte en la cual se realiza el prototipo ya sea de baja o alta fidelidad independientemente del caso de uso.</a:t>
            </a:r>
            <a:endParaRPr sz="900"/>
          </a:p>
        </p:txBody>
      </p:sp>
      <p:sp>
        <p:nvSpPr>
          <p:cNvPr id="1393" name="Google Shape;1393;g97196330dd_10_197"/>
          <p:cNvSpPr txBox="1"/>
          <p:nvPr/>
        </p:nvSpPr>
        <p:spPr>
          <a:xfrm>
            <a:off x="363496" y="3080672"/>
            <a:ext cx="1780766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9DD6"/>
              </a:buClr>
              <a:buSzPts val="2560"/>
            </a:pPr>
            <a:r>
              <a:rPr lang="en-US" sz="1600" b="1"/>
              <a:t>Entendimiento</a:t>
            </a:r>
            <a:endParaRPr/>
          </a:p>
        </p:txBody>
      </p:sp>
      <p:sp>
        <p:nvSpPr>
          <p:cNvPr id="1394" name="Google Shape;1394;g97196330dd_10_197"/>
          <p:cNvSpPr txBox="1"/>
          <p:nvPr/>
        </p:nvSpPr>
        <p:spPr>
          <a:xfrm>
            <a:off x="2748547" y="3080672"/>
            <a:ext cx="1780766" cy="35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9DD6"/>
              </a:buClr>
              <a:buSzPts val="2560"/>
            </a:pPr>
            <a:r>
              <a:rPr lang="en-US" sz="1600" b="1"/>
              <a:t>Definición</a:t>
            </a:r>
            <a:endParaRPr/>
          </a:p>
        </p:txBody>
      </p:sp>
      <p:sp>
        <p:nvSpPr>
          <p:cNvPr id="1395" name="Google Shape;1395;g97196330dd_10_197"/>
          <p:cNvSpPr txBox="1"/>
          <p:nvPr/>
        </p:nvSpPr>
        <p:spPr>
          <a:xfrm>
            <a:off x="5133598" y="3080672"/>
            <a:ext cx="1780766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9DD6"/>
              </a:buClr>
              <a:buSzPts val="2560"/>
            </a:pPr>
            <a:r>
              <a:rPr lang="en-US" sz="1600" b="1"/>
              <a:t>Ideación</a:t>
            </a:r>
            <a:endParaRPr/>
          </a:p>
        </p:txBody>
      </p:sp>
      <p:sp>
        <p:nvSpPr>
          <p:cNvPr id="1396" name="Google Shape;1396;g97196330dd_10_197"/>
          <p:cNvSpPr txBox="1"/>
          <p:nvPr/>
        </p:nvSpPr>
        <p:spPr>
          <a:xfrm>
            <a:off x="7535245" y="3080672"/>
            <a:ext cx="1794567" cy="35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9DD6"/>
              </a:buClr>
              <a:buSzPts val="2560"/>
            </a:pPr>
            <a:r>
              <a:rPr lang="en-US" sz="1600" b="1"/>
              <a:t>Prototipado</a:t>
            </a:r>
            <a:endParaRPr/>
          </a:p>
        </p:txBody>
      </p:sp>
      <p:sp>
        <p:nvSpPr>
          <p:cNvPr id="1397" name="Google Shape;1397;g97196330dd_10_197"/>
          <p:cNvSpPr/>
          <p:nvPr/>
        </p:nvSpPr>
        <p:spPr>
          <a:xfrm>
            <a:off x="7535236" y="2294174"/>
            <a:ext cx="340683" cy="340713"/>
          </a:xfrm>
          <a:custGeom>
            <a:avLst/>
            <a:gdLst/>
            <a:ahLst/>
            <a:cxnLst/>
            <a:rect l="l" t="t" r="r" b="b"/>
            <a:pathLst>
              <a:path w="21278" h="21600" extrusionOk="0">
                <a:moveTo>
                  <a:pt x="2560" y="18308"/>
                </a:moveTo>
                <a:cubicBezTo>
                  <a:pt x="2472" y="18397"/>
                  <a:pt x="2418" y="18520"/>
                  <a:pt x="2418" y="18655"/>
                </a:cubicBezTo>
                <a:cubicBezTo>
                  <a:pt x="2418" y="18926"/>
                  <a:pt x="2635" y="19146"/>
                  <a:pt x="2902" y="19146"/>
                </a:cubicBezTo>
                <a:cubicBezTo>
                  <a:pt x="3169" y="19146"/>
                  <a:pt x="3385" y="18926"/>
                  <a:pt x="3385" y="18655"/>
                </a:cubicBezTo>
                <a:cubicBezTo>
                  <a:pt x="3385" y="18384"/>
                  <a:pt x="3169" y="18164"/>
                  <a:pt x="2902" y="18164"/>
                </a:cubicBezTo>
                <a:cubicBezTo>
                  <a:pt x="2768" y="18164"/>
                  <a:pt x="2647" y="18219"/>
                  <a:pt x="2560" y="18308"/>
                </a:cubicBezTo>
                <a:moveTo>
                  <a:pt x="20499" y="4279"/>
                </a:moveTo>
                <a:lnTo>
                  <a:pt x="20091" y="4692"/>
                </a:lnTo>
                <a:lnTo>
                  <a:pt x="20088" y="4688"/>
                </a:lnTo>
                <a:lnTo>
                  <a:pt x="17670" y="7143"/>
                </a:lnTo>
                <a:lnTo>
                  <a:pt x="17664" y="7137"/>
                </a:lnTo>
                <a:cubicBezTo>
                  <a:pt x="17227" y="7580"/>
                  <a:pt x="16624" y="7853"/>
                  <a:pt x="15958" y="7853"/>
                </a:cubicBezTo>
                <a:cubicBezTo>
                  <a:pt x="14624" y="7853"/>
                  <a:pt x="13543" y="6755"/>
                  <a:pt x="13543" y="5401"/>
                </a:cubicBezTo>
                <a:cubicBezTo>
                  <a:pt x="13543" y="4725"/>
                  <a:pt x="13813" y="4113"/>
                  <a:pt x="14248" y="3670"/>
                </a:cubicBezTo>
                <a:lnTo>
                  <a:pt x="13563" y="2975"/>
                </a:lnTo>
                <a:cubicBezTo>
                  <a:pt x="12951" y="3596"/>
                  <a:pt x="12571" y="4452"/>
                  <a:pt x="12571" y="5401"/>
                </a:cubicBezTo>
                <a:cubicBezTo>
                  <a:pt x="12571" y="7300"/>
                  <a:pt x="14087" y="8840"/>
                  <a:pt x="15958" y="8840"/>
                </a:cubicBezTo>
                <a:cubicBezTo>
                  <a:pt x="16893" y="8840"/>
                  <a:pt x="17737" y="8454"/>
                  <a:pt x="18348" y="7832"/>
                </a:cubicBezTo>
                <a:lnTo>
                  <a:pt x="18353" y="7837"/>
                </a:lnTo>
                <a:lnTo>
                  <a:pt x="20152" y="6011"/>
                </a:lnTo>
                <a:cubicBezTo>
                  <a:pt x="20516" y="7368"/>
                  <a:pt x="20343" y="8670"/>
                  <a:pt x="19540" y="9505"/>
                </a:cubicBezTo>
                <a:lnTo>
                  <a:pt x="16947" y="12198"/>
                </a:lnTo>
                <a:cubicBezTo>
                  <a:pt x="16605" y="12553"/>
                  <a:pt x="16104" y="12766"/>
                  <a:pt x="15610" y="12766"/>
                </a:cubicBezTo>
                <a:cubicBezTo>
                  <a:pt x="15590" y="12765"/>
                  <a:pt x="13953" y="12652"/>
                  <a:pt x="12318" y="11611"/>
                </a:cubicBezTo>
                <a:lnTo>
                  <a:pt x="12314" y="11620"/>
                </a:lnTo>
                <a:cubicBezTo>
                  <a:pt x="12239" y="11572"/>
                  <a:pt x="12155" y="11537"/>
                  <a:pt x="12060" y="11537"/>
                </a:cubicBezTo>
                <a:cubicBezTo>
                  <a:pt x="11897" y="11537"/>
                  <a:pt x="11759" y="11625"/>
                  <a:pt x="11671" y="11753"/>
                </a:cubicBezTo>
                <a:lnTo>
                  <a:pt x="11654" y="11742"/>
                </a:lnTo>
                <a:lnTo>
                  <a:pt x="4270" y="20043"/>
                </a:lnTo>
                <a:cubicBezTo>
                  <a:pt x="3919" y="20399"/>
                  <a:pt x="3436" y="20618"/>
                  <a:pt x="2902" y="20618"/>
                </a:cubicBezTo>
                <a:cubicBezTo>
                  <a:pt x="1833" y="20618"/>
                  <a:pt x="967" y="19740"/>
                  <a:pt x="967" y="18655"/>
                </a:cubicBezTo>
                <a:cubicBezTo>
                  <a:pt x="967" y="18113"/>
                  <a:pt x="1184" y="17622"/>
                  <a:pt x="1534" y="17267"/>
                </a:cubicBezTo>
                <a:lnTo>
                  <a:pt x="9684" y="9801"/>
                </a:lnTo>
                <a:lnTo>
                  <a:pt x="9671" y="9786"/>
                </a:lnTo>
                <a:cubicBezTo>
                  <a:pt x="9796" y="9698"/>
                  <a:pt x="9884" y="9557"/>
                  <a:pt x="9884" y="9389"/>
                </a:cubicBezTo>
                <a:cubicBezTo>
                  <a:pt x="9884" y="9283"/>
                  <a:pt x="9844" y="9190"/>
                  <a:pt x="9787" y="9110"/>
                </a:cubicBezTo>
                <a:lnTo>
                  <a:pt x="9790" y="9107"/>
                </a:lnTo>
                <a:cubicBezTo>
                  <a:pt x="8390" y="7219"/>
                  <a:pt x="8340" y="5816"/>
                  <a:pt x="9546" y="4488"/>
                </a:cubicBezTo>
                <a:lnTo>
                  <a:pt x="12130" y="1805"/>
                </a:lnTo>
                <a:cubicBezTo>
                  <a:pt x="12785" y="1125"/>
                  <a:pt x="13641" y="982"/>
                  <a:pt x="14244" y="982"/>
                </a:cubicBezTo>
                <a:lnTo>
                  <a:pt x="14246" y="982"/>
                </a:lnTo>
                <a:cubicBezTo>
                  <a:pt x="14611" y="982"/>
                  <a:pt x="14988" y="1037"/>
                  <a:pt x="15366" y="1136"/>
                </a:cubicBezTo>
                <a:lnTo>
                  <a:pt x="13559" y="2970"/>
                </a:lnTo>
                <a:lnTo>
                  <a:pt x="14243" y="3664"/>
                </a:lnTo>
                <a:lnTo>
                  <a:pt x="16661" y="1210"/>
                </a:lnTo>
                <a:lnTo>
                  <a:pt x="16657" y="1206"/>
                </a:lnTo>
                <a:lnTo>
                  <a:pt x="17082" y="775"/>
                </a:lnTo>
                <a:cubicBezTo>
                  <a:pt x="16139" y="269"/>
                  <a:pt x="15160" y="0"/>
                  <a:pt x="14246" y="0"/>
                </a:cubicBezTo>
                <a:lnTo>
                  <a:pt x="14244" y="0"/>
                </a:lnTo>
                <a:cubicBezTo>
                  <a:pt x="13167" y="0"/>
                  <a:pt x="12182" y="361"/>
                  <a:pt x="11460" y="1111"/>
                </a:cubicBezTo>
                <a:lnTo>
                  <a:pt x="8867" y="3804"/>
                </a:lnTo>
                <a:cubicBezTo>
                  <a:pt x="7163" y="5672"/>
                  <a:pt x="7613" y="7584"/>
                  <a:pt x="8769" y="9315"/>
                </a:cubicBezTo>
                <a:lnTo>
                  <a:pt x="850" y="16572"/>
                </a:lnTo>
                <a:cubicBezTo>
                  <a:pt x="325" y="17106"/>
                  <a:pt x="0" y="17842"/>
                  <a:pt x="0" y="18655"/>
                </a:cubicBezTo>
                <a:cubicBezTo>
                  <a:pt x="0" y="20282"/>
                  <a:pt x="1299" y="21600"/>
                  <a:pt x="2902" y="21600"/>
                </a:cubicBezTo>
                <a:cubicBezTo>
                  <a:pt x="3703" y="21600"/>
                  <a:pt x="4429" y="21271"/>
                  <a:pt x="4954" y="20738"/>
                </a:cubicBezTo>
                <a:lnTo>
                  <a:pt x="12160" y="12652"/>
                </a:lnTo>
                <a:cubicBezTo>
                  <a:pt x="13800" y="13590"/>
                  <a:pt x="15363" y="13747"/>
                  <a:pt x="15606" y="13747"/>
                </a:cubicBezTo>
                <a:cubicBezTo>
                  <a:pt x="16313" y="13747"/>
                  <a:pt x="17067" y="13463"/>
                  <a:pt x="17617" y="12892"/>
                </a:cubicBezTo>
                <a:lnTo>
                  <a:pt x="20209" y="10198"/>
                </a:lnTo>
                <a:cubicBezTo>
                  <a:pt x="21560" y="8795"/>
                  <a:pt x="21600" y="6433"/>
                  <a:pt x="20499" y="4279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38088" tIns="38088" rIns="38088" bIns="38088" anchor="ctr" anchorCtr="0">
            <a:noAutofit/>
          </a:bodyPr>
          <a:lstStyle/>
          <a:p>
            <a:pPr>
              <a:buClr>
                <a:srgbClr val="FFFFFF"/>
              </a:buClr>
              <a:buSzPts val="5998"/>
            </a:pPr>
            <a:endParaRPr sz="30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98" name="Google Shape;1398;g97196330dd_10_197"/>
          <p:cNvSpPr/>
          <p:nvPr/>
        </p:nvSpPr>
        <p:spPr>
          <a:xfrm>
            <a:off x="5146298" y="2330961"/>
            <a:ext cx="378997" cy="2756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0755"/>
                </a:moveTo>
                <a:lnTo>
                  <a:pt x="1866" y="6075"/>
                </a:lnTo>
                <a:lnTo>
                  <a:pt x="10800" y="1395"/>
                </a:lnTo>
                <a:lnTo>
                  <a:pt x="19735" y="6075"/>
                </a:lnTo>
                <a:cubicBezTo>
                  <a:pt x="19735" y="6075"/>
                  <a:pt x="10800" y="10755"/>
                  <a:pt x="10800" y="10755"/>
                </a:cubicBezTo>
                <a:close/>
                <a:moveTo>
                  <a:pt x="18031" y="17315"/>
                </a:moveTo>
                <a:lnTo>
                  <a:pt x="14834" y="16216"/>
                </a:lnTo>
                <a:lnTo>
                  <a:pt x="14832" y="16229"/>
                </a:lnTo>
                <a:cubicBezTo>
                  <a:pt x="14797" y="16218"/>
                  <a:pt x="14765" y="16200"/>
                  <a:pt x="14727" y="16200"/>
                </a:cubicBezTo>
                <a:cubicBezTo>
                  <a:pt x="14627" y="16200"/>
                  <a:pt x="14538" y="16251"/>
                  <a:pt x="14460" y="16324"/>
                </a:cubicBezTo>
                <a:lnTo>
                  <a:pt x="14455" y="16313"/>
                </a:lnTo>
                <a:lnTo>
                  <a:pt x="10820" y="20061"/>
                </a:lnTo>
                <a:lnTo>
                  <a:pt x="7658" y="16334"/>
                </a:lnTo>
                <a:lnTo>
                  <a:pt x="7653" y="16344"/>
                </a:lnTo>
                <a:cubicBezTo>
                  <a:pt x="7571" y="16259"/>
                  <a:pt x="7474" y="16200"/>
                  <a:pt x="7364" y="16200"/>
                </a:cubicBezTo>
                <a:cubicBezTo>
                  <a:pt x="7327" y="16200"/>
                  <a:pt x="7294" y="16218"/>
                  <a:pt x="7259" y="16229"/>
                </a:cubicBezTo>
                <a:lnTo>
                  <a:pt x="7257" y="16216"/>
                </a:lnTo>
                <a:lnTo>
                  <a:pt x="4013" y="17331"/>
                </a:lnTo>
                <a:lnTo>
                  <a:pt x="4767" y="9035"/>
                </a:lnTo>
                <a:lnTo>
                  <a:pt x="10589" y="12084"/>
                </a:lnTo>
                <a:lnTo>
                  <a:pt x="10591" y="12080"/>
                </a:lnTo>
                <a:cubicBezTo>
                  <a:pt x="10655" y="12122"/>
                  <a:pt x="10724" y="12150"/>
                  <a:pt x="10800" y="12150"/>
                </a:cubicBezTo>
                <a:cubicBezTo>
                  <a:pt x="10876" y="12150"/>
                  <a:pt x="10946" y="12122"/>
                  <a:pt x="11009" y="12080"/>
                </a:cubicBezTo>
                <a:lnTo>
                  <a:pt x="11011" y="12084"/>
                </a:lnTo>
                <a:lnTo>
                  <a:pt x="16897" y="9001"/>
                </a:lnTo>
                <a:cubicBezTo>
                  <a:pt x="16897" y="9001"/>
                  <a:pt x="18031" y="17315"/>
                  <a:pt x="18031" y="17315"/>
                </a:cubicBezTo>
                <a:close/>
                <a:moveTo>
                  <a:pt x="21600" y="6075"/>
                </a:moveTo>
                <a:cubicBezTo>
                  <a:pt x="21600" y="5806"/>
                  <a:pt x="21484" y="5579"/>
                  <a:pt x="21319" y="5470"/>
                </a:cubicBezTo>
                <a:lnTo>
                  <a:pt x="21320" y="5466"/>
                </a:lnTo>
                <a:lnTo>
                  <a:pt x="21306" y="5458"/>
                </a:lnTo>
                <a:cubicBezTo>
                  <a:pt x="21301" y="5455"/>
                  <a:pt x="21296" y="5453"/>
                  <a:pt x="21292" y="5451"/>
                </a:cubicBezTo>
                <a:lnTo>
                  <a:pt x="11011" y="66"/>
                </a:lnTo>
                <a:lnTo>
                  <a:pt x="11009" y="70"/>
                </a:lnTo>
                <a:cubicBezTo>
                  <a:pt x="10946" y="28"/>
                  <a:pt x="10876" y="0"/>
                  <a:pt x="10800" y="0"/>
                </a:cubicBezTo>
                <a:cubicBezTo>
                  <a:pt x="10724" y="0"/>
                  <a:pt x="10655" y="28"/>
                  <a:pt x="10591" y="70"/>
                </a:cubicBezTo>
                <a:lnTo>
                  <a:pt x="10589" y="66"/>
                </a:lnTo>
                <a:lnTo>
                  <a:pt x="309" y="5451"/>
                </a:lnTo>
                <a:cubicBezTo>
                  <a:pt x="304" y="5453"/>
                  <a:pt x="299" y="5455"/>
                  <a:pt x="295" y="5458"/>
                </a:cubicBezTo>
                <a:lnTo>
                  <a:pt x="280" y="5466"/>
                </a:lnTo>
                <a:lnTo>
                  <a:pt x="281" y="5470"/>
                </a:lnTo>
                <a:cubicBezTo>
                  <a:pt x="116" y="5579"/>
                  <a:pt x="0" y="5806"/>
                  <a:pt x="0" y="6075"/>
                </a:cubicBezTo>
                <a:cubicBezTo>
                  <a:pt x="0" y="6344"/>
                  <a:pt x="116" y="6571"/>
                  <a:pt x="281" y="6680"/>
                </a:cubicBezTo>
                <a:lnTo>
                  <a:pt x="280" y="6684"/>
                </a:lnTo>
                <a:lnTo>
                  <a:pt x="295" y="6692"/>
                </a:lnTo>
                <a:cubicBezTo>
                  <a:pt x="299" y="6695"/>
                  <a:pt x="304" y="6697"/>
                  <a:pt x="309" y="6699"/>
                </a:cubicBezTo>
                <a:lnTo>
                  <a:pt x="1230" y="7182"/>
                </a:lnTo>
                <a:lnTo>
                  <a:pt x="608" y="13603"/>
                </a:lnTo>
                <a:cubicBezTo>
                  <a:pt x="251" y="13805"/>
                  <a:pt x="0" y="14287"/>
                  <a:pt x="0" y="14850"/>
                </a:cubicBezTo>
                <a:cubicBezTo>
                  <a:pt x="0" y="15596"/>
                  <a:pt x="439" y="16200"/>
                  <a:pt x="982" y="16200"/>
                </a:cubicBezTo>
                <a:cubicBezTo>
                  <a:pt x="1524" y="16200"/>
                  <a:pt x="1964" y="15596"/>
                  <a:pt x="1964" y="14850"/>
                </a:cubicBezTo>
                <a:cubicBezTo>
                  <a:pt x="1964" y="14416"/>
                  <a:pt x="1812" y="14034"/>
                  <a:pt x="1580" y="13787"/>
                </a:cubicBezTo>
                <a:lnTo>
                  <a:pt x="2173" y="7676"/>
                </a:lnTo>
                <a:lnTo>
                  <a:pt x="3822" y="8540"/>
                </a:lnTo>
                <a:lnTo>
                  <a:pt x="2950" y="18135"/>
                </a:lnTo>
                <a:lnTo>
                  <a:pt x="2958" y="18138"/>
                </a:lnTo>
                <a:cubicBezTo>
                  <a:pt x="2955" y="18167"/>
                  <a:pt x="2945" y="18193"/>
                  <a:pt x="2945" y="18225"/>
                </a:cubicBezTo>
                <a:cubicBezTo>
                  <a:pt x="2945" y="18598"/>
                  <a:pt x="3165" y="18900"/>
                  <a:pt x="3436" y="18900"/>
                </a:cubicBezTo>
                <a:cubicBezTo>
                  <a:pt x="3474" y="18900"/>
                  <a:pt x="3506" y="18884"/>
                  <a:pt x="3541" y="18873"/>
                </a:cubicBezTo>
                <a:lnTo>
                  <a:pt x="3543" y="18884"/>
                </a:lnTo>
                <a:lnTo>
                  <a:pt x="7238" y="17613"/>
                </a:lnTo>
                <a:lnTo>
                  <a:pt x="10506" y="21465"/>
                </a:lnTo>
                <a:lnTo>
                  <a:pt x="10510" y="21456"/>
                </a:lnTo>
                <a:cubicBezTo>
                  <a:pt x="10593" y="21541"/>
                  <a:pt x="10690" y="21600"/>
                  <a:pt x="10800" y="21600"/>
                </a:cubicBezTo>
                <a:cubicBezTo>
                  <a:pt x="10901" y="21600"/>
                  <a:pt x="10989" y="21548"/>
                  <a:pt x="11068" y="21476"/>
                </a:cubicBezTo>
                <a:lnTo>
                  <a:pt x="11072" y="21487"/>
                </a:lnTo>
                <a:lnTo>
                  <a:pt x="14834" y="17607"/>
                </a:lnTo>
                <a:lnTo>
                  <a:pt x="18548" y="18884"/>
                </a:lnTo>
                <a:lnTo>
                  <a:pt x="18550" y="18871"/>
                </a:lnTo>
                <a:cubicBezTo>
                  <a:pt x="18585" y="18882"/>
                  <a:pt x="18618" y="18900"/>
                  <a:pt x="18655" y="18900"/>
                </a:cubicBezTo>
                <a:cubicBezTo>
                  <a:pt x="18926" y="18900"/>
                  <a:pt x="19145" y="18598"/>
                  <a:pt x="19145" y="18225"/>
                </a:cubicBezTo>
                <a:cubicBezTo>
                  <a:pt x="19145" y="18181"/>
                  <a:pt x="19135" y="18143"/>
                  <a:pt x="19130" y="18102"/>
                </a:cubicBezTo>
                <a:lnTo>
                  <a:pt x="19137" y="18100"/>
                </a:lnTo>
                <a:lnTo>
                  <a:pt x="17830" y="8513"/>
                </a:lnTo>
                <a:lnTo>
                  <a:pt x="21292" y="6699"/>
                </a:lnTo>
                <a:cubicBezTo>
                  <a:pt x="21296" y="6697"/>
                  <a:pt x="21301" y="6695"/>
                  <a:pt x="21306" y="6692"/>
                </a:cubicBezTo>
                <a:lnTo>
                  <a:pt x="21320" y="6684"/>
                </a:lnTo>
                <a:lnTo>
                  <a:pt x="21319" y="6680"/>
                </a:lnTo>
                <a:cubicBezTo>
                  <a:pt x="21484" y="6571"/>
                  <a:pt x="21600" y="6344"/>
                  <a:pt x="21600" y="6075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38088" tIns="38088" rIns="38088" bIns="38088" anchor="ctr" anchorCtr="0">
            <a:noAutofit/>
          </a:bodyPr>
          <a:lstStyle/>
          <a:p>
            <a:pPr>
              <a:buClr>
                <a:srgbClr val="FFFFFF"/>
              </a:buClr>
              <a:buSzPts val="5998"/>
            </a:pPr>
            <a:endParaRPr sz="30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99" name="Google Shape;1399;g97196330dd_10_197"/>
          <p:cNvSpPr/>
          <p:nvPr/>
        </p:nvSpPr>
        <p:spPr>
          <a:xfrm>
            <a:off x="2743035" y="2294170"/>
            <a:ext cx="340735" cy="3249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291" y="17673"/>
                </a:moveTo>
                <a:cubicBezTo>
                  <a:pt x="11427" y="17673"/>
                  <a:pt x="11549" y="17618"/>
                  <a:pt x="11638" y="17529"/>
                </a:cubicBezTo>
                <a:lnTo>
                  <a:pt x="14583" y="14583"/>
                </a:lnTo>
                <a:cubicBezTo>
                  <a:pt x="14673" y="14495"/>
                  <a:pt x="14727" y="14372"/>
                  <a:pt x="14727" y="14236"/>
                </a:cubicBezTo>
                <a:cubicBezTo>
                  <a:pt x="14727" y="13966"/>
                  <a:pt x="14508" y="13745"/>
                  <a:pt x="14236" y="13745"/>
                </a:cubicBezTo>
                <a:cubicBezTo>
                  <a:pt x="14101" y="13745"/>
                  <a:pt x="13978" y="13801"/>
                  <a:pt x="13889" y="13890"/>
                </a:cubicBezTo>
                <a:lnTo>
                  <a:pt x="10944" y="16835"/>
                </a:lnTo>
                <a:cubicBezTo>
                  <a:pt x="10855" y="16924"/>
                  <a:pt x="10800" y="17047"/>
                  <a:pt x="10800" y="17183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8980" y="14871"/>
                </a:moveTo>
                <a:cubicBezTo>
                  <a:pt x="8891" y="14961"/>
                  <a:pt x="8836" y="15083"/>
                  <a:pt x="8836" y="15218"/>
                </a:cubicBezTo>
                <a:cubicBezTo>
                  <a:pt x="8836" y="15490"/>
                  <a:pt x="9056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0656" y="14583"/>
                </a:lnTo>
                <a:cubicBezTo>
                  <a:pt x="10745" y="14495"/>
                  <a:pt x="10800" y="14372"/>
                  <a:pt x="10800" y="14236"/>
                </a:cubicBezTo>
                <a:cubicBezTo>
                  <a:pt x="10800" y="13966"/>
                  <a:pt x="10580" y="13745"/>
                  <a:pt x="10309" y="13745"/>
                </a:cubicBezTo>
                <a:cubicBezTo>
                  <a:pt x="10174" y="13745"/>
                  <a:pt x="10051" y="13801"/>
                  <a:pt x="9962" y="13890"/>
                </a:cubicBezTo>
                <a:cubicBezTo>
                  <a:pt x="9962" y="13890"/>
                  <a:pt x="8980" y="14871"/>
                  <a:pt x="8980" y="14871"/>
                </a:cubicBezTo>
                <a:close/>
                <a:moveTo>
                  <a:pt x="11291" y="20415"/>
                </a:moveTo>
                <a:lnTo>
                  <a:pt x="982" y="10106"/>
                </a:lnTo>
                <a:lnTo>
                  <a:pt x="982" y="1473"/>
                </a:lnTo>
                <a:cubicBezTo>
                  <a:pt x="982" y="1202"/>
                  <a:pt x="1201" y="982"/>
                  <a:pt x="1473" y="982"/>
                </a:cubicBezTo>
                <a:lnTo>
                  <a:pt x="10106" y="982"/>
                </a:lnTo>
                <a:lnTo>
                  <a:pt x="20415" y="11291"/>
                </a:lnTo>
                <a:cubicBezTo>
                  <a:pt x="20415" y="11291"/>
                  <a:pt x="11291" y="20415"/>
                  <a:pt x="11291" y="20415"/>
                </a:cubicBezTo>
                <a:close/>
                <a:moveTo>
                  <a:pt x="21456" y="10944"/>
                </a:moveTo>
                <a:lnTo>
                  <a:pt x="10656" y="144"/>
                </a:lnTo>
                <a:cubicBezTo>
                  <a:pt x="10567" y="55"/>
                  <a:pt x="10445" y="0"/>
                  <a:pt x="10309" y="0"/>
                </a:cubicBezTo>
                <a:lnTo>
                  <a:pt x="1473" y="0"/>
                </a:lnTo>
                <a:cubicBezTo>
                  <a:pt x="660" y="0"/>
                  <a:pt x="0" y="660"/>
                  <a:pt x="0" y="1473"/>
                </a:cubicBezTo>
                <a:lnTo>
                  <a:pt x="0" y="10310"/>
                </a:lnTo>
                <a:cubicBezTo>
                  <a:pt x="0" y="10445"/>
                  <a:pt x="55" y="10567"/>
                  <a:pt x="144" y="10656"/>
                </a:cubicBezTo>
                <a:lnTo>
                  <a:pt x="10944" y="21456"/>
                </a:lnTo>
                <a:cubicBezTo>
                  <a:pt x="11033" y="21546"/>
                  <a:pt x="11155" y="21600"/>
                  <a:pt x="11291" y="21600"/>
                </a:cubicBezTo>
                <a:cubicBezTo>
                  <a:pt x="11427" y="21600"/>
                  <a:pt x="11549" y="21546"/>
                  <a:pt x="11638" y="21456"/>
                </a:cubicBezTo>
                <a:lnTo>
                  <a:pt x="21456" y="11638"/>
                </a:lnTo>
                <a:cubicBezTo>
                  <a:pt x="21545" y="11549"/>
                  <a:pt x="21600" y="11427"/>
                  <a:pt x="21600" y="11291"/>
                </a:cubicBezTo>
                <a:cubicBezTo>
                  <a:pt x="21600" y="11156"/>
                  <a:pt x="21545" y="11033"/>
                  <a:pt x="21456" y="10944"/>
                </a:cubicBezTo>
                <a:moveTo>
                  <a:pt x="11782" y="13255"/>
                </a:moveTo>
                <a:cubicBezTo>
                  <a:pt x="11917" y="13255"/>
                  <a:pt x="12040" y="13200"/>
                  <a:pt x="12129" y="13111"/>
                </a:cubicBezTo>
                <a:lnTo>
                  <a:pt x="14093" y="11147"/>
                </a:lnTo>
                <a:cubicBezTo>
                  <a:pt x="14182" y="11058"/>
                  <a:pt x="14236" y="10936"/>
                  <a:pt x="14236" y="10800"/>
                </a:cubicBezTo>
                <a:cubicBezTo>
                  <a:pt x="14236" y="10529"/>
                  <a:pt x="14017" y="10310"/>
                  <a:pt x="13745" y="10310"/>
                </a:cubicBezTo>
                <a:cubicBezTo>
                  <a:pt x="13610" y="10310"/>
                  <a:pt x="13487" y="10364"/>
                  <a:pt x="13398" y="10453"/>
                </a:cubicBezTo>
                <a:lnTo>
                  <a:pt x="11435" y="12417"/>
                </a:lnTo>
                <a:cubicBezTo>
                  <a:pt x="11346" y="12506"/>
                  <a:pt x="11291" y="12629"/>
                  <a:pt x="11291" y="12764"/>
                </a:cubicBezTo>
                <a:cubicBezTo>
                  <a:pt x="11291" y="13035"/>
                  <a:pt x="11510" y="13255"/>
                  <a:pt x="11782" y="13255"/>
                </a:cubicBezTo>
                <a:moveTo>
                  <a:pt x="4418" y="4909"/>
                </a:moveTo>
                <a:cubicBezTo>
                  <a:pt x="4147" y="4909"/>
                  <a:pt x="3927" y="4690"/>
                  <a:pt x="3927" y="4418"/>
                </a:cubicBezTo>
                <a:cubicBezTo>
                  <a:pt x="3927" y="4147"/>
                  <a:pt x="4147" y="3927"/>
                  <a:pt x="4418" y="3927"/>
                </a:cubicBezTo>
                <a:cubicBezTo>
                  <a:pt x="4690" y="3927"/>
                  <a:pt x="4909" y="4147"/>
                  <a:pt x="4909" y="4418"/>
                </a:cubicBezTo>
                <a:cubicBezTo>
                  <a:pt x="4909" y="4690"/>
                  <a:pt x="4690" y="4909"/>
                  <a:pt x="4418" y="4909"/>
                </a:cubicBezTo>
                <a:moveTo>
                  <a:pt x="4418" y="2945"/>
                </a:moveTo>
                <a:cubicBezTo>
                  <a:pt x="3605" y="2945"/>
                  <a:pt x="2945" y="3605"/>
                  <a:pt x="2945" y="4418"/>
                </a:cubicBezTo>
                <a:cubicBezTo>
                  <a:pt x="2945" y="5232"/>
                  <a:pt x="3605" y="5891"/>
                  <a:pt x="4418" y="5891"/>
                </a:cubicBezTo>
                <a:cubicBezTo>
                  <a:pt x="5231" y="5891"/>
                  <a:pt x="5891" y="5232"/>
                  <a:pt x="5891" y="4418"/>
                </a:cubicBezTo>
                <a:cubicBezTo>
                  <a:pt x="5891" y="3605"/>
                  <a:pt x="5231" y="2945"/>
                  <a:pt x="4418" y="2945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38088" tIns="38088" rIns="38088" bIns="38088" anchor="ctr" anchorCtr="0">
            <a:noAutofit/>
          </a:bodyPr>
          <a:lstStyle/>
          <a:p>
            <a:pPr>
              <a:buClr>
                <a:srgbClr val="FFFFFF"/>
              </a:buClr>
              <a:buSzPts val="5998"/>
            </a:pPr>
            <a:endParaRPr sz="30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00" name="Google Shape;1400;g97196330dd_10_197"/>
          <p:cNvSpPr/>
          <p:nvPr/>
        </p:nvSpPr>
        <p:spPr>
          <a:xfrm>
            <a:off x="363497" y="2281677"/>
            <a:ext cx="317012" cy="317271"/>
          </a:xfrm>
          <a:custGeom>
            <a:avLst/>
            <a:gdLst/>
            <a:ahLst/>
            <a:cxnLst/>
            <a:rect l="l" t="t" r="r" b="b"/>
            <a:pathLst>
              <a:path w="21131" h="21132" extrusionOk="0">
                <a:moveTo>
                  <a:pt x="19045" y="7530"/>
                </a:moveTo>
                <a:cubicBezTo>
                  <a:pt x="17544" y="9030"/>
                  <a:pt x="15110" y="9030"/>
                  <a:pt x="13610" y="7530"/>
                </a:cubicBezTo>
                <a:cubicBezTo>
                  <a:pt x="12108" y="6031"/>
                  <a:pt x="12108" y="3600"/>
                  <a:pt x="13610" y="2100"/>
                </a:cubicBezTo>
                <a:cubicBezTo>
                  <a:pt x="15110" y="600"/>
                  <a:pt x="17544" y="600"/>
                  <a:pt x="19045" y="2100"/>
                </a:cubicBezTo>
                <a:cubicBezTo>
                  <a:pt x="20546" y="3600"/>
                  <a:pt x="20546" y="6031"/>
                  <a:pt x="19045" y="7530"/>
                </a:cubicBezTo>
                <a:moveTo>
                  <a:pt x="7605" y="16245"/>
                </a:moveTo>
                <a:cubicBezTo>
                  <a:pt x="7256" y="16593"/>
                  <a:pt x="6776" y="16807"/>
                  <a:pt x="6245" y="16807"/>
                </a:cubicBezTo>
                <a:cubicBezTo>
                  <a:pt x="5184" y="16807"/>
                  <a:pt x="4324" y="15948"/>
                  <a:pt x="4324" y="14888"/>
                </a:cubicBezTo>
                <a:cubicBezTo>
                  <a:pt x="4324" y="14358"/>
                  <a:pt x="4539" y="13878"/>
                  <a:pt x="4887" y="13530"/>
                </a:cubicBezTo>
                <a:lnTo>
                  <a:pt x="11678" y="5991"/>
                </a:lnTo>
                <a:cubicBezTo>
                  <a:pt x="11884" y="6798"/>
                  <a:pt x="12298" y="7563"/>
                  <a:pt x="12930" y="8194"/>
                </a:cubicBezTo>
                <a:cubicBezTo>
                  <a:pt x="13569" y="8832"/>
                  <a:pt x="14343" y="9248"/>
                  <a:pt x="15160" y="9451"/>
                </a:cubicBezTo>
                <a:cubicBezTo>
                  <a:pt x="15160" y="9451"/>
                  <a:pt x="7605" y="16245"/>
                  <a:pt x="7605" y="16245"/>
                </a:cubicBezTo>
                <a:close/>
                <a:moveTo>
                  <a:pt x="19724" y="1406"/>
                </a:moveTo>
                <a:cubicBezTo>
                  <a:pt x="17848" y="-468"/>
                  <a:pt x="14806" y="-468"/>
                  <a:pt x="12930" y="1406"/>
                </a:cubicBezTo>
                <a:cubicBezTo>
                  <a:pt x="12024" y="2312"/>
                  <a:pt x="11559" y="3489"/>
                  <a:pt x="11529" y="4676"/>
                </a:cubicBezTo>
                <a:lnTo>
                  <a:pt x="4207" y="12851"/>
                </a:lnTo>
                <a:cubicBezTo>
                  <a:pt x="3686" y="13373"/>
                  <a:pt x="3363" y="14093"/>
                  <a:pt x="3363" y="14888"/>
                </a:cubicBezTo>
                <a:cubicBezTo>
                  <a:pt x="3363" y="15420"/>
                  <a:pt x="3518" y="15912"/>
                  <a:pt x="3769" y="16340"/>
                </a:cubicBezTo>
                <a:cubicBezTo>
                  <a:pt x="2436" y="17104"/>
                  <a:pt x="1907" y="17813"/>
                  <a:pt x="2425" y="19364"/>
                </a:cubicBezTo>
                <a:cubicBezTo>
                  <a:pt x="2487" y="19550"/>
                  <a:pt x="2434" y="19622"/>
                  <a:pt x="2409" y="19658"/>
                </a:cubicBezTo>
                <a:cubicBezTo>
                  <a:pt x="2160" y="20003"/>
                  <a:pt x="1132" y="20167"/>
                  <a:pt x="500" y="20172"/>
                </a:cubicBezTo>
                <a:cubicBezTo>
                  <a:pt x="493" y="20171"/>
                  <a:pt x="487" y="20167"/>
                  <a:pt x="480" y="20167"/>
                </a:cubicBezTo>
                <a:cubicBezTo>
                  <a:pt x="215" y="20167"/>
                  <a:pt x="0" y="20383"/>
                  <a:pt x="0" y="20647"/>
                </a:cubicBezTo>
                <a:cubicBezTo>
                  <a:pt x="0" y="20912"/>
                  <a:pt x="214" y="21126"/>
                  <a:pt x="479" y="21127"/>
                </a:cubicBezTo>
                <a:lnTo>
                  <a:pt x="479" y="21132"/>
                </a:lnTo>
                <a:cubicBezTo>
                  <a:pt x="821" y="21132"/>
                  <a:pt x="2562" y="21088"/>
                  <a:pt x="3189" y="20219"/>
                </a:cubicBezTo>
                <a:cubicBezTo>
                  <a:pt x="3355" y="19988"/>
                  <a:pt x="3516" y="19599"/>
                  <a:pt x="3336" y="19060"/>
                </a:cubicBezTo>
                <a:cubicBezTo>
                  <a:pt x="3030" y="18141"/>
                  <a:pt x="3071" y="17806"/>
                  <a:pt x="4399" y="17082"/>
                </a:cubicBezTo>
                <a:cubicBezTo>
                  <a:pt x="4900" y="17504"/>
                  <a:pt x="5539" y="17767"/>
                  <a:pt x="6245" y="17767"/>
                </a:cubicBezTo>
                <a:cubicBezTo>
                  <a:pt x="7042" y="17767"/>
                  <a:pt x="7762" y="17445"/>
                  <a:pt x="8284" y="16924"/>
                </a:cubicBezTo>
                <a:lnTo>
                  <a:pt x="16485" y="9592"/>
                </a:lnTo>
                <a:cubicBezTo>
                  <a:pt x="17662" y="9554"/>
                  <a:pt x="18826" y="9091"/>
                  <a:pt x="19724" y="8194"/>
                </a:cubicBezTo>
                <a:cubicBezTo>
                  <a:pt x="21600" y="6320"/>
                  <a:pt x="21600" y="3281"/>
                  <a:pt x="19724" y="1406"/>
                </a:cubicBezTo>
                <a:moveTo>
                  <a:pt x="8953" y="11504"/>
                </a:moveTo>
                <a:lnTo>
                  <a:pt x="9633" y="12183"/>
                </a:lnTo>
                <a:lnTo>
                  <a:pt x="12690" y="9807"/>
                </a:lnTo>
                <a:lnTo>
                  <a:pt x="11331" y="8449"/>
                </a:lnTo>
                <a:cubicBezTo>
                  <a:pt x="11331" y="8449"/>
                  <a:pt x="8953" y="11504"/>
                  <a:pt x="8953" y="1150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38088" tIns="38088" rIns="38088" bIns="38088" anchor="ctr" anchorCtr="0">
            <a:noAutofit/>
          </a:bodyPr>
          <a:lstStyle/>
          <a:p>
            <a:pPr>
              <a:buClr>
                <a:srgbClr val="FFFFFF"/>
              </a:buClr>
              <a:buSzPts val="5998"/>
            </a:pPr>
            <a:endParaRPr sz="30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01" name="Google Shape;1401;g97196330dd_10_197"/>
          <p:cNvSpPr txBox="1"/>
          <p:nvPr/>
        </p:nvSpPr>
        <p:spPr>
          <a:xfrm>
            <a:off x="9950772" y="3439670"/>
            <a:ext cx="1794567" cy="136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dk1"/>
              </a:buClr>
              <a:buSzPts val="2000"/>
            </a:pPr>
            <a:r>
              <a:rPr lang="en-US" sz="1200"/>
              <a:t>Serie de pruebas con los usuarios reales para verificar que el mvp sea cumpla con las necesidades del usuario.</a:t>
            </a:r>
            <a:endParaRPr sz="900"/>
          </a:p>
        </p:txBody>
      </p:sp>
      <p:sp>
        <p:nvSpPr>
          <p:cNvPr id="1402" name="Google Shape;1402;g97196330dd_10_197"/>
          <p:cNvSpPr txBox="1"/>
          <p:nvPr/>
        </p:nvSpPr>
        <p:spPr>
          <a:xfrm>
            <a:off x="9950767" y="3080672"/>
            <a:ext cx="1794567" cy="35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9DD6"/>
              </a:buClr>
              <a:buSzPts val="2560"/>
            </a:pPr>
            <a:r>
              <a:rPr lang="en-US" sz="1600" b="1"/>
              <a:t>Validación</a:t>
            </a:r>
            <a:endParaRPr/>
          </a:p>
        </p:txBody>
      </p:sp>
      <p:sp>
        <p:nvSpPr>
          <p:cNvPr id="1403" name="Google Shape;1403;g97196330dd_10_197"/>
          <p:cNvSpPr/>
          <p:nvPr/>
        </p:nvSpPr>
        <p:spPr>
          <a:xfrm>
            <a:off x="9950767" y="2281676"/>
            <a:ext cx="357422" cy="3249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709" y="8100"/>
                </a:moveTo>
                <a:cubicBezTo>
                  <a:pt x="14896" y="8100"/>
                  <a:pt x="14236" y="8826"/>
                  <a:pt x="14236" y="9720"/>
                </a:cubicBezTo>
                <a:cubicBezTo>
                  <a:pt x="14236" y="10615"/>
                  <a:pt x="14896" y="11340"/>
                  <a:pt x="15709" y="11340"/>
                </a:cubicBezTo>
                <a:cubicBezTo>
                  <a:pt x="16522" y="11340"/>
                  <a:pt x="17182" y="10615"/>
                  <a:pt x="17182" y="9720"/>
                </a:cubicBezTo>
                <a:cubicBezTo>
                  <a:pt x="17182" y="8826"/>
                  <a:pt x="16522" y="8100"/>
                  <a:pt x="15709" y="8100"/>
                </a:cubicBezTo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  <a:moveTo>
                  <a:pt x="10800" y="8100"/>
                </a:moveTo>
                <a:cubicBezTo>
                  <a:pt x="9987" y="8100"/>
                  <a:pt x="9327" y="8826"/>
                  <a:pt x="9327" y="9720"/>
                </a:cubicBezTo>
                <a:cubicBezTo>
                  <a:pt x="9327" y="10615"/>
                  <a:pt x="9987" y="11340"/>
                  <a:pt x="10800" y="11340"/>
                </a:cubicBezTo>
                <a:cubicBezTo>
                  <a:pt x="11613" y="11340"/>
                  <a:pt x="12273" y="10615"/>
                  <a:pt x="12273" y="9720"/>
                </a:cubicBezTo>
                <a:cubicBezTo>
                  <a:pt x="12273" y="8826"/>
                  <a:pt x="11613" y="8100"/>
                  <a:pt x="10800" y="8100"/>
                </a:cubicBezTo>
                <a:moveTo>
                  <a:pt x="5891" y="8100"/>
                </a:moveTo>
                <a:cubicBezTo>
                  <a:pt x="5078" y="8100"/>
                  <a:pt x="4418" y="8826"/>
                  <a:pt x="4418" y="9720"/>
                </a:cubicBezTo>
                <a:cubicBezTo>
                  <a:pt x="4418" y="10615"/>
                  <a:pt x="5078" y="11340"/>
                  <a:pt x="5891" y="11340"/>
                </a:cubicBezTo>
                <a:cubicBezTo>
                  <a:pt x="6704" y="11340"/>
                  <a:pt x="7364" y="10615"/>
                  <a:pt x="7364" y="9720"/>
                </a:cubicBezTo>
                <a:cubicBezTo>
                  <a:pt x="7364" y="8826"/>
                  <a:pt x="6704" y="8100"/>
                  <a:pt x="5891" y="810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8088" tIns="38088" rIns="38088" bIns="38088" anchor="ctr" anchorCtr="0">
            <a:noAutofit/>
          </a:bodyPr>
          <a:lstStyle/>
          <a:p>
            <a:pPr>
              <a:buClr>
                <a:srgbClr val="FFFFFF"/>
              </a:buClr>
              <a:buSzPts val="5998"/>
            </a:pPr>
            <a:endParaRPr sz="30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04" name="Google Shape;1404;g97196330dd_10_197"/>
          <p:cNvSpPr txBox="1"/>
          <p:nvPr/>
        </p:nvSpPr>
        <p:spPr>
          <a:xfrm>
            <a:off x="363499" y="5030588"/>
            <a:ext cx="11381841" cy="12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009DD6"/>
              </a:buClr>
              <a:buSzPts val="2240"/>
            </a:pPr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UN MINDSET</a:t>
            </a:r>
            <a:endParaRPr sz="700"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50000"/>
              </a:lnSpc>
              <a:buClr>
                <a:srgbClr val="009DD6"/>
              </a:buClr>
              <a:buSzPts val="1920"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Debemos tomar en cuenta que el pensamiento de diseño es un mindset y no necesariamente una serie de pasos para generar workshops, este es un proceso iterativo el cual busca generar un mvp al final de cada sprint y tener un producto para poder evaluar y validar con el usuario final, y sobre los resultados ir definiendo un sistema de entrega de datos a través del diseño.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099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9"/>
          <p:cNvSpPr/>
          <p:nvPr/>
        </p:nvSpPr>
        <p:spPr>
          <a:xfrm>
            <a:off x="363500" y="1878163"/>
            <a:ext cx="11428794" cy="11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Se plantea una agenda digital con 3 grandes bloques de proyectos para llegar al modelo </a:t>
            </a:r>
            <a:r>
              <a:rPr lang="en-US"/>
              <a:t>objetivo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planteado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9"/>
          <p:cNvSpPr txBox="1"/>
          <p:nvPr/>
        </p:nvSpPr>
        <p:spPr>
          <a:xfrm>
            <a:off x="404985" y="786975"/>
            <a:ext cx="7292875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333333"/>
              </a:buClr>
              <a:buSzPts val="8800"/>
            </a:pPr>
            <a:r>
              <a:rPr lang="en-US" sz="4400" b="1">
                <a:latin typeface="Arial"/>
                <a:ea typeface="Arial"/>
                <a:cs typeface="Arial"/>
                <a:sym typeface="Arial"/>
              </a:rPr>
              <a:t>Agenda digital propuesta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5" name="Google Shape;515;p9"/>
          <p:cNvCxnSpPr/>
          <p:nvPr/>
        </p:nvCxnSpPr>
        <p:spPr>
          <a:xfrm>
            <a:off x="399908" y="3384594"/>
            <a:ext cx="3496422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516" name="Google Shape;516;p9"/>
          <p:cNvCxnSpPr/>
          <p:nvPr/>
        </p:nvCxnSpPr>
        <p:spPr>
          <a:xfrm>
            <a:off x="4394479" y="3384594"/>
            <a:ext cx="3496422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517" name="Google Shape;517;p9"/>
          <p:cNvCxnSpPr/>
          <p:nvPr/>
        </p:nvCxnSpPr>
        <p:spPr>
          <a:xfrm>
            <a:off x="8314387" y="3384594"/>
            <a:ext cx="3496422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518" name="Google Shape;518;p9"/>
          <p:cNvSpPr txBox="1"/>
          <p:nvPr/>
        </p:nvSpPr>
        <p:spPr>
          <a:xfrm>
            <a:off x="562149" y="4335324"/>
            <a:ext cx="3611635" cy="198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009DD6"/>
              </a:buClr>
              <a:buSzPts val="1920"/>
            </a:pPr>
            <a:r>
              <a:rPr lang="en-US" sz="1200"/>
              <a:t>Optimización de los procesos para mejorar la calidad del dato</a:t>
            </a:r>
            <a:endParaRPr sz="1200"/>
          </a:p>
          <a:p>
            <a:pPr>
              <a:lnSpc>
                <a:spcPct val="130000"/>
              </a:lnSpc>
              <a:buClr>
                <a:srgbClr val="009DD6"/>
              </a:buClr>
              <a:buSzPts val="1920"/>
            </a:pPr>
            <a:r>
              <a:rPr lang="en-US" sz="1200"/>
              <a:t>Necesidad de un dashboard para ejecutivos a través de la correcta explotación de los datos</a:t>
            </a:r>
            <a:endParaRPr sz="1200"/>
          </a:p>
          <a:p>
            <a:pPr>
              <a:lnSpc>
                <a:spcPct val="130000"/>
              </a:lnSpc>
              <a:buClr>
                <a:srgbClr val="009DD6"/>
              </a:buClr>
              <a:buSzPts val="1920"/>
            </a:pPr>
            <a:r>
              <a:rPr lang="en-US" sz="1200"/>
              <a:t>Llegar a una plataforma unificada con todos los indicadores de negocio</a:t>
            </a:r>
            <a:endParaRPr sz="1200"/>
          </a:p>
          <a:p>
            <a:pPr>
              <a:lnSpc>
                <a:spcPct val="130000"/>
              </a:lnSpc>
              <a:buClr>
                <a:srgbClr val="009DD6"/>
              </a:buClr>
              <a:buSzPts val="1920"/>
            </a:pPr>
            <a:r>
              <a:rPr lang="en-US" sz="1200"/>
              <a:t>Seguimiento a PyMEs</a:t>
            </a:r>
            <a:endParaRPr sz="1200"/>
          </a:p>
          <a:p>
            <a:pPr>
              <a:lnSpc>
                <a:spcPct val="130000"/>
              </a:lnSpc>
              <a:buClr>
                <a:srgbClr val="009DD6"/>
              </a:buClr>
              <a:buSzPts val="1920"/>
            </a:pPr>
            <a:r>
              <a:rPr lang="en-US" sz="1200"/>
              <a:t>...</a:t>
            </a:r>
            <a:endParaRPr sz="1200"/>
          </a:p>
        </p:txBody>
      </p:sp>
      <p:sp>
        <p:nvSpPr>
          <p:cNvPr id="519" name="Google Shape;519;p9"/>
          <p:cNvSpPr txBox="1"/>
          <p:nvPr/>
        </p:nvSpPr>
        <p:spPr>
          <a:xfrm>
            <a:off x="562151" y="3588649"/>
            <a:ext cx="3611658" cy="331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009DD6"/>
              </a:buClr>
              <a:buSzPts val="2240"/>
            </a:pPr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  <a:p>
            <a:pPr>
              <a:lnSpc>
                <a:spcPct val="150000"/>
              </a:lnSpc>
              <a:buClr>
                <a:srgbClr val="009DD6"/>
              </a:buClr>
              <a:buSzPts val="2560"/>
            </a:pPr>
            <a:r>
              <a:rPr lang="en-US" sz="1600" b="1"/>
              <a:t>C</a:t>
            </a:r>
            <a:r>
              <a:rPr lang="en-US" sz="1600" b="1">
                <a:latin typeface="Arial"/>
                <a:ea typeface="Arial"/>
                <a:cs typeface="Arial"/>
                <a:sym typeface="Arial"/>
              </a:rPr>
              <a:t>alidad del dato</a:t>
            </a:r>
            <a:endParaRPr sz="16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9"/>
          <p:cNvSpPr txBox="1"/>
          <p:nvPr/>
        </p:nvSpPr>
        <p:spPr>
          <a:xfrm>
            <a:off x="8292822" y="4335331"/>
            <a:ext cx="3611658" cy="1681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009DD6"/>
              </a:buClr>
              <a:buSzPts val="1920"/>
            </a:pPr>
            <a:r>
              <a:rPr lang="en-US" sz="1200"/>
              <a:t>Casos de uso que se adaptan a los Data Marts dentro de este bloque de ejecución</a:t>
            </a:r>
            <a:endParaRPr sz="1200"/>
          </a:p>
          <a:p>
            <a:pPr>
              <a:lnSpc>
                <a:spcPct val="130000"/>
              </a:lnSpc>
              <a:buClr>
                <a:srgbClr val="009DD6"/>
              </a:buClr>
              <a:buSzPts val="1920"/>
            </a:pPr>
            <a:r>
              <a:rPr lang="en-US" sz="1200"/>
              <a:t>Premisas como el seguimiento correcto de la transaccionalidad de los clientes, del contact center, de sucursales y la optimización de todos estos procesos</a:t>
            </a:r>
            <a:endParaRPr sz="1200"/>
          </a:p>
          <a:p>
            <a:pPr>
              <a:lnSpc>
                <a:spcPct val="130000"/>
              </a:lnSpc>
              <a:buClr>
                <a:srgbClr val="009DD6"/>
              </a:buClr>
              <a:buSzPts val="1920"/>
            </a:pPr>
            <a:r>
              <a:rPr lang="en-US" sz="1200"/>
              <a:t>.Mejora del margen bruto de Scotiabank: captación, venta cruzada, retención y reducción de la mora</a:t>
            </a:r>
            <a:endParaRPr sz="1200"/>
          </a:p>
        </p:txBody>
      </p:sp>
      <p:sp>
        <p:nvSpPr>
          <p:cNvPr id="521" name="Google Shape;521;p9"/>
          <p:cNvSpPr txBox="1"/>
          <p:nvPr/>
        </p:nvSpPr>
        <p:spPr>
          <a:xfrm>
            <a:off x="8292822" y="3588649"/>
            <a:ext cx="3611658" cy="331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009DD6"/>
              </a:buClr>
              <a:buSzPts val="2240"/>
            </a:pPr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  <a:p>
            <a:pPr>
              <a:lnSpc>
                <a:spcPct val="150000"/>
              </a:lnSpc>
              <a:buClr>
                <a:srgbClr val="009DD6"/>
              </a:buClr>
              <a:buSzPts val="2560"/>
            </a:pPr>
            <a:r>
              <a:rPr lang="en-US" sz="1600" b="1">
                <a:latin typeface="Arial"/>
                <a:ea typeface="Arial"/>
                <a:cs typeface="Arial"/>
                <a:sym typeface="Arial"/>
              </a:rPr>
              <a:t>Mejora de resultados</a:t>
            </a:r>
            <a:endParaRPr sz="16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9"/>
          <p:cNvSpPr/>
          <p:nvPr/>
        </p:nvSpPr>
        <p:spPr>
          <a:xfrm>
            <a:off x="1663750" y="2702127"/>
            <a:ext cx="553841" cy="539965"/>
          </a:xfrm>
          <a:prstGeom prst="ellipse">
            <a:avLst/>
          </a:prstGeom>
          <a:solidFill>
            <a:srgbClr val="009DD6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>
              <a:buClr>
                <a:srgbClr val="000000"/>
              </a:buClr>
              <a:buSzPts val="7200"/>
            </a:pP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9"/>
          <p:cNvSpPr/>
          <p:nvPr/>
        </p:nvSpPr>
        <p:spPr>
          <a:xfrm>
            <a:off x="5662709" y="2702127"/>
            <a:ext cx="553841" cy="539965"/>
          </a:xfrm>
          <a:prstGeom prst="ellipse">
            <a:avLst/>
          </a:prstGeom>
          <a:solidFill>
            <a:srgbClr val="7849B8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>
              <a:buClr>
                <a:srgbClr val="000000"/>
              </a:buClr>
              <a:buSzPts val="7200"/>
            </a:pP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9"/>
          <p:cNvSpPr/>
          <p:nvPr/>
        </p:nvSpPr>
        <p:spPr>
          <a:xfrm>
            <a:off x="9587107" y="2702127"/>
            <a:ext cx="553841" cy="539965"/>
          </a:xfrm>
          <a:prstGeom prst="ellipse">
            <a:avLst/>
          </a:prstGeom>
          <a:solidFill>
            <a:srgbClr val="FB6330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>
              <a:buClr>
                <a:srgbClr val="000000"/>
              </a:buClr>
              <a:buSzPts val="7200"/>
            </a:pP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9"/>
          <p:cNvSpPr/>
          <p:nvPr/>
        </p:nvSpPr>
        <p:spPr>
          <a:xfrm>
            <a:off x="9687669" y="2816758"/>
            <a:ext cx="345115" cy="336695"/>
          </a:xfrm>
          <a:custGeom>
            <a:avLst/>
            <a:gdLst/>
            <a:ahLst/>
            <a:cxnLst/>
            <a:rect l="l" t="t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38088" tIns="38088" rIns="38088" bIns="38088" anchor="ctr" anchorCtr="0">
            <a:noAutofit/>
          </a:bodyPr>
          <a:lstStyle/>
          <a:p>
            <a:pPr>
              <a:buClr>
                <a:srgbClr val="FFFFFF"/>
              </a:buClr>
              <a:buSzPts val="5998"/>
            </a:pPr>
            <a:endParaRPr sz="30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26" name="Google Shape;526;p9"/>
          <p:cNvSpPr/>
          <p:nvPr/>
        </p:nvSpPr>
        <p:spPr>
          <a:xfrm>
            <a:off x="1751080" y="2830663"/>
            <a:ext cx="359078" cy="2864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38088" tIns="38088" rIns="38088" bIns="38088" anchor="ctr" anchorCtr="0">
            <a:noAutofit/>
          </a:bodyPr>
          <a:lstStyle/>
          <a:p>
            <a:pPr>
              <a:buClr>
                <a:srgbClr val="FFFFFF"/>
              </a:buClr>
              <a:buSzPts val="5998"/>
            </a:pPr>
            <a:endParaRPr sz="30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27" name="Google Shape;527;p9"/>
          <p:cNvSpPr/>
          <p:nvPr/>
        </p:nvSpPr>
        <p:spPr>
          <a:xfrm>
            <a:off x="5769869" y="2816110"/>
            <a:ext cx="332981" cy="3246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2" y="3921"/>
                </a:moveTo>
                <a:cubicBezTo>
                  <a:pt x="18338" y="3921"/>
                  <a:pt x="17679" y="3262"/>
                  <a:pt x="17679" y="2448"/>
                </a:cubicBezTo>
                <a:cubicBezTo>
                  <a:pt x="17679" y="1634"/>
                  <a:pt x="18338" y="975"/>
                  <a:pt x="19152" y="975"/>
                </a:cubicBezTo>
                <a:cubicBezTo>
                  <a:pt x="19966" y="975"/>
                  <a:pt x="20625" y="1634"/>
                  <a:pt x="20625" y="2448"/>
                </a:cubicBezTo>
                <a:cubicBezTo>
                  <a:pt x="20625" y="3262"/>
                  <a:pt x="19966" y="3921"/>
                  <a:pt x="19152" y="3921"/>
                </a:cubicBezTo>
                <a:moveTo>
                  <a:pt x="10804" y="12269"/>
                </a:moveTo>
                <a:cubicBezTo>
                  <a:pt x="9991" y="12269"/>
                  <a:pt x="9331" y="11609"/>
                  <a:pt x="9331" y="10795"/>
                </a:cubicBezTo>
                <a:cubicBezTo>
                  <a:pt x="9331" y="9981"/>
                  <a:pt x="9991" y="9322"/>
                  <a:pt x="10804" y="9322"/>
                </a:cubicBezTo>
                <a:cubicBezTo>
                  <a:pt x="11618" y="9322"/>
                  <a:pt x="12278" y="9981"/>
                  <a:pt x="12278" y="10795"/>
                </a:cubicBezTo>
                <a:cubicBezTo>
                  <a:pt x="12278" y="11609"/>
                  <a:pt x="11618" y="12269"/>
                  <a:pt x="10804" y="12269"/>
                </a:cubicBezTo>
                <a:moveTo>
                  <a:pt x="3930" y="19143"/>
                </a:moveTo>
                <a:cubicBezTo>
                  <a:pt x="3930" y="19956"/>
                  <a:pt x="3271" y="20616"/>
                  <a:pt x="2457" y="20616"/>
                </a:cubicBezTo>
                <a:cubicBezTo>
                  <a:pt x="1643" y="20616"/>
                  <a:pt x="984" y="19956"/>
                  <a:pt x="984" y="19143"/>
                </a:cubicBezTo>
                <a:cubicBezTo>
                  <a:pt x="984" y="18329"/>
                  <a:pt x="1643" y="17669"/>
                  <a:pt x="2457" y="17669"/>
                </a:cubicBezTo>
                <a:cubicBezTo>
                  <a:pt x="3271" y="17669"/>
                  <a:pt x="3930" y="18329"/>
                  <a:pt x="3930" y="19143"/>
                </a:cubicBezTo>
                <a:moveTo>
                  <a:pt x="19148" y="0"/>
                </a:moveTo>
                <a:cubicBezTo>
                  <a:pt x="17793" y="0"/>
                  <a:pt x="16695" y="1098"/>
                  <a:pt x="16695" y="2452"/>
                </a:cubicBezTo>
                <a:cubicBezTo>
                  <a:pt x="16695" y="3640"/>
                  <a:pt x="17539" y="4630"/>
                  <a:pt x="18660" y="4856"/>
                </a:cubicBezTo>
                <a:lnTo>
                  <a:pt x="18660" y="10306"/>
                </a:lnTo>
                <a:lnTo>
                  <a:pt x="13203" y="10306"/>
                </a:lnTo>
                <a:cubicBezTo>
                  <a:pt x="12974" y="9187"/>
                  <a:pt x="11985" y="8347"/>
                  <a:pt x="10800" y="8347"/>
                </a:cubicBezTo>
                <a:cubicBezTo>
                  <a:pt x="9615" y="8347"/>
                  <a:pt x="8626" y="9187"/>
                  <a:pt x="8398" y="10306"/>
                </a:cubicBezTo>
                <a:lnTo>
                  <a:pt x="2456" y="10306"/>
                </a:lnTo>
                <a:cubicBezTo>
                  <a:pt x="2184" y="10306"/>
                  <a:pt x="1965" y="10525"/>
                  <a:pt x="1965" y="10796"/>
                </a:cubicBezTo>
                <a:lnTo>
                  <a:pt x="1965" y="16744"/>
                </a:lnTo>
                <a:cubicBezTo>
                  <a:pt x="844" y="16970"/>
                  <a:pt x="0" y="17960"/>
                  <a:pt x="0" y="19147"/>
                </a:cubicBezTo>
                <a:cubicBezTo>
                  <a:pt x="0" y="20502"/>
                  <a:pt x="1098" y="21600"/>
                  <a:pt x="2453" y="21600"/>
                </a:cubicBezTo>
                <a:cubicBezTo>
                  <a:pt x="3807" y="21600"/>
                  <a:pt x="4905" y="20502"/>
                  <a:pt x="4905" y="19147"/>
                </a:cubicBezTo>
                <a:cubicBezTo>
                  <a:pt x="4905" y="17961"/>
                  <a:pt x="4065" y="16973"/>
                  <a:pt x="2947" y="16744"/>
                </a:cubicBezTo>
                <a:lnTo>
                  <a:pt x="2947" y="11287"/>
                </a:lnTo>
                <a:lnTo>
                  <a:pt x="8397" y="11287"/>
                </a:lnTo>
                <a:cubicBezTo>
                  <a:pt x="8623" y="12408"/>
                  <a:pt x="9613" y="13253"/>
                  <a:pt x="10800" y="13253"/>
                </a:cubicBezTo>
                <a:cubicBezTo>
                  <a:pt x="11988" y="13253"/>
                  <a:pt x="12978" y="12408"/>
                  <a:pt x="13203" y="11287"/>
                </a:cubicBezTo>
                <a:lnTo>
                  <a:pt x="19151" y="11287"/>
                </a:lnTo>
                <a:cubicBezTo>
                  <a:pt x="19422" y="11287"/>
                  <a:pt x="19642" y="11068"/>
                  <a:pt x="19642" y="10796"/>
                </a:cubicBezTo>
                <a:lnTo>
                  <a:pt x="19642" y="4855"/>
                </a:lnTo>
                <a:cubicBezTo>
                  <a:pt x="20759" y="4626"/>
                  <a:pt x="21600" y="3638"/>
                  <a:pt x="21600" y="2452"/>
                </a:cubicBezTo>
                <a:cubicBezTo>
                  <a:pt x="21600" y="1098"/>
                  <a:pt x="20502" y="0"/>
                  <a:pt x="19148" y="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38088" tIns="38088" rIns="38088" bIns="38088" anchor="ctr" anchorCtr="0">
            <a:noAutofit/>
          </a:bodyPr>
          <a:lstStyle/>
          <a:p>
            <a:pPr>
              <a:buClr>
                <a:srgbClr val="FFFFFF"/>
              </a:buClr>
              <a:buSzPts val="5998"/>
            </a:pPr>
            <a:endParaRPr sz="30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28" name="Google Shape;528;p9"/>
          <p:cNvSpPr txBox="1"/>
          <p:nvPr/>
        </p:nvSpPr>
        <p:spPr>
          <a:xfrm>
            <a:off x="4394474" y="4641488"/>
            <a:ext cx="3611635" cy="16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009DD6"/>
              </a:buClr>
              <a:buSzPts val="1920"/>
            </a:pPr>
            <a:r>
              <a:rPr lang="en-US" sz="1200"/>
              <a:t>Se propone un bloque de ejecución que nos permitirá involucrar a los usuarios de los datos desde el principio a través de un framework de diseño con el cual podremos saber sus necesidades y entregar mvp’s de manera iterativa e incremental</a:t>
            </a:r>
            <a:endParaRPr sz="1200"/>
          </a:p>
        </p:txBody>
      </p:sp>
      <p:sp>
        <p:nvSpPr>
          <p:cNvPr id="529" name="Google Shape;529;p9"/>
          <p:cNvSpPr txBox="1"/>
          <p:nvPr/>
        </p:nvSpPr>
        <p:spPr>
          <a:xfrm>
            <a:off x="4394473" y="3588651"/>
            <a:ext cx="3496428" cy="9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009DD6"/>
              </a:buClr>
              <a:buSzPts val="2240"/>
            </a:pPr>
            <a:r>
              <a:rPr lang="en-US" sz="1400" b="1" dirty="0">
                <a:latin typeface="Arial"/>
                <a:ea typeface="Arial"/>
                <a:cs typeface="Arial"/>
                <a:sym typeface="Arial"/>
              </a:rPr>
              <a:t>02</a:t>
            </a:r>
            <a:endParaRPr dirty="0"/>
          </a:p>
          <a:p>
            <a:pPr>
              <a:lnSpc>
                <a:spcPct val="150000"/>
              </a:lnSpc>
              <a:buClr>
                <a:srgbClr val="009DD6"/>
              </a:buClr>
              <a:buSzPts val="2560"/>
            </a:pP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Visualización </a:t>
            </a:r>
            <a:r>
              <a:rPr lang="en-US" sz="1600" b="1" dirty="0" err="1">
                <a:latin typeface="Arial"/>
                <a:ea typeface="Arial"/>
                <a:cs typeface="Arial"/>
                <a:sym typeface="Arial"/>
              </a:rPr>
              <a:t>centrada</a:t>
            </a: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 en el</a:t>
            </a:r>
            <a:r>
              <a:rPr lang="en-US" sz="1600" b="1" dirty="0"/>
              <a:t> </a:t>
            </a:r>
            <a:r>
              <a:rPr lang="en-US" sz="1600" b="1" dirty="0" err="1">
                <a:latin typeface="Arial"/>
                <a:ea typeface="Arial"/>
                <a:cs typeface="Arial"/>
                <a:sym typeface="Arial"/>
              </a:rPr>
              <a:t>usuario</a:t>
            </a:r>
            <a:endParaRPr sz="1600" b="1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093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Contenido"/>
          <p:cNvSpPr txBox="1"/>
          <p:nvPr/>
        </p:nvSpPr>
        <p:spPr>
          <a:xfrm>
            <a:off x="355600" y="355600"/>
            <a:ext cx="11135632" cy="54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spAutoFit/>
          </a:bodyPr>
          <a:lstStyle>
            <a:lvl1pPr defTabSz="825500">
              <a:defRPr sz="6400" b="1">
                <a:solidFill>
                  <a:srgbClr val="53585F"/>
                </a:solidFill>
                <a:latin typeface="Lato-Bold"/>
                <a:ea typeface="Lato-Bold"/>
                <a:cs typeface="Lato-Bold"/>
                <a:sym typeface="Lato-Bold"/>
              </a:defRPr>
            </a:lvl1pPr>
          </a:lstStyle>
          <a:p>
            <a:r>
              <a:rPr sz="3200" dirty="0"/>
              <a:t>Servicios y </a:t>
            </a:r>
            <a:r>
              <a:rPr lang="es-ES" sz="3200" dirty="0"/>
              <a:t>p</a:t>
            </a:r>
            <a:r>
              <a:rPr sz="3200" dirty="0" err="1"/>
              <a:t>erfiles</a:t>
            </a:r>
            <a:r>
              <a:rPr sz="3200" dirty="0"/>
              <a:t> de IA y Big Data</a:t>
            </a:r>
            <a:r>
              <a:rPr lang="es-ES" sz="3200" dirty="0"/>
              <a:t> ofrecidos</a:t>
            </a:r>
            <a:endParaRPr sz="3200" dirty="0"/>
          </a:p>
        </p:txBody>
      </p:sp>
      <p:sp>
        <p:nvSpPr>
          <p:cNvPr id="1092" name="Plataformas de desarrollo móvil y web, permiten desarrollo de soluciones omnicanal en velocidades al mercado mucho menores"/>
          <p:cNvSpPr txBox="1"/>
          <p:nvPr/>
        </p:nvSpPr>
        <p:spPr>
          <a:xfrm>
            <a:off x="1437738" y="1879924"/>
            <a:ext cx="3832377" cy="691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normAutofit fontScale="70000" lnSpcReduction="20000"/>
          </a:bodyPr>
          <a:lstStyle/>
          <a:p>
            <a:pPr marL="152400" indent="-152400" defTabSz="301308">
              <a:buSzPct val="80000"/>
              <a:buChar char="•"/>
              <a:defRPr sz="2400">
                <a:solidFill>
                  <a:srgbClr val="53585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Hadoop Ecosystem, Spark, Kafka</a:t>
            </a:r>
          </a:p>
          <a:p>
            <a:pPr marL="152400" indent="-152400" defTabSz="301308">
              <a:buSzPct val="80000"/>
              <a:buChar char="•"/>
              <a:defRPr sz="2400">
                <a:solidFill>
                  <a:srgbClr val="53585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NoSQL databases, Sqoop, RDBMS</a:t>
            </a:r>
          </a:p>
          <a:p>
            <a:pPr marL="152400" indent="-152400" defTabSz="301308">
              <a:buSzPct val="80000"/>
              <a:buChar char="•"/>
              <a:defRPr sz="2400">
                <a:solidFill>
                  <a:srgbClr val="53585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Elasticsearch, Solr</a:t>
            </a:r>
          </a:p>
        </p:txBody>
      </p:sp>
      <p:sp>
        <p:nvSpPr>
          <p:cNvPr id="1093" name="Plataforma"/>
          <p:cNvSpPr txBox="1"/>
          <p:nvPr/>
        </p:nvSpPr>
        <p:spPr>
          <a:xfrm>
            <a:off x="1437737" y="1472792"/>
            <a:ext cx="3832378" cy="405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normAutofit fontScale="77500" lnSpcReduction="20000"/>
          </a:bodyPr>
          <a:lstStyle>
            <a:lvl1pPr defTabSz="825500">
              <a:defRPr sz="3600" b="1">
                <a:solidFill>
                  <a:srgbClr val="53585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/>
              <a:t>Data architecture</a:t>
            </a:r>
          </a:p>
        </p:txBody>
      </p:sp>
      <p:sp>
        <p:nvSpPr>
          <p:cNvPr id="1094" name="Plataformas de desarrollo móvil y web, permiten desarrollo de soluciones omnicanal en velocidades al mercado mucho menores"/>
          <p:cNvSpPr txBox="1"/>
          <p:nvPr/>
        </p:nvSpPr>
        <p:spPr>
          <a:xfrm>
            <a:off x="6577005" y="1879924"/>
            <a:ext cx="4947511" cy="691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normAutofit fontScale="55000" lnSpcReduction="20000"/>
          </a:bodyPr>
          <a:lstStyle/>
          <a:p>
            <a:pPr marL="152400" indent="-152400" defTabSz="301308">
              <a:buSzPct val="80000"/>
              <a:buChar char="•"/>
              <a:defRPr sz="2200">
                <a:solidFill>
                  <a:srgbClr val="53585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Data semantics and how business decisions will be made based on data</a:t>
            </a:r>
          </a:p>
          <a:p>
            <a:pPr marL="152400" indent="-152400" defTabSz="301308">
              <a:buSzPct val="80000"/>
              <a:buChar char="•"/>
              <a:defRPr sz="2200">
                <a:solidFill>
                  <a:srgbClr val="53585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Analytical pipeline: sources, cleaning, modeling, output, conclusion</a:t>
            </a:r>
          </a:p>
          <a:p>
            <a:pPr marL="152400" indent="-152400" defTabSz="301308">
              <a:buSzPct val="80000"/>
              <a:buChar char="•"/>
              <a:defRPr sz="2200">
                <a:solidFill>
                  <a:srgbClr val="53585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Insight discovery</a:t>
            </a:r>
          </a:p>
        </p:txBody>
      </p:sp>
      <p:sp>
        <p:nvSpPr>
          <p:cNvPr id="1095" name="Plataforma"/>
          <p:cNvSpPr txBox="1"/>
          <p:nvPr/>
        </p:nvSpPr>
        <p:spPr>
          <a:xfrm>
            <a:off x="6577003" y="1472792"/>
            <a:ext cx="3832378" cy="405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normAutofit fontScale="77500" lnSpcReduction="20000"/>
          </a:bodyPr>
          <a:lstStyle>
            <a:lvl1pPr defTabSz="825500">
              <a:defRPr sz="3600" b="1">
                <a:solidFill>
                  <a:srgbClr val="53585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Data science</a:t>
            </a:r>
          </a:p>
        </p:txBody>
      </p:sp>
      <p:sp>
        <p:nvSpPr>
          <p:cNvPr id="1096" name="Plataformas de desarrollo móvil y web, permiten desarrollo de soluciones omnicanal en velocidades al mercado mucho menores"/>
          <p:cNvSpPr txBox="1"/>
          <p:nvPr/>
        </p:nvSpPr>
        <p:spPr>
          <a:xfrm>
            <a:off x="1437738" y="3446257"/>
            <a:ext cx="3832377" cy="691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normAutofit fontScale="62500" lnSpcReduction="20000"/>
          </a:bodyPr>
          <a:lstStyle/>
          <a:p>
            <a:pPr marL="152400" indent="-152400" defTabSz="301308">
              <a:buSzPct val="80000"/>
              <a:buChar char="•"/>
              <a:defRPr sz="2400">
                <a:solidFill>
                  <a:srgbClr val="53585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ETL processes (SSIS, Informatica, Others)</a:t>
            </a:r>
          </a:p>
          <a:p>
            <a:pPr marL="152400" indent="-152400" defTabSz="301308">
              <a:buSzPct val="80000"/>
              <a:buChar char="•"/>
              <a:defRPr sz="2400">
                <a:solidFill>
                  <a:srgbClr val="53585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Data quality</a:t>
            </a:r>
          </a:p>
          <a:p>
            <a:pPr marL="152400" indent="-152400" defTabSz="301308">
              <a:buSzPct val="80000"/>
              <a:buChar char="•"/>
              <a:defRPr sz="2400">
                <a:solidFill>
                  <a:srgbClr val="53585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Dara Warehouse</a:t>
            </a:r>
          </a:p>
        </p:txBody>
      </p:sp>
      <p:sp>
        <p:nvSpPr>
          <p:cNvPr id="1097" name="Plataforma"/>
          <p:cNvSpPr txBox="1"/>
          <p:nvPr/>
        </p:nvSpPr>
        <p:spPr>
          <a:xfrm>
            <a:off x="1437737" y="3039126"/>
            <a:ext cx="3832378" cy="405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normAutofit fontScale="77500" lnSpcReduction="20000"/>
          </a:bodyPr>
          <a:lstStyle>
            <a:lvl1pPr defTabSz="825500">
              <a:defRPr sz="3600" b="1">
                <a:solidFill>
                  <a:srgbClr val="53585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Data integration</a:t>
            </a:r>
          </a:p>
        </p:txBody>
      </p:sp>
      <p:sp>
        <p:nvSpPr>
          <p:cNvPr id="1098" name="Plataformas de desarrollo móvil y web, permiten desarrollo de soluciones omnicanal en velocidades al mercado mucho menores"/>
          <p:cNvSpPr txBox="1"/>
          <p:nvPr/>
        </p:nvSpPr>
        <p:spPr>
          <a:xfrm>
            <a:off x="6577005" y="3446257"/>
            <a:ext cx="4947511" cy="691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normAutofit fontScale="55000" lnSpcReduction="20000"/>
          </a:bodyPr>
          <a:lstStyle/>
          <a:p>
            <a:pPr marL="152400" indent="-152400" defTabSz="301308">
              <a:buSzPct val="80000"/>
              <a:buChar char="•"/>
              <a:defRPr sz="2400">
                <a:solidFill>
                  <a:srgbClr val="53585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Date consumption in reports and grab</a:t>
            </a:r>
          </a:p>
          <a:p>
            <a:pPr marL="152400" indent="-152400" defTabSz="301308">
              <a:buSzPct val="80000"/>
              <a:buChar char="•"/>
              <a:defRPr sz="2400">
                <a:solidFill>
                  <a:srgbClr val="53585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Visualization tools (Tableau, Q</a:t>
            </a:r>
            <a:r>
              <a:rPr lang="es-ES" dirty="0"/>
              <a:t>li</a:t>
            </a:r>
            <a:r>
              <a:rPr dirty="0"/>
              <a:t>k, PowerBI, Others) an JS frameworks</a:t>
            </a:r>
          </a:p>
          <a:p>
            <a:pPr marL="152400" indent="-152400" defTabSz="301308">
              <a:buSzPct val="80000"/>
              <a:buChar char="•"/>
              <a:defRPr sz="2400">
                <a:solidFill>
                  <a:srgbClr val="53585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Interactivity</a:t>
            </a:r>
          </a:p>
        </p:txBody>
      </p:sp>
      <p:sp>
        <p:nvSpPr>
          <p:cNvPr id="1099" name="Plataforma"/>
          <p:cNvSpPr txBox="1"/>
          <p:nvPr/>
        </p:nvSpPr>
        <p:spPr>
          <a:xfrm>
            <a:off x="6577003" y="3039126"/>
            <a:ext cx="3832378" cy="405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normAutofit fontScale="55000" lnSpcReduction="20000"/>
          </a:bodyPr>
          <a:lstStyle>
            <a:lvl1pPr defTabSz="825500">
              <a:defRPr sz="3600" b="1">
                <a:solidFill>
                  <a:srgbClr val="53585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lang="es-ES" dirty="0"/>
              <a:t>Reporting &amp; </a:t>
            </a:r>
            <a:r>
              <a:rPr dirty="0"/>
              <a:t>Data visualization</a:t>
            </a:r>
          </a:p>
        </p:txBody>
      </p:sp>
      <p:sp>
        <p:nvSpPr>
          <p:cNvPr id="1100" name="Plataformas de desarrollo móvil y web, permiten desarrollo de soluciones omnicanal en velocidades al mercado mucho menores"/>
          <p:cNvSpPr txBox="1"/>
          <p:nvPr/>
        </p:nvSpPr>
        <p:spPr>
          <a:xfrm>
            <a:off x="1437738" y="5077804"/>
            <a:ext cx="3832377" cy="691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normAutofit fontScale="92500" lnSpcReduction="10000"/>
          </a:bodyPr>
          <a:lstStyle/>
          <a:p>
            <a:pPr marL="152400" indent="-152400" defTabSz="301308">
              <a:buSzPct val="80000"/>
              <a:buChar char="•"/>
              <a:defRPr sz="2400">
                <a:solidFill>
                  <a:srgbClr val="53585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Java / .NET / Python / Scala</a:t>
            </a:r>
          </a:p>
          <a:p>
            <a:pPr marL="152400" indent="-152400" defTabSz="301308">
              <a:buSzPct val="80000"/>
              <a:buChar char="•"/>
              <a:defRPr sz="2400">
                <a:solidFill>
                  <a:srgbClr val="53585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High availability, concurrency</a:t>
            </a:r>
          </a:p>
        </p:txBody>
      </p:sp>
      <p:sp>
        <p:nvSpPr>
          <p:cNvPr id="1101" name="Plataforma"/>
          <p:cNvSpPr txBox="1"/>
          <p:nvPr/>
        </p:nvSpPr>
        <p:spPr>
          <a:xfrm>
            <a:off x="1437737" y="4670672"/>
            <a:ext cx="3832378" cy="405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normAutofit fontScale="77500" lnSpcReduction="20000"/>
          </a:bodyPr>
          <a:lstStyle>
            <a:lvl1pPr defTabSz="825500">
              <a:defRPr sz="3600" b="1">
                <a:solidFill>
                  <a:srgbClr val="53585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Distributed platform</a:t>
            </a:r>
          </a:p>
        </p:txBody>
      </p:sp>
      <p:sp>
        <p:nvSpPr>
          <p:cNvPr id="1102" name="Plataformas de desarrollo móvil y web, permiten desarrollo de soluciones omnicanal en velocidades al mercado mucho menores"/>
          <p:cNvSpPr txBox="1"/>
          <p:nvPr/>
        </p:nvSpPr>
        <p:spPr>
          <a:xfrm>
            <a:off x="6577005" y="5077804"/>
            <a:ext cx="4947511" cy="691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normAutofit fontScale="70000" lnSpcReduction="20000"/>
          </a:bodyPr>
          <a:lstStyle/>
          <a:p>
            <a:pPr marL="152400" indent="-152400" defTabSz="301308">
              <a:buSzPct val="80000"/>
              <a:buChar char="•"/>
              <a:defRPr sz="2400">
                <a:solidFill>
                  <a:srgbClr val="53585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Smart contracts: Solidity / Go</a:t>
            </a:r>
          </a:p>
          <a:p>
            <a:pPr marL="152400" indent="-152400" defTabSz="301308">
              <a:buSzPct val="80000"/>
              <a:buChar char="•"/>
              <a:defRPr sz="2400">
                <a:solidFill>
                  <a:srgbClr val="53585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Integrations and consultancy</a:t>
            </a:r>
          </a:p>
          <a:p>
            <a:pPr marL="152400" indent="-152400" defTabSz="301308">
              <a:buSzPct val="80000"/>
              <a:buChar char="•"/>
              <a:defRPr sz="2400">
                <a:solidFill>
                  <a:srgbClr val="53585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Ethereum / Bitcoin / Hyperledger / Rootstock</a:t>
            </a:r>
          </a:p>
        </p:txBody>
      </p:sp>
      <p:sp>
        <p:nvSpPr>
          <p:cNvPr id="1103" name="Plataforma"/>
          <p:cNvSpPr txBox="1"/>
          <p:nvPr/>
        </p:nvSpPr>
        <p:spPr>
          <a:xfrm>
            <a:off x="6577003" y="4670672"/>
            <a:ext cx="3832378" cy="405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normAutofit fontScale="77500" lnSpcReduction="20000"/>
          </a:bodyPr>
          <a:lstStyle>
            <a:lvl1pPr defTabSz="825500">
              <a:defRPr sz="3600" b="1">
                <a:solidFill>
                  <a:srgbClr val="53585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DLT - Blockchain</a:t>
            </a:r>
          </a:p>
        </p:txBody>
      </p:sp>
      <p:pic>
        <p:nvPicPr>
          <p:cNvPr id="110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990" y="1536314"/>
            <a:ext cx="635001" cy="63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33" y="1536314"/>
            <a:ext cx="560015" cy="63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240" y="3140747"/>
            <a:ext cx="635001" cy="63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8500" y="3112775"/>
            <a:ext cx="635000" cy="632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8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8500" y="4685252"/>
            <a:ext cx="635000" cy="63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9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240" y="4745181"/>
            <a:ext cx="635001" cy="635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359325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OTLSHAPE_SL_fb997c3e4e30422e8b7df1eb68f28150_BackgroundRectangle">
            <a:extLst>
              <a:ext uri="{FF2B5EF4-FFF2-40B4-BE49-F238E27FC236}">
                <a16:creationId xmlns:a16="http://schemas.microsoft.com/office/drawing/2014/main" xmlns="" id="{898978BE-20E2-9145-B8E4-740108D3809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19013" y="2783457"/>
            <a:ext cx="11354685" cy="1491961"/>
          </a:xfrm>
          <a:prstGeom prst="rect">
            <a:avLst/>
          </a:prstGeom>
          <a:solidFill>
            <a:srgbClr val="F3F3F3"/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rtlCol="0" anchor="ctr"/>
          <a:lstStyle/>
          <a:p>
            <a:pPr algn="ctr" defTabSz="457200">
              <a:defRPr/>
            </a:pPr>
            <a:endParaRPr lang="en-US" sz="9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5" name="TextBox 27">
            <a:extLst>
              <a:ext uri="{FF2B5EF4-FFF2-40B4-BE49-F238E27FC236}">
                <a16:creationId xmlns:a16="http://schemas.microsoft.com/office/drawing/2014/main" xmlns="" id="{F8AF9F7C-FC1D-4145-A38E-49972D347CB9}"/>
              </a:ext>
            </a:extLst>
          </p:cNvPr>
          <p:cNvSpPr txBox="1"/>
          <p:nvPr/>
        </p:nvSpPr>
        <p:spPr>
          <a:xfrm>
            <a:off x="10465905" y="4235937"/>
            <a:ext cx="1507787" cy="42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r" defTabSz="412750">
              <a:lnSpc>
                <a:spcPct val="120000"/>
              </a:lnSpc>
              <a:defRPr sz="3000">
                <a:solidFill>
                  <a:srgbClr val="53585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lang="es-ES" sz="1000" i="1" dirty="0"/>
              <a:t>Implementacion / Go Live.</a:t>
            </a:r>
            <a:endParaRPr sz="1000" i="1" dirty="0"/>
          </a:p>
        </p:txBody>
      </p:sp>
      <p:sp>
        <p:nvSpPr>
          <p:cNvPr id="94" name="OTLSHAPE_TB_00000000000000000000000000000000_ScaleContainer">
            <a:extLst>
              <a:ext uri="{FF2B5EF4-FFF2-40B4-BE49-F238E27FC236}">
                <a16:creationId xmlns:a16="http://schemas.microsoft.com/office/drawing/2014/main" xmlns="" id="{28A60E7F-A48E-E34C-90FD-911317D2E2D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4363" y="5330283"/>
            <a:ext cx="11106596" cy="309857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rtlCol="0" anchor="ctr"/>
          <a:lstStyle/>
          <a:p>
            <a:pPr algn="ctr" defTabSz="457200">
              <a:defRPr/>
            </a:pPr>
            <a:endParaRPr lang="en-US" sz="900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95" name="OTLSHAPE_TB_00000000000000000000000000000000_ElapsedTime">
            <a:extLst>
              <a:ext uri="{FF2B5EF4-FFF2-40B4-BE49-F238E27FC236}">
                <a16:creationId xmlns:a16="http://schemas.microsoft.com/office/drawing/2014/main" xmlns="" id="{7156C5AF-620B-CA4A-B095-940E57FBFEF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19013" y="2693928"/>
            <a:ext cx="1459265" cy="80266"/>
          </a:xfrm>
          <a:prstGeom prst="rect">
            <a:avLst/>
          </a:prstGeom>
          <a:solidFill>
            <a:srgbClr val="FF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rtlCol="0" anchor="ctr"/>
          <a:lstStyle/>
          <a:p>
            <a:pPr algn="ctr" defTabSz="457200">
              <a:defRPr/>
            </a:pPr>
            <a:endParaRPr lang="en-US" sz="9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6" name="OTLSHAPE_TB_00000000000000000000000000000000_TimescaleInterval1">
            <a:extLst>
              <a:ext uri="{FF2B5EF4-FFF2-40B4-BE49-F238E27FC236}">
                <a16:creationId xmlns:a16="http://schemas.microsoft.com/office/drawing/2014/main" xmlns="" id="{32310F83-3EE6-DD48-B6B4-BBD6EEF6CAE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206406" y="2491698"/>
            <a:ext cx="655394" cy="21638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ctr" defTabSz="457200">
              <a:defRPr/>
            </a:pPr>
            <a:r>
              <a:rPr lang="en-US" sz="1400" spc="-15" dirty="0">
                <a:solidFill>
                  <a:prstClr val="white"/>
                </a:solidFill>
                <a:latin typeface="Segoe UI" panose="020B0502040204020203" pitchFamily="34" charset="0"/>
              </a:rPr>
              <a:t>M1</a:t>
            </a:r>
          </a:p>
        </p:txBody>
      </p:sp>
      <p:sp>
        <p:nvSpPr>
          <p:cNvPr id="98" name="OTLSHAPE_M_7d096088c5d24d0cb083a70c2819ed4e_Shape">
            <a:extLst>
              <a:ext uri="{FF2B5EF4-FFF2-40B4-BE49-F238E27FC236}">
                <a16:creationId xmlns:a16="http://schemas.microsoft.com/office/drawing/2014/main" xmlns="" id="{C7D9C815-1EE2-C045-8AD4-CDAD35D2AAE3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74362" y="4316784"/>
            <a:ext cx="186825" cy="153889"/>
          </a:xfrm>
          <a:prstGeom prst="wave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rtlCol="0" anchor="ctr"/>
          <a:lstStyle/>
          <a:p>
            <a:pPr algn="ctr" defTabSz="457200">
              <a:defRPr/>
            </a:pPr>
            <a:endParaRPr lang="en-US" sz="90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97" name="OTLSHAPE_M_7d096088c5d24d0cb083a70c2819ed4e_Connector1">
            <a:extLst>
              <a:ext uri="{FF2B5EF4-FFF2-40B4-BE49-F238E27FC236}">
                <a16:creationId xmlns:a16="http://schemas.microsoft.com/office/drawing/2014/main" xmlns="" id="{DEB47036-4753-C448-B11F-172222480940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>
            <a:off x="474362" y="4431441"/>
            <a:ext cx="0" cy="898842"/>
          </a:xfrm>
          <a:prstGeom prst="line">
            <a:avLst/>
          </a:prstGeom>
          <a:ln w="9525" cap="flat" cmpd="sng" algn="ctr">
            <a:solidFill>
              <a:srgbClr val="00B05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TLSHAPE_TB_00000000000000000000000000000000_ElapsedTime">
            <a:extLst>
              <a:ext uri="{FF2B5EF4-FFF2-40B4-BE49-F238E27FC236}">
                <a16:creationId xmlns:a16="http://schemas.microsoft.com/office/drawing/2014/main" xmlns="" id="{3F254439-2C80-C343-8AF0-CC0CD0E17311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2571542" y="2691787"/>
            <a:ext cx="1934584" cy="93861"/>
          </a:xfrm>
          <a:prstGeom prst="rect">
            <a:avLst/>
          </a:prstGeom>
          <a:solidFill>
            <a:schemeClr val="accent1">
              <a:alpha val="74902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rtlCol="0" anchor="ctr"/>
          <a:lstStyle/>
          <a:p>
            <a:pPr algn="ctr" defTabSz="457200">
              <a:defRPr/>
            </a:pPr>
            <a:endParaRPr lang="en-US" sz="9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" name="OTLSHAPE_TB_00000000000000000000000000000000_ElapsedTime">
            <a:extLst>
              <a:ext uri="{FF2B5EF4-FFF2-40B4-BE49-F238E27FC236}">
                <a16:creationId xmlns:a16="http://schemas.microsoft.com/office/drawing/2014/main" xmlns="" id="{216EC94E-6C6B-0148-9176-13962757EC33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4524070" y="2689663"/>
            <a:ext cx="1934584" cy="93861"/>
          </a:xfrm>
          <a:prstGeom prst="rect">
            <a:avLst/>
          </a:prstGeom>
          <a:solidFill>
            <a:schemeClr val="accent3">
              <a:alpha val="74902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rtlCol="0" anchor="ctr"/>
          <a:lstStyle/>
          <a:p>
            <a:pPr algn="ctr" defTabSz="457200">
              <a:defRPr/>
            </a:pPr>
            <a:endParaRPr lang="en-US" sz="9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" name="OTLSHAPE_TB_00000000000000000000000000000000_ElapsedTime">
            <a:extLst>
              <a:ext uri="{FF2B5EF4-FFF2-40B4-BE49-F238E27FC236}">
                <a16:creationId xmlns:a16="http://schemas.microsoft.com/office/drawing/2014/main" xmlns="" id="{4541ACF4-64FF-124F-81F6-FA4B8689BACE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6476599" y="2688012"/>
            <a:ext cx="1934584" cy="93861"/>
          </a:xfrm>
          <a:prstGeom prst="rect">
            <a:avLst/>
          </a:prstGeom>
          <a:solidFill>
            <a:schemeClr val="accent4">
              <a:alpha val="74902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rtlCol="0" anchor="ctr"/>
          <a:lstStyle/>
          <a:p>
            <a:pPr algn="ctr" defTabSz="457200">
              <a:defRPr/>
            </a:pPr>
            <a:endParaRPr lang="en-US" sz="9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4" name="OTLSHAPE_TB_00000000000000000000000000000000_ElapsedTime">
            <a:extLst>
              <a:ext uri="{FF2B5EF4-FFF2-40B4-BE49-F238E27FC236}">
                <a16:creationId xmlns:a16="http://schemas.microsoft.com/office/drawing/2014/main" xmlns="" id="{ADBAA890-8084-0F4C-9B20-089F4CEEA7E8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8429127" y="2686272"/>
            <a:ext cx="1934584" cy="93861"/>
          </a:xfrm>
          <a:prstGeom prst="rect">
            <a:avLst/>
          </a:prstGeom>
          <a:solidFill>
            <a:schemeClr val="accent5">
              <a:alpha val="74902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rtlCol="0" anchor="ctr"/>
          <a:lstStyle/>
          <a:p>
            <a:pPr algn="ctr" defTabSz="457200">
              <a:defRPr/>
            </a:pPr>
            <a:endParaRPr lang="en-US" sz="9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5" name="OTLSHAPE_TB_00000000000000000000000000000000_TimescaleInterval1">
            <a:extLst>
              <a:ext uri="{FF2B5EF4-FFF2-40B4-BE49-F238E27FC236}">
                <a16:creationId xmlns:a16="http://schemas.microsoft.com/office/drawing/2014/main" xmlns="" id="{81D185F9-F340-A744-8464-9664DDCBC489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3263339" y="2491698"/>
            <a:ext cx="655394" cy="21638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ctr" defTabSz="457200">
              <a:defRPr/>
            </a:pPr>
            <a:r>
              <a:rPr lang="en-US" sz="1400" spc="-15" dirty="0">
                <a:solidFill>
                  <a:prstClr val="white"/>
                </a:solidFill>
                <a:latin typeface="Segoe UI" panose="020B0502040204020203" pitchFamily="34" charset="0"/>
              </a:rPr>
              <a:t>M2</a:t>
            </a:r>
          </a:p>
        </p:txBody>
      </p:sp>
      <p:sp>
        <p:nvSpPr>
          <p:cNvPr id="106" name="OTLSHAPE_TB_00000000000000000000000000000000_TimescaleInterval1">
            <a:extLst>
              <a:ext uri="{FF2B5EF4-FFF2-40B4-BE49-F238E27FC236}">
                <a16:creationId xmlns:a16="http://schemas.microsoft.com/office/drawing/2014/main" xmlns="" id="{72729DAB-8DC1-3541-926B-A644431BA682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5119807" y="2483175"/>
            <a:ext cx="655394" cy="21638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ctr" defTabSz="457200">
              <a:defRPr/>
            </a:pPr>
            <a:r>
              <a:rPr lang="en-US" sz="1400" spc="-15" dirty="0">
                <a:solidFill>
                  <a:prstClr val="white"/>
                </a:solidFill>
                <a:latin typeface="Segoe UI" panose="020B0502040204020203" pitchFamily="34" charset="0"/>
              </a:rPr>
              <a:t>M3</a:t>
            </a:r>
          </a:p>
        </p:txBody>
      </p:sp>
      <p:sp>
        <p:nvSpPr>
          <p:cNvPr id="107" name="OTLSHAPE_TB_00000000000000000000000000000000_TimescaleInterval1">
            <a:extLst>
              <a:ext uri="{FF2B5EF4-FFF2-40B4-BE49-F238E27FC236}">
                <a16:creationId xmlns:a16="http://schemas.microsoft.com/office/drawing/2014/main" xmlns="" id="{1B3FFE29-AAB5-1B42-9026-B9B5E8FA8522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084281" y="2482370"/>
            <a:ext cx="655394" cy="21638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ctr" defTabSz="457200">
              <a:defRPr/>
            </a:pPr>
            <a:r>
              <a:rPr lang="en-US" sz="1400" spc="-15" dirty="0">
                <a:solidFill>
                  <a:prstClr val="white"/>
                </a:solidFill>
                <a:latin typeface="Segoe UI" panose="020B0502040204020203" pitchFamily="34" charset="0"/>
              </a:rPr>
              <a:t>M4</a:t>
            </a:r>
          </a:p>
        </p:txBody>
      </p:sp>
      <p:sp>
        <p:nvSpPr>
          <p:cNvPr id="108" name="OTLSHAPE_TB_00000000000000000000000000000000_TimescaleInterval1">
            <a:extLst>
              <a:ext uri="{FF2B5EF4-FFF2-40B4-BE49-F238E27FC236}">
                <a16:creationId xmlns:a16="http://schemas.microsoft.com/office/drawing/2014/main" xmlns="" id="{38B16806-0C29-3046-9C87-69A78362A542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9002914" y="2485159"/>
            <a:ext cx="655394" cy="21638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ctr" defTabSz="457200">
              <a:defRPr/>
            </a:pPr>
            <a:r>
              <a:rPr lang="en-US" sz="1400" spc="-15" dirty="0">
                <a:solidFill>
                  <a:prstClr val="white"/>
                </a:solidFill>
                <a:latin typeface="Segoe UI" panose="020B0502040204020203" pitchFamily="34" charset="0"/>
              </a:rPr>
              <a:t>M5</a:t>
            </a:r>
          </a:p>
        </p:txBody>
      </p:sp>
      <p:sp>
        <p:nvSpPr>
          <p:cNvPr id="109" name="OTLSHAPE_TB_00000000000000000000000000000000_ElapsedTime">
            <a:extLst>
              <a:ext uri="{FF2B5EF4-FFF2-40B4-BE49-F238E27FC236}">
                <a16:creationId xmlns:a16="http://schemas.microsoft.com/office/drawing/2014/main" xmlns="" id="{5B47D699-1838-E64D-BDB9-AB27A8191DD6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0381656" y="2683429"/>
            <a:ext cx="1592036" cy="93195"/>
          </a:xfrm>
          <a:prstGeom prst="rect">
            <a:avLst/>
          </a:prstGeom>
          <a:solidFill>
            <a:schemeClr val="accent1">
              <a:alpha val="74902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rtlCol="0" anchor="ctr"/>
          <a:lstStyle/>
          <a:p>
            <a:pPr algn="ctr" defTabSz="457200">
              <a:defRPr/>
            </a:pPr>
            <a:endParaRPr lang="en-US" sz="9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0" name="OTLSHAPE_TB_00000000000000000000000000000000_TimescaleInterval1">
            <a:extLst>
              <a:ext uri="{FF2B5EF4-FFF2-40B4-BE49-F238E27FC236}">
                <a16:creationId xmlns:a16="http://schemas.microsoft.com/office/drawing/2014/main" xmlns="" id="{E106C309-92B1-3547-9131-BDF8C37F5DE5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10925564" y="2466766"/>
            <a:ext cx="655394" cy="21638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ctr" defTabSz="457200">
              <a:defRPr/>
            </a:pPr>
            <a:r>
              <a:rPr lang="en-US" sz="1400" spc="-15" dirty="0">
                <a:solidFill>
                  <a:prstClr val="white"/>
                </a:solidFill>
                <a:latin typeface="Segoe UI" panose="020B0502040204020203" pitchFamily="34" charset="0"/>
              </a:rPr>
              <a:t>M6</a:t>
            </a:r>
          </a:p>
        </p:txBody>
      </p:sp>
      <p:cxnSp>
        <p:nvCxnSpPr>
          <p:cNvPr id="112" name="OTLSHAPE_G_00000000000000000000000000000000_ShapeBelow2">
            <a:extLst>
              <a:ext uri="{FF2B5EF4-FFF2-40B4-BE49-F238E27FC236}">
                <a16:creationId xmlns:a16="http://schemas.microsoft.com/office/drawing/2014/main" xmlns="" id="{7CFA4E78-2D93-9B47-ABC3-292CC8FD8F57}"/>
              </a:ext>
            </a:extLst>
          </p:cNvPr>
          <p:cNvCxnSpPr>
            <a:cxnSpLocks/>
          </p:cNvCxnSpPr>
          <p:nvPr>
            <p:custDataLst>
              <p:tags r:id="rId17"/>
            </p:custDataLst>
          </p:nvPr>
        </p:nvCxnSpPr>
        <p:spPr>
          <a:xfrm>
            <a:off x="2050983" y="2783457"/>
            <a:ext cx="0" cy="1470609"/>
          </a:xfrm>
          <a:prstGeom prst="line">
            <a:avLst/>
          </a:prstGeom>
          <a:ln w="9525" cap="flat" cmpd="sng" algn="ctr">
            <a:solidFill>
              <a:srgbClr val="5B9BD5">
                <a:alpha val="14902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OTLSHAPE_G_00000000000000000000000000000000_ShapeBelow2">
            <a:extLst>
              <a:ext uri="{FF2B5EF4-FFF2-40B4-BE49-F238E27FC236}">
                <a16:creationId xmlns:a16="http://schemas.microsoft.com/office/drawing/2014/main" xmlns="" id="{777206A9-C552-1D48-AB0B-6BCC588D1E63}"/>
              </a:ext>
            </a:extLst>
          </p:cNvPr>
          <p:cNvCxnSpPr>
            <a:cxnSpLocks/>
          </p:cNvCxnSpPr>
          <p:nvPr>
            <p:custDataLst>
              <p:tags r:id="rId18"/>
            </p:custDataLst>
          </p:nvPr>
        </p:nvCxnSpPr>
        <p:spPr>
          <a:xfrm>
            <a:off x="4504234" y="2781873"/>
            <a:ext cx="0" cy="1493545"/>
          </a:xfrm>
          <a:prstGeom prst="line">
            <a:avLst/>
          </a:prstGeom>
          <a:ln w="9525" cap="flat" cmpd="sng" algn="ctr">
            <a:solidFill>
              <a:srgbClr val="5B9BD5">
                <a:alpha val="14902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OTLSHAPE_G_00000000000000000000000000000000_ShapeBelow2">
            <a:extLst>
              <a:ext uri="{FF2B5EF4-FFF2-40B4-BE49-F238E27FC236}">
                <a16:creationId xmlns:a16="http://schemas.microsoft.com/office/drawing/2014/main" xmlns="" id="{F6B7A6FF-15C2-E149-9B3F-708DE6801E25}"/>
              </a:ext>
            </a:extLst>
          </p:cNvPr>
          <p:cNvCxnSpPr>
            <a:cxnSpLocks/>
          </p:cNvCxnSpPr>
          <p:nvPr>
            <p:custDataLst>
              <p:tags r:id="rId19"/>
            </p:custDataLst>
          </p:nvPr>
        </p:nvCxnSpPr>
        <p:spPr>
          <a:xfrm flipH="1">
            <a:off x="6458654" y="2734942"/>
            <a:ext cx="4076" cy="1540475"/>
          </a:xfrm>
          <a:prstGeom prst="line">
            <a:avLst/>
          </a:prstGeom>
          <a:ln w="9525" cap="flat" cmpd="sng" algn="ctr">
            <a:solidFill>
              <a:srgbClr val="5B9BD5">
                <a:alpha val="14902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OTLSHAPE_G_00000000000000000000000000000000_ShapeBelow2">
            <a:extLst>
              <a:ext uri="{FF2B5EF4-FFF2-40B4-BE49-F238E27FC236}">
                <a16:creationId xmlns:a16="http://schemas.microsoft.com/office/drawing/2014/main" xmlns="" id="{33A3B533-C5F6-DA43-978C-33BC58F21DAF}"/>
              </a:ext>
            </a:extLst>
          </p:cNvPr>
          <p:cNvCxnSpPr>
            <a:cxnSpLocks/>
          </p:cNvCxnSpPr>
          <p:nvPr>
            <p:custDataLst>
              <p:tags r:id="rId20"/>
            </p:custDataLst>
          </p:nvPr>
        </p:nvCxnSpPr>
        <p:spPr>
          <a:xfrm>
            <a:off x="8411182" y="2605745"/>
            <a:ext cx="0" cy="1669672"/>
          </a:xfrm>
          <a:prstGeom prst="line">
            <a:avLst/>
          </a:prstGeom>
          <a:ln w="9525" cap="flat" cmpd="sng" algn="ctr">
            <a:solidFill>
              <a:srgbClr val="5B9BD5">
                <a:alpha val="14902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OTLSHAPE_G_00000000000000000000000000000000_ShapeBelow2">
            <a:extLst>
              <a:ext uri="{FF2B5EF4-FFF2-40B4-BE49-F238E27FC236}">
                <a16:creationId xmlns:a16="http://schemas.microsoft.com/office/drawing/2014/main" xmlns="" id="{0B8A43A3-3D89-8A4C-915C-B2A2E29D45C8}"/>
              </a:ext>
            </a:extLst>
          </p:cNvPr>
          <p:cNvCxnSpPr>
            <a:cxnSpLocks/>
          </p:cNvCxnSpPr>
          <p:nvPr>
            <p:custDataLst>
              <p:tags r:id="rId21"/>
            </p:custDataLst>
          </p:nvPr>
        </p:nvCxnSpPr>
        <p:spPr>
          <a:xfrm flipH="1">
            <a:off x="10363711" y="2605745"/>
            <a:ext cx="17945" cy="1669672"/>
          </a:xfrm>
          <a:prstGeom prst="line">
            <a:avLst/>
          </a:prstGeom>
          <a:ln w="9525" cap="flat" cmpd="sng" algn="ctr">
            <a:solidFill>
              <a:srgbClr val="5B9BD5">
                <a:alpha val="14902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TLSHAPE_SLT_4f6e1e88539547538d0e74c8cac93c3e_Shape">
            <a:extLst>
              <a:ext uri="{FF2B5EF4-FFF2-40B4-BE49-F238E27FC236}">
                <a16:creationId xmlns:a16="http://schemas.microsoft.com/office/drawing/2014/main" xmlns="" id="{F4AA35B7-227D-E041-BB9E-92C987219EEA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619013" y="2823368"/>
            <a:ext cx="1191332" cy="278076"/>
          </a:xfrm>
          <a:prstGeom prst="homePlate">
            <a:avLst/>
          </a:prstGeom>
          <a:solidFill>
            <a:schemeClr val="accent1"/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rtlCol="0" anchor="ctr"/>
          <a:lstStyle/>
          <a:p>
            <a:pPr algn="ctr" defTabSz="457200">
              <a:defRPr/>
            </a:pPr>
            <a:endParaRPr lang="en-US" sz="9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8" name="OTLSHAPE_SLT_4f6e1e88539547538d0e74c8cac93c3e_Title">
            <a:extLst>
              <a:ext uri="{FF2B5EF4-FFF2-40B4-BE49-F238E27FC236}">
                <a16:creationId xmlns:a16="http://schemas.microsoft.com/office/drawing/2014/main" xmlns="" id="{89C1F0D4-6AFA-AC45-8198-13F231D055D2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508638" y="2885461"/>
            <a:ext cx="1136238" cy="15388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 defTabSz="457200">
              <a:defRPr/>
            </a:pPr>
            <a:r>
              <a:rPr lang="en-US" sz="1000" spc="-2" dirty="0">
                <a:solidFill>
                  <a:prstClr val="white"/>
                </a:solidFill>
                <a:latin typeface="Calibri" panose="020F0502020204030204" pitchFamily="34" charset="0"/>
              </a:rPr>
              <a:t>Pre-Discovery</a:t>
            </a:r>
          </a:p>
        </p:txBody>
      </p:sp>
      <p:sp>
        <p:nvSpPr>
          <p:cNvPr id="119" name="OTLSHAPE_M_7d096088c5d24d0cb083a70c2819ed4e_Title">
            <a:extLst>
              <a:ext uri="{FF2B5EF4-FFF2-40B4-BE49-F238E27FC236}">
                <a16:creationId xmlns:a16="http://schemas.microsoft.com/office/drawing/2014/main" xmlns="" id="{DD7C7F4A-6F8E-1244-811F-697B52A36192}"/>
              </a:ext>
            </a:extLst>
          </p:cNvPr>
          <p:cNvSpPr txBox="1"/>
          <p:nvPr>
            <p:custDataLst>
              <p:tags r:id="rId24"/>
            </p:custDataLst>
          </p:nvPr>
        </p:nvSpPr>
        <p:spPr>
          <a:xfrm>
            <a:off x="721283" y="4353267"/>
            <a:ext cx="627362" cy="15634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defTabSz="457200">
              <a:defRPr/>
            </a:pPr>
            <a:r>
              <a:rPr lang="en-US" sz="1000" b="1" spc="-2" dirty="0" err="1" smtClean="0">
                <a:solidFill>
                  <a:srgbClr val="335B74"/>
                </a:solidFill>
                <a:latin typeface="Calibri" panose="020F0502020204030204" pitchFamily="34" charset="0"/>
              </a:rPr>
              <a:t>Inicio</a:t>
            </a:r>
            <a:endParaRPr lang="en-US" sz="1000" b="1" spc="-2" dirty="0">
              <a:solidFill>
                <a:srgbClr val="335B74"/>
              </a:solidFill>
              <a:latin typeface="Calibri" panose="020F0502020204030204" pitchFamily="34" charset="0"/>
            </a:endParaRPr>
          </a:p>
        </p:txBody>
      </p:sp>
      <p:sp>
        <p:nvSpPr>
          <p:cNvPr id="120" name="OTLSHAPE_SLT_b32a491feea9449a9529e1d03aaf5561_Shape">
            <a:extLst>
              <a:ext uri="{FF2B5EF4-FFF2-40B4-BE49-F238E27FC236}">
                <a16:creationId xmlns:a16="http://schemas.microsoft.com/office/drawing/2014/main" xmlns="" id="{35CC3FD5-6639-F84D-859C-1BCB6AABD72F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2742205" y="3090383"/>
            <a:ext cx="881133" cy="292041"/>
          </a:xfrm>
          <a:prstGeom prst="homePlate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rtlCol="0" anchor="ctr"/>
          <a:lstStyle/>
          <a:p>
            <a:pPr algn="ctr" defTabSz="457200">
              <a:defRPr/>
            </a:pPr>
            <a:endParaRPr lang="en-US" sz="9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1" name="OTLSHAPE_SLT_b32a491feea9449a9529e1d03aaf5561_Title">
            <a:extLst>
              <a:ext uri="{FF2B5EF4-FFF2-40B4-BE49-F238E27FC236}">
                <a16:creationId xmlns:a16="http://schemas.microsoft.com/office/drawing/2014/main" xmlns="" id="{BA38FFCE-ADFC-D847-A1D8-AB0B3F41C6A7}"/>
              </a:ext>
            </a:extLst>
          </p:cNvPr>
          <p:cNvSpPr txBox="1"/>
          <p:nvPr>
            <p:custDataLst>
              <p:tags r:id="rId26"/>
            </p:custDataLst>
          </p:nvPr>
        </p:nvSpPr>
        <p:spPr>
          <a:xfrm>
            <a:off x="2760591" y="3186458"/>
            <a:ext cx="627664" cy="12304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ctr" defTabSz="457200">
              <a:defRPr/>
            </a:pPr>
            <a:r>
              <a:rPr lang="en-US" sz="1000" b="1" spc="-1" dirty="0">
                <a:solidFill>
                  <a:srgbClr val="335B74"/>
                </a:solidFill>
                <a:latin typeface="Calibri" panose="020F0502020204030204" pitchFamily="34" charset="0"/>
              </a:rPr>
              <a:t>Sprint 1</a:t>
            </a:r>
          </a:p>
        </p:txBody>
      </p:sp>
      <p:sp>
        <p:nvSpPr>
          <p:cNvPr id="122" name="OTLSHAPE_M_7d096088c5d24d0cb083a70c2819ed4e_Shape">
            <a:extLst>
              <a:ext uri="{FF2B5EF4-FFF2-40B4-BE49-F238E27FC236}">
                <a16:creationId xmlns:a16="http://schemas.microsoft.com/office/drawing/2014/main" xmlns="" id="{45D9653B-EE31-E747-AF2A-6C85A5EA3C4A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3631708" y="3808262"/>
            <a:ext cx="186825" cy="153889"/>
          </a:xfrm>
          <a:prstGeom prst="wave">
            <a:avLst/>
          </a:prstGeom>
          <a:solidFill>
            <a:srgbClr val="00B050"/>
          </a:solidFill>
          <a:ln w="12700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rtlCol="0" anchor="ctr"/>
          <a:lstStyle/>
          <a:p>
            <a:pPr algn="ctr" defTabSz="457200">
              <a:defRPr/>
            </a:pPr>
            <a:endParaRPr lang="en-US" sz="90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23" name="OTLSHAPE_M_7d096088c5d24d0cb083a70c2819ed4e_Connector1">
            <a:extLst>
              <a:ext uri="{FF2B5EF4-FFF2-40B4-BE49-F238E27FC236}">
                <a16:creationId xmlns:a16="http://schemas.microsoft.com/office/drawing/2014/main" xmlns="" id="{4F433925-CC79-5C4A-909A-A95AFD70D4C2}"/>
              </a:ext>
            </a:extLst>
          </p:cNvPr>
          <p:cNvCxnSpPr>
            <a:cxnSpLocks/>
            <a:stCxn id="122" idx="1"/>
            <a:endCxn id="120" idx="3"/>
          </p:cNvCxnSpPr>
          <p:nvPr>
            <p:custDataLst>
              <p:tags r:id="rId28"/>
            </p:custDataLst>
          </p:nvPr>
        </p:nvCxnSpPr>
        <p:spPr>
          <a:xfrm flipH="1" flipV="1">
            <a:off x="3623338" y="3236403"/>
            <a:ext cx="8370" cy="648803"/>
          </a:xfrm>
          <a:prstGeom prst="line">
            <a:avLst/>
          </a:prstGeom>
          <a:ln w="9525" cap="flat" cmpd="sng" algn="ctr">
            <a:solidFill>
              <a:srgbClr val="00B05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TLSHAPE_M_7d096088c5d24d0cb083a70c2819ed4e_Title">
            <a:extLst>
              <a:ext uri="{FF2B5EF4-FFF2-40B4-BE49-F238E27FC236}">
                <a16:creationId xmlns:a16="http://schemas.microsoft.com/office/drawing/2014/main" xmlns="" id="{B36E0E37-55F5-D140-A586-AAC811EE8017}"/>
              </a:ext>
            </a:extLst>
          </p:cNvPr>
          <p:cNvSpPr txBox="1"/>
          <p:nvPr>
            <p:custDataLst>
              <p:tags r:id="rId29"/>
            </p:custDataLst>
          </p:nvPr>
        </p:nvSpPr>
        <p:spPr>
          <a:xfrm>
            <a:off x="3848457" y="3811326"/>
            <a:ext cx="778221" cy="15388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defTabSz="457200">
              <a:defRPr/>
            </a:pPr>
            <a:r>
              <a:rPr lang="en-US" sz="1000" b="1" spc="-2" dirty="0">
                <a:solidFill>
                  <a:srgbClr val="335B74"/>
                </a:solidFill>
                <a:latin typeface="Calibri" panose="020F0502020204030204" pitchFamily="34" charset="0"/>
              </a:rPr>
              <a:t>Sprint Review</a:t>
            </a:r>
          </a:p>
        </p:txBody>
      </p:sp>
      <p:sp>
        <p:nvSpPr>
          <p:cNvPr id="126" name="OTLSHAPE_SLT_b32a491feea9449a9529e1d03aaf5561_Shape">
            <a:extLst>
              <a:ext uri="{FF2B5EF4-FFF2-40B4-BE49-F238E27FC236}">
                <a16:creationId xmlns:a16="http://schemas.microsoft.com/office/drawing/2014/main" xmlns="" id="{BCF959BA-7E34-374B-B140-44E8A29B1268}"/>
              </a:ext>
            </a:extLst>
          </p:cNvPr>
          <p:cNvSpPr/>
          <p:nvPr>
            <p:custDataLst>
              <p:tags r:id="rId30"/>
            </p:custDataLst>
          </p:nvPr>
        </p:nvSpPr>
        <p:spPr>
          <a:xfrm>
            <a:off x="3653506" y="3098841"/>
            <a:ext cx="966146" cy="292041"/>
          </a:xfrm>
          <a:prstGeom prst="homePlate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rtlCol="0" anchor="ctr"/>
          <a:lstStyle/>
          <a:p>
            <a:pPr algn="ctr">
              <a:buClrTx/>
            </a:pPr>
            <a:endParaRPr lang="en-US" sz="9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7" name="OTLSHAPE_SLT_b32a491feea9449a9529e1d03aaf5561_Title">
            <a:extLst>
              <a:ext uri="{FF2B5EF4-FFF2-40B4-BE49-F238E27FC236}">
                <a16:creationId xmlns:a16="http://schemas.microsoft.com/office/drawing/2014/main" xmlns="" id="{88F9F1FC-A327-8149-8BC9-CF4F4E542FDC}"/>
              </a:ext>
            </a:extLst>
          </p:cNvPr>
          <p:cNvSpPr txBox="1"/>
          <p:nvPr>
            <p:custDataLst>
              <p:tags r:id="rId31"/>
            </p:custDataLst>
          </p:nvPr>
        </p:nvSpPr>
        <p:spPr>
          <a:xfrm>
            <a:off x="3760409" y="3188734"/>
            <a:ext cx="627664" cy="12304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 defTabSz="914400" eaLnBrk="1" fontAlgn="auto" latinLnBrk="0" hangingPunct="1">
              <a:buClrTx/>
              <a:buSzTx/>
              <a:buFontTx/>
              <a:buNone/>
              <a:tabLst/>
              <a:defRPr sz="2000" b="1" kern="1200" spc="-2">
                <a:solidFill>
                  <a:srgbClr val="335B74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Sprint 2</a:t>
            </a:r>
          </a:p>
        </p:txBody>
      </p:sp>
      <p:sp>
        <p:nvSpPr>
          <p:cNvPr id="129" name="OTLSHAPE_M_7d096088c5d24d0cb083a70c2819ed4e_Title">
            <a:extLst>
              <a:ext uri="{FF2B5EF4-FFF2-40B4-BE49-F238E27FC236}">
                <a16:creationId xmlns:a16="http://schemas.microsoft.com/office/drawing/2014/main" xmlns="" id="{ECD33897-5E9B-F34D-9D7C-979A6F6CD05D}"/>
              </a:ext>
            </a:extLst>
          </p:cNvPr>
          <p:cNvSpPr txBox="1"/>
          <p:nvPr>
            <p:custDataLst>
              <p:tags r:id="rId32"/>
            </p:custDataLst>
          </p:nvPr>
        </p:nvSpPr>
        <p:spPr>
          <a:xfrm>
            <a:off x="4840172" y="2045555"/>
            <a:ext cx="778221" cy="15388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defTabSz="457200">
              <a:defRPr/>
            </a:pPr>
            <a:r>
              <a:rPr lang="en-US" sz="1000" b="1" spc="-2" dirty="0">
                <a:solidFill>
                  <a:srgbClr val="335B74"/>
                </a:solidFill>
                <a:latin typeface="Calibri" panose="020F0502020204030204" pitchFamily="34" charset="0"/>
              </a:rPr>
              <a:t>Sprint Review</a:t>
            </a:r>
          </a:p>
        </p:txBody>
      </p:sp>
      <p:sp>
        <p:nvSpPr>
          <p:cNvPr id="130" name="OTLSHAPE_M_7d096088c5d24d0cb083a70c2819ed4e_Shape">
            <a:extLst>
              <a:ext uri="{FF2B5EF4-FFF2-40B4-BE49-F238E27FC236}">
                <a16:creationId xmlns:a16="http://schemas.microsoft.com/office/drawing/2014/main" xmlns="" id="{FB879C13-5889-7F48-A9DE-61BB2BAFCE99}"/>
              </a:ext>
            </a:extLst>
          </p:cNvPr>
          <p:cNvSpPr/>
          <p:nvPr>
            <p:custDataLst>
              <p:tags r:id="rId33"/>
            </p:custDataLst>
          </p:nvPr>
        </p:nvSpPr>
        <p:spPr>
          <a:xfrm>
            <a:off x="4629804" y="2033553"/>
            <a:ext cx="186825" cy="153889"/>
          </a:xfrm>
          <a:prstGeom prst="wave">
            <a:avLst/>
          </a:prstGeom>
          <a:solidFill>
            <a:srgbClr val="00B050"/>
          </a:solidFill>
          <a:ln w="12700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rtlCol="0" anchor="ctr"/>
          <a:lstStyle/>
          <a:p>
            <a:pPr algn="ctr" defTabSz="457200">
              <a:defRPr/>
            </a:pPr>
            <a:endParaRPr lang="en-US" sz="90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31" name="OTLSHAPE_M_7d096088c5d24d0cb083a70c2819ed4e_Connector1">
            <a:extLst>
              <a:ext uri="{FF2B5EF4-FFF2-40B4-BE49-F238E27FC236}">
                <a16:creationId xmlns:a16="http://schemas.microsoft.com/office/drawing/2014/main" xmlns="" id="{1FF35D81-B26C-3D42-98FA-BFCE9954630D}"/>
              </a:ext>
            </a:extLst>
          </p:cNvPr>
          <p:cNvCxnSpPr>
            <a:cxnSpLocks/>
            <a:stCxn id="130" idx="1"/>
            <a:endCxn id="126" idx="3"/>
          </p:cNvCxnSpPr>
          <p:nvPr>
            <p:custDataLst>
              <p:tags r:id="rId34"/>
            </p:custDataLst>
          </p:nvPr>
        </p:nvCxnSpPr>
        <p:spPr>
          <a:xfrm flipH="1">
            <a:off x="4619652" y="2110498"/>
            <a:ext cx="10152" cy="1134364"/>
          </a:xfrm>
          <a:prstGeom prst="line">
            <a:avLst/>
          </a:prstGeom>
          <a:ln w="9525" cap="flat" cmpd="sng" algn="ctr">
            <a:solidFill>
              <a:srgbClr val="00B05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TLSHAPE_M_7d096088c5d24d0cb083a70c2819ed4e_Title">
            <a:extLst>
              <a:ext uri="{FF2B5EF4-FFF2-40B4-BE49-F238E27FC236}">
                <a16:creationId xmlns:a16="http://schemas.microsoft.com/office/drawing/2014/main" xmlns="" id="{C411CDD0-50E3-E546-B444-6169524846AC}"/>
              </a:ext>
            </a:extLst>
          </p:cNvPr>
          <p:cNvSpPr txBox="1"/>
          <p:nvPr>
            <p:custDataLst>
              <p:tags r:id="rId35"/>
            </p:custDataLst>
          </p:nvPr>
        </p:nvSpPr>
        <p:spPr>
          <a:xfrm>
            <a:off x="6868949" y="2055925"/>
            <a:ext cx="778221" cy="15388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defTabSz="457200">
              <a:defRPr/>
            </a:pPr>
            <a:r>
              <a:rPr lang="en-US" sz="1000" b="1" spc="-2" dirty="0">
                <a:solidFill>
                  <a:srgbClr val="335B74"/>
                </a:solidFill>
                <a:latin typeface="Calibri" panose="020F0502020204030204" pitchFamily="34" charset="0"/>
              </a:rPr>
              <a:t>Sprint Review</a:t>
            </a:r>
          </a:p>
        </p:txBody>
      </p:sp>
      <p:sp>
        <p:nvSpPr>
          <p:cNvPr id="138" name="OTLSHAPE_M_7d096088c5d24d0cb083a70c2819ed4e_Shape">
            <a:extLst>
              <a:ext uri="{FF2B5EF4-FFF2-40B4-BE49-F238E27FC236}">
                <a16:creationId xmlns:a16="http://schemas.microsoft.com/office/drawing/2014/main" xmlns="" id="{D88EB474-6223-A44C-885A-1E493CF712A0}"/>
              </a:ext>
            </a:extLst>
          </p:cNvPr>
          <p:cNvSpPr/>
          <p:nvPr>
            <p:custDataLst>
              <p:tags r:id="rId36"/>
            </p:custDataLst>
          </p:nvPr>
        </p:nvSpPr>
        <p:spPr>
          <a:xfrm>
            <a:off x="6658532" y="2052726"/>
            <a:ext cx="186825" cy="153889"/>
          </a:xfrm>
          <a:prstGeom prst="wave">
            <a:avLst/>
          </a:prstGeom>
          <a:solidFill>
            <a:srgbClr val="00B050"/>
          </a:solidFill>
          <a:ln w="12700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rtlCol="0" anchor="ctr"/>
          <a:lstStyle/>
          <a:p>
            <a:pPr algn="ctr" defTabSz="457200">
              <a:defRPr/>
            </a:pPr>
            <a:endParaRPr lang="en-US" sz="90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39" name="OTLSHAPE_M_7d096088c5d24d0cb083a70c2819ed4e_Connector1">
            <a:extLst>
              <a:ext uri="{FF2B5EF4-FFF2-40B4-BE49-F238E27FC236}">
                <a16:creationId xmlns:a16="http://schemas.microsoft.com/office/drawing/2014/main" xmlns="" id="{AC735444-F9E5-6D49-8672-363BC2C497A5}"/>
              </a:ext>
            </a:extLst>
          </p:cNvPr>
          <p:cNvCxnSpPr>
            <a:cxnSpLocks/>
            <a:stCxn id="138" idx="1"/>
            <a:endCxn id="181" idx="3"/>
          </p:cNvCxnSpPr>
          <p:nvPr>
            <p:custDataLst>
              <p:tags r:id="rId37"/>
            </p:custDataLst>
          </p:nvPr>
        </p:nvCxnSpPr>
        <p:spPr>
          <a:xfrm>
            <a:off x="6658532" y="2129670"/>
            <a:ext cx="11635" cy="1104425"/>
          </a:xfrm>
          <a:prstGeom prst="line">
            <a:avLst/>
          </a:prstGeom>
          <a:ln w="9525" cap="flat" cmpd="sng" algn="ctr">
            <a:solidFill>
              <a:srgbClr val="00B05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TLSHAPE_M_7d096088c5d24d0cb083a70c2819ed4e_Title">
            <a:extLst>
              <a:ext uri="{FF2B5EF4-FFF2-40B4-BE49-F238E27FC236}">
                <a16:creationId xmlns:a16="http://schemas.microsoft.com/office/drawing/2014/main" xmlns="" id="{4E22C3C0-2D49-7A42-B716-250819E5ECA6}"/>
              </a:ext>
            </a:extLst>
          </p:cNvPr>
          <p:cNvSpPr txBox="1"/>
          <p:nvPr>
            <p:custDataLst>
              <p:tags r:id="rId38"/>
            </p:custDataLst>
          </p:nvPr>
        </p:nvSpPr>
        <p:spPr>
          <a:xfrm>
            <a:off x="8147464" y="2057085"/>
            <a:ext cx="778221" cy="15388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defTabSz="457200">
              <a:defRPr/>
            </a:pPr>
            <a:r>
              <a:rPr lang="en-US" sz="1000" b="1" spc="-2" dirty="0">
                <a:solidFill>
                  <a:srgbClr val="335B74"/>
                </a:solidFill>
                <a:latin typeface="Calibri" panose="020F0502020204030204" pitchFamily="34" charset="0"/>
              </a:rPr>
              <a:t>Sprint Review</a:t>
            </a:r>
          </a:p>
        </p:txBody>
      </p:sp>
      <p:sp>
        <p:nvSpPr>
          <p:cNvPr id="147" name="OTLSHAPE_M_7d096088c5d24d0cb083a70c2819ed4e_Shape">
            <a:extLst>
              <a:ext uri="{FF2B5EF4-FFF2-40B4-BE49-F238E27FC236}">
                <a16:creationId xmlns:a16="http://schemas.microsoft.com/office/drawing/2014/main" xmlns="" id="{2AEC33A6-919A-E147-A521-C00835464173}"/>
              </a:ext>
            </a:extLst>
          </p:cNvPr>
          <p:cNvSpPr/>
          <p:nvPr>
            <p:custDataLst>
              <p:tags r:id="rId39"/>
            </p:custDataLst>
          </p:nvPr>
        </p:nvSpPr>
        <p:spPr>
          <a:xfrm>
            <a:off x="7937047" y="2053886"/>
            <a:ext cx="186825" cy="153889"/>
          </a:xfrm>
          <a:prstGeom prst="wave">
            <a:avLst/>
          </a:prstGeom>
          <a:solidFill>
            <a:srgbClr val="00B050"/>
          </a:solidFill>
          <a:ln w="12700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rtlCol="0" anchor="ctr"/>
          <a:lstStyle/>
          <a:p>
            <a:pPr algn="ctr" defTabSz="457200">
              <a:defRPr/>
            </a:pPr>
            <a:endParaRPr lang="en-US" sz="90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48" name="OTLSHAPE_M_7d096088c5d24d0cb083a70c2819ed4e_Connector1">
            <a:extLst>
              <a:ext uri="{FF2B5EF4-FFF2-40B4-BE49-F238E27FC236}">
                <a16:creationId xmlns:a16="http://schemas.microsoft.com/office/drawing/2014/main" xmlns="" id="{AF82690C-75D4-5947-AFA7-DF2D95B29DF0}"/>
              </a:ext>
            </a:extLst>
          </p:cNvPr>
          <p:cNvCxnSpPr>
            <a:cxnSpLocks/>
            <a:stCxn id="147" idx="1"/>
          </p:cNvCxnSpPr>
          <p:nvPr>
            <p:custDataLst>
              <p:tags r:id="rId40"/>
            </p:custDataLst>
          </p:nvPr>
        </p:nvCxnSpPr>
        <p:spPr>
          <a:xfrm flipH="1">
            <a:off x="7934815" y="2130830"/>
            <a:ext cx="2232" cy="1184128"/>
          </a:xfrm>
          <a:prstGeom prst="line">
            <a:avLst/>
          </a:prstGeom>
          <a:ln w="9525" cap="flat" cmpd="sng" algn="ctr">
            <a:solidFill>
              <a:srgbClr val="00B05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TLSHAPE_SLT_b32a491feea9449a9529e1d03aaf5561_Shape">
            <a:extLst>
              <a:ext uri="{FF2B5EF4-FFF2-40B4-BE49-F238E27FC236}">
                <a16:creationId xmlns:a16="http://schemas.microsoft.com/office/drawing/2014/main" xmlns="" id="{D8070047-CDCA-034E-A392-60B07328F1FA}"/>
              </a:ext>
            </a:extLst>
          </p:cNvPr>
          <p:cNvSpPr/>
          <p:nvPr>
            <p:custDataLst>
              <p:tags r:id="rId41"/>
            </p:custDataLst>
          </p:nvPr>
        </p:nvSpPr>
        <p:spPr>
          <a:xfrm>
            <a:off x="4698799" y="3088074"/>
            <a:ext cx="966146" cy="292041"/>
          </a:xfrm>
          <a:prstGeom prst="homePlate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rtlCol="0" anchor="ctr"/>
          <a:lstStyle/>
          <a:p>
            <a:pPr algn="ctr">
              <a:buClrTx/>
            </a:pPr>
            <a:endParaRPr lang="en-US" sz="9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1" name="OTLSHAPE_SLT_b32a491feea9449a9529e1d03aaf5561_Shape">
            <a:extLst>
              <a:ext uri="{FF2B5EF4-FFF2-40B4-BE49-F238E27FC236}">
                <a16:creationId xmlns:a16="http://schemas.microsoft.com/office/drawing/2014/main" xmlns="" id="{3A570E22-6C89-1F4E-B280-DC432DE9C9C8}"/>
              </a:ext>
            </a:extLst>
          </p:cNvPr>
          <p:cNvSpPr/>
          <p:nvPr>
            <p:custDataLst>
              <p:tags r:id="rId42"/>
            </p:custDataLst>
          </p:nvPr>
        </p:nvSpPr>
        <p:spPr>
          <a:xfrm>
            <a:off x="5704020" y="3088074"/>
            <a:ext cx="966146" cy="292041"/>
          </a:xfrm>
          <a:prstGeom prst="homePlate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rtlCol="0" anchor="ctr"/>
          <a:lstStyle/>
          <a:p>
            <a:pPr algn="ctr">
              <a:buClrTx/>
            </a:pPr>
            <a:endParaRPr lang="en-US" sz="9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2" name="OTLSHAPE_SLT_b32a491feea9449a9529e1d03aaf5561_Shape">
            <a:extLst>
              <a:ext uri="{FF2B5EF4-FFF2-40B4-BE49-F238E27FC236}">
                <a16:creationId xmlns:a16="http://schemas.microsoft.com/office/drawing/2014/main" xmlns="" id="{8434081E-9EFF-9E4E-91E7-A07A34F608DB}"/>
              </a:ext>
            </a:extLst>
          </p:cNvPr>
          <p:cNvSpPr/>
          <p:nvPr>
            <p:custDataLst>
              <p:tags r:id="rId43"/>
            </p:custDataLst>
          </p:nvPr>
        </p:nvSpPr>
        <p:spPr>
          <a:xfrm>
            <a:off x="6723957" y="3088074"/>
            <a:ext cx="966146" cy="292041"/>
          </a:xfrm>
          <a:prstGeom prst="homePlate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rtlCol="0" anchor="ctr"/>
          <a:lstStyle/>
          <a:p>
            <a:pPr algn="ctr">
              <a:buClrTx/>
            </a:pPr>
            <a:endParaRPr lang="en-US" sz="9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3" name="OTLSHAPE_SLT_b32a491feea9449a9529e1d03aaf5561_Shape">
            <a:extLst>
              <a:ext uri="{FF2B5EF4-FFF2-40B4-BE49-F238E27FC236}">
                <a16:creationId xmlns:a16="http://schemas.microsoft.com/office/drawing/2014/main" xmlns="" id="{8076B6E6-419B-2B45-9A48-50D07933F25B}"/>
              </a:ext>
            </a:extLst>
          </p:cNvPr>
          <p:cNvSpPr/>
          <p:nvPr>
            <p:custDataLst>
              <p:tags r:id="rId44"/>
            </p:custDataLst>
          </p:nvPr>
        </p:nvSpPr>
        <p:spPr>
          <a:xfrm>
            <a:off x="7725245" y="3098841"/>
            <a:ext cx="966146" cy="292041"/>
          </a:xfrm>
          <a:prstGeom prst="homePlate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rtlCol="0" anchor="ctr"/>
          <a:lstStyle/>
          <a:p>
            <a:pPr algn="ctr">
              <a:buClrTx/>
            </a:pPr>
            <a:endParaRPr lang="en-US" sz="9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4" name="OTLSHAPE_SLT_b32a491feea9449a9529e1d03aaf5561_Shape">
            <a:extLst>
              <a:ext uri="{FF2B5EF4-FFF2-40B4-BE49-F238E27FC236}">
                <a16:creationId xmlns:a16="http://schemas.microsoft.com/office/drawing/2014/main" xmlns="" id="{CC7105CF-5836-B646-8FBD-A9ED0E91D7EE}"/>
              </a:ext>
            </a:extLst>
          </p:cNvPr>
          <p:cNvSpPr/>
          <p:nvPr>
            <p:custDataLst>
              <p:tags r:id="rId45"/>
            </p:custDataLst>
          </p:nvPr>
        </p:nvSpPr>
        <p:spPr>
          <a:xfrm>
            <a:off x="8723634" y="3088074"/>
            <a:ext cx="966146" cy="292041"/>
          </a:xfrm>
          <a:prstGeom prst="homePlate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rtlCol="0" anchor="ctr"/>
          <a:lstStyle/>
          <a:p>
            <a:pPr algn="ctr">
              <a:buClrTx/>
            </a:pPr>
            <a:endParaRPr lang="en-US" sz="9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5" name="OTLSHAPE_SLT_b32a491feea9449a9529e1d03aaf5561_Shape">
            <a:extLst>
              <a:ext uri="{FF2B5EF4-FFF2-40B4-BE49-F238E27FC236}">
                <a16:creationId xmlns:a16="http://schemas.microsoft.com/office/drawing/2014/main" xmlns="" id="{CC9009C8-6C9E-6940-9DDA-77B244DF5CA1}"/>
              </a:ext>
            </a:extLst>
          </p:cNvPr>
          <p:cNvSpPr/>
          <p:nvPr>
            <p:custDataLst>
              <p:tags r:id="rId46"/>
            </p:custDataLst>
          </p:nvPr>
        </p:nvSpPr>
        <p:spPr>
          <a:xfrm>
            <a:off x="9735749" y="3075735"/>
            <a:ext cx="966146" cy="292041"/>
          </a:xfrm>
          <a:prstGeom prst="homePlate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rtlCol="0" anchor="ctr"/>
          <a:lstStyle/>
          <a:p>
            <a:pPr algn="ctr">
              <a:buClrTx/>
            </a:pPr>
            <a:endParaRPr lang="en-US" sz="9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8" name="OTLSHAPE_SLT_4f6e1e88539547538d0e74c8cac93c3e_Shape">
            <a:extLst>
              <a:ext uri="{FF2B5EF4-FFF2-40B4-BE49-F238E27FC236}">
                <a16:creationId xmlns:a16="http://schemas.microsoft.com/office/drawing/2014/main" xmlns="" id="{6AE7FACA-5DC8-804A-9AF7-D3D4795CBDF5}"/>
              </a:ext>
            </a:extLst>
          </p:cNvPr>
          <p:cNvSpPr/>
          <p:nvPr>
            <p:custDataLst>
              <p:tags r:id="rId47"/>
            </p:custDataLst>
          </p:nvPr>
        </p:nvSpPr>
        <p:spPr>
          <a:xfrm>
            <a:off x="10980679" y="3335846"/>
            <a:ext cx="932940" cy="278076"/>
          </a:xfrm>
          <a:prstGeom prst="homePlate">
            <a:avLst/>
          </a:prstGeom>
          <a:solidFill>
            <a:schemeClr val="accent1"/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rtlCol="0" anchor="ctr"/>
          <a:lstStyle/>
          <a:p>
            <a:pPr algn="ctr" defTabSz="457200">
              <a:defRPr/>
            </a:pPr>
            <a:endParaRPr lang="en-US" sz="9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9" name="OTLSHAPE_SLT_4f6e1e88539547538d0e74c8cac93c3e_Title">
            <a:extLst>
              <a:ext uri="{FF2B5EF4-FFF2-40B4-BE49-F238E27FC236}">
                <a16:creationId xmlns:a16="http://schemas.microsoft.com/office/drawing/2014/main" xmlns="" id="{4E82E6A7-3262-AF4A-B125-392DA19E425C}"/>
              </a:ext>
            </a:extLst>
          </p:cNvPr>
          <p:cNvSpPr txBox="1"/>
          <p:nvPr>
            <p:custDataLst>
              <p:tags r:id="rId48"/>
            </p:custDataLst>
          </p:nvPr>
        </p:nvSpPr>
        <p:spPr>
          <a:xfrm>
            <a:off x="10971972" y="3392321"/>
            <a:ext cx="920432" cy="15388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 defTabSz="457200">
              <a:defRPr/>
            </a:pPr>
            <a:r>
              <a:rPr lang="en-US" sz="1000" spc="-2" dirty="0">
                <a:solidFill>
                  <a:prstClr val="white"/>
                </a:solidFill>
                <a:latin typeface="Calibri" panose="020F0502020204030204" pitchFamily="34" charset="0"/>
              </a:rPr>
              <a:t>Implementación</a:t>
            </a:r>
          </a:p>
        </p:txBody>
      </p:sp>
      <p:sp>
        <p:nvSpPr>
          <p:cNvPr id="190" name="OTLSHAPE_M_bc3ce3ceb1c84be0bf24fe143792ea63_Shape">
            <a:extLst>
              <a:ext uri="{FF2B5EF4-FFF2-40B4-BE49-F238E27FC236}">
                <a16:creationId xmlns:a16="http://schemas.microsoft.com/office/drawing/2014/main" xmlns="" id="{45B6DD56-6AE5-514B-A892-490590DF6C67}"/>
              </a:ext>
            </a:extLst>
          </p:cNvPr>
          <p:cNvSpPr/>
          <p:nvPr>
            <p:custDataLst>
              <p:tags r:id="rId49"/>
            </p:custDataLst>
          </p:nvPr>
        </p:nvSpPr>
        <p:spPr>
          <a:xfrm>
            <a:off x="10694628" y="3344007"/>
            <a:ext cx="253256" cy="261752"/>
          </a:xfrm>
          <a:prstGeom prst="star8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rtlCol="0" anchor="ctr"/>
          <a:lstStyle/>
          <a:p>
            <a:pPr algn="ctr" defTabSz="457200">
              <a:defRPr/>
            </a:pPr>
            <a:endParaRPr lang="en-US" sz="9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1" name="OTLSHAPE_M_bc3ce3ceb1c84be0bf24fe143792ea63_Shape">
            <a:extLst>
              <a:ext uri="{FF2B5EF4-FFF2-40B4-BE49-F238E27FC236}">
                <a16:creationId xmlns:a16="http://schemas.microsoft.com/office/drawing/2014/main" xmlns="" id="{43854B84-E4AF-A14F-A84C-E96BBB0F7903}"/>
              </a:ext>
            </a:extLst>
          </p:cNvPr>
          <p:cNvSpPr/>
          <p:nvPr>
            <p:custDataLst>
              <p:tags r:id="rId50"/>
            </p:custDataLst>
          </p:nvPr>
        </p:nvSpPr>
        <p:spPr>
          <a:xfrm>
            <a:off x="10255028" y="4315375"/>
            <a:ext cx="253256" cy="261752"/>
          </a:xfrm>
          <a:prstGeom prst="star8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rtlCol="0" anchor="ctr"/>
          <a:lstStyle/>
          <a:p>
            <a:pPr algn="ctr" defTabSz="457200">
              <a:defRPr/>
            </a:pPr>
            <a:endParaRPr lang="en-US" sz="9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2" name="OTLSHAPE_SLT_b32a491feea9449a9529e1d03aaf5561_Title">
            <a:extLst>
              <a:ext uri="{FF2B5EF4-FFF2-40B4-BE49-F238E27FC236}">
                <a16:creationId xmlns:a16="http://schemas.microsoft.com/office/drawing/2014/main" xmlns="" id="{1C15FBA3-67CC-3742-BB7D-733FF9CCC66C}"/>
              </a:ext>
            </a:extLst>
          </p:cNvPr>
          <p:cNvSpPr txBox="1"/>
          <p:nvPr>
            <p:custDataLst>
              <p:tags r:id="rId51"/>
            </p:custDataLst>
          </p:nvPr>
        </p:nvSpPr>
        <p:spPr>
          <a:xfrm>
            <a:off x="4740827" y="3171705"/>
            <a:ext cx="627664" cy="12304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 defTabSz="914400" eaLnBrk="1" fontAlgn="auto" latinLnBrk="0" hangingPunct="1">
              <a:buClrTx/>
              <a:buSzTx/>
              <a:buFontTx/>
              <a:buNone/>
              <a:tabLst/>
              <a:defRPr sz="2000" b="1" kern="1200" spc="-2">
                <a:solidFill>
                  <a:srgbClr val="335B74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Sprint 3</a:t>
            </a:r>
          </a:p>
        </p:txBody>
      </p:sp>
      <p:sp>
        <p:nvSpPr>
          <p:cNvPr id="193" name="OTLSHAPE_SLT_b32a491feea9449a9529e1d03aaf5561_Title">
            <a:extLst>
              <a:ext uri="{FF2B5EF4-FFF2-40B4-BE49-F238E27FC236}">
                <a16:creationId xmlns:a16="http://schemas.microsoft.com/office/drawing/2014/main" xmlns="" id="{9FB4840B-2A4F-8F47-A0B3-6468BF404F74}"/>
              </a:ext>
            </a:extLst>
          </p:cNvPr>
          <p:cNvSpPr txBox="1"/>
          <p:nvPr>
            <p:custDataLst>
              <p:tags r:id="rId52"/>
            </p:custDataLst>
          </p:nvPr>
        </p:nvSpPr>
        <p:spPr>
          <a:xfrm>
            <a:off x="6754592" y="3174881"/>
            <a:ext cx="627664" cy="12304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 defTabSz="914400" eaLnBrk="1" fontAlgn="auto" latinLnBrk="0" hangingPunct="1">
              <a:buClrTx/>
              <a:buSzTx/>
              <a:buFontTx/>
              <a:buNone/>
              <a:tabLst/>
              <a:defRPr sz="2000" b="1" kern="1200" spc="-2">
                <a:solidFill>
                  <a:srgbClr val="335B74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Sprint 5</a:t>
            </a:r>
          </a:p>
        </p:txBody>
      </p:sp>
      <p:sp>
        <p:nvSpPr>
          <p:cNvPr id="194" name="OTLSHAPE_SLT_b32a491feea9449a9529e1d03aaf5561_Title">
            <a:extLst>
              <a:ext uri="{FF2B5EF4-FFF2-40B4-BE49-F238E27FC236}">
                <a16:creationId xmlns:a16="http://schemas.microsoft.com/office/drawing/2014/main" xmlns="" id="{E168A4CE-EF20-7343-A375-B4398E357FAE}"/>
              </a:ext>
            </a:extLst>
          </p:cNvPr>
          <p:cNvSpPr txBox="1"/>
          <p:nvPr>
            <p:custDataLst>
              <p:tags r:id="rId53"/>
            </p:custDataLst>
          </p:nvPr>
        </p:nvSpPr>
        <p:spPr>
          <a:xfrm>
            <a:off x="5778438" y="3162661"/>
            <a:ext cx="627664" cy="12304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 defTabSz="914400" eaLnBrk="1" fontAlgn="auto" latinLnBrk="0" hangingPunct="1">
              <a:buClrTx/>
              <a:buSzTx/>
              <a:buFontTx/>
              <a:buNone/>
              <a:tabLst/>
              <a:defRPr sz="2000" b="1" kern="1200" spc="-2">
                <a:solidFill>
                  <a:srgbClr val="335B74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Sprint 4</a:t>
            </a:r>
          </a:p>
        </p:txBody>
      </p:sp>
      <p:sp>
        <p:nvSpPr>
          <p:cNvPr id="195" name="OTLSHAPE_SLT_b32a491feea9449a9529e1d03aaf5561_Title">
            <a:extLst>
              <a:ext uri="{FF2B5EF4-FFF2-40B4-BE49-F238E27FC236}">
                <a16:creationId xmlns:a16="http://schemas.microsoft.com/office/drawing/2014/main" xmlns="" id="{44D649F6-EC4A-CC4D-94D1-7982A93A289D}"/>
              </a:ext>
            </a:extLst>
          </p:cNvPr>
          <p:cNvSpPr txBox="1"/>
          <p:nvPr>
            <p:custDataLst>
              <p:tags r:id="rId54"/>
            </p:custDataLst>
          </p:nvPr>
        </p:nvSpPr>
        <p:spPr>
          <a:xfrm>
            <a:off x="7740627" y="3175878"/>
            <a:ext cx="627664" cy="12304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 defTabSz="914400" eaLnBrk="1" fontAlgn="auto" latinLnBrk="0" hangingPunct="1">
              <a:buClrTx/>
              <a:buSzTx/>
              <a:buFontTx/>
              <a:buNone/>
              <a:tabLst/>
              <a:defRPr sz="2000" b="1" kern="1200" spc="-2">
                <a:solidFill>
                  <a:srgbClr val="335B74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Sprint 6</a:t>
            </a:r>
          </a:p>
        </p:txBody>
      </p:sp>
      <p:sp>
        <p:nvSpPr>
          <p:cNvPr id="196" name="OTLSHAPE_SLT_b32a491feea9449a9529e1d03aaf5561_Title">
            <a:extLst>
              <a:ext uri="{FF2B5EF4-FFF2-40B4-BE49-F238E27FC236}">
                <a16:creationId xmlns:a16="http://schemas.microsoft.com/office/drawing/2014/main" xmlns="" id="{6C53E77B-2742-7148-AA7F-7EBC3C1CE667}"/>
              </a:ext>
            </a:extLst>
          </p:cNvPr>
          <p:cNvSpPr txBox="1"/>
          <p:nvPr>
            <p:custDataLst>
              <p:tags r:id="rId55"/>
            </p:custDataLst>
          </p:nvPr>
        </p:nvSpPr>
        <p:spPr>
          <a:xfrm>
            <a:off x="8679454" y="3171705"/>
            <a:ext cx="627664" cy="12304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 defTabSz="914400" eaLnBrk="1" fontAlgn="auto" latinLnBrk="0" hangingPunct="1">
              <a:buClrTx/>
              <a:buSzTx/>
              <a:buFontTx/>
              <a:buNone/>
              <a:tabLst/>
              <a:defRPr sz="2000" b="1" kern="1200" spc="-2">
                <a:solidFill>
                  <a:srgbClr val="335B74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Sprint 7</a:t>
            </a:r>
          </a:p>
        </p:txBody>
      </p:sp>
      <p:sp>
        <p:nvSpPr>
          <p:cNvPr id="197" name="OTLSHAPE_SLT_b32a491feea9449a9529e1d03aaf5561_Title">
            <a:extLst>
              <a:ext uri="{FF2B5EF4-FFF2-40B4-BE49-F238E27FC236}">
                <a16:creationId xmlns:a16="http://schemas.microsoft.com/office/drawing/2014/main" xmlns="" id="{98FD5896-9364-B64A-88A7-F0DE5475A4B4}"/>
              </a:ext>
            </a:extLst>
          </p:cNvPr>
          <p:cNvSpPr txBox="1"/>
          <p:nvPr>
            <p:custDataLst>
              <p:tags r:id="rId56"/>
            </p:custDataLst>
          </p:nvPr>
        </p:nvSpPr>
        <p:spPr>
          <a:xfrm>
            <a:off x="9745197" y="3169448"/>
            <a:ext cx="627664" cy="12304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 defTabSz="914400" eaLnBrk="1" fontAlgn="auto" latinLnBrk="0" hangingPunct="1">
              <a:buClrTx/>
              <a:buSzTx/>
              <a:buFontTx/>
              <a:buNone/>
              <a:tabLst/>
              <a:defRPr sz="2000" b="1" kern="1200" spc="-2">
                <a:solidFill>
                  <a:srgbClr val="335B74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Sprint 8</a:t>
            </a:r>
          </a:p>
        </p:txBody>
      </p:sp>
      <p:sp>
        <p:nvSpPr>
          <p:cNvPr id="202" name="OTLSHAPE_M_7d096088c5d24d0cb083a70c2819ed4e_Shape">
            <a:extLst>
              <a:ext uri="{FF2B5EF4-FFF2-40B4-BE49-F238E27FC236}">
                <a16:creationId xmlns:a16="http://schemas.microsoft.com/office/drawing/2014/main" xmlns="" id="{B58E1F09-4697-2E44-9DA1-B060A7C0A02B}"/>
              </a:ext>
            </a:extLst>
          </p:cNvPr>
          <p:cNvSpPr/>
          <p:nvPr>
            <p:custDataLst>
              <p:tags r:id="rId57"/>
            </p:custDataLst>
          </p:nvPr>
        </p:nvSpPr>
        <p:spPr>
          <a:xfrm>
            <a:off x="4932400" y="3781176"/>
            <a:ext cx="186825" cy="153889"/>
          </a:xfrm>
          <a:prstGeom prst="wave">
            <a:avLst/>
          </a:prstGeom>
          <a:solidFill>
            <a:srgbClr val="00B050"/>
          </a:solidFill>
          <a:ln w="12700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rtlCol="0" anchor="ctr"/>
          <a:lstStyle/>
          <a:p>
            <a:pPr algn="ctr" defTabSz="457200">
              <a:defRPr/>
            </a:pPr>
            <a:endParaRPr lang="en-US" sz="90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03" name="OTLSHAPE_M_7d096088c5d24d0cb083a70c2819ed4e_Connector1">
            <a:extLst>
              <a:ext uri="{FF2B5EF4-FFF2-40B4-BE49-F238E27FC236}">
                <a16:creationId xmlns:a16="http://schemas.microsoft.com/office/drawing/2014/main" xmlns="" id="{84103102-8829-E243-B47D-0A814C1ECE9E}"/>
              </a:ext>
            </a:extLst>
          </p:cNvPr>
          <p:cNvCxnSpPr>
            <a:cxnSpLocks/>
            <a:stCxn id="202" idx="1"/>
          </p:cNvCxnSpPr>
          <p:nvPr>
            <p:custDataLst>
              <p:tags r:id="rId58"/>
            </p:custDataLst>
          </p:nvPr>
        </p:nvCxnSpPr>
        <p:spPr>
          <a:xfrm flipV="1">
            <a:off x="4932400" y="3272199"/>
            <a:ext cx="2872" cy="585922"/>
          </a:xfrm>
          <a:prstGeom prst="line">
            <a:avLst/>
          </a:prstGeom>
          <a:ln w="9525" cap="flat" cmpd="sng" algn="ctr">
            <a:solidFill>
              <a:srgbClr val="00B05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TLSHAPE_M_7d096088c5d24d0cb083a70c2819ed4e_Title">
            <a:extLst>
              <a:ext uri="{FF2B5EF4-FFF2-40B4-BE49-F238E27FC236}">
                <a16:creationId xmlns:a16="http://schemas.microsoft.com/office/drawing/2014/main" xmlns="" id="{5D2E2381-E772-9842-8C82-9BD41FF55FAC}"/>
              </a:ext>
            </a:extLst>
          </p:cNvPr>
          <p:cNvSpPr txBox="1"/>
          <p:nvPr>
            <p:custDataLst>
              <p:tags r:id="rId59"/>
            </p:custDataLst>
          </p:nvPr>
        </p:nvSpPr>
        <p:spPr>
          <a:xfrm>
            <a:off x="5149149" y="3784241"/>
            <a:ext cx="778221" cy="15388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defTabSz="457200">
              <a:defRPr/>
            </a:pPr>
            <a:r>
              <a:rPr lang="en-US" sz="1000" b="1" spc="-2" dirty="0">
                <a:solidFill>
                  <a:srgbClr val="335B74"/>
                </a:solidFill>
                <a:latin typeface="Calibri" panose="020F0502020204030204" pitchFamily="34" charset="0"/>
              </a:rPr>
              <a:t>Sprint Review</a:t>
            </a:r>
          </a:p>
        </p:txBody>
      </p:sp>
      <p:sp>
        <p:nvSpPr>
          <p:cNvPr id="205" name="OTLSHAPE_M_7d096088c5d24d0cb083a70c2819ed4e_Shape">
            <a:extLst>
              <a:ext uri="{FF2B5EF4-FFF2-40B4-BE49-F238E27FC236}">
                <a16:creationId xmlns:a16="http://schemas.microsoft.com/office/drawing/2014/main" xmlns="" id="{C8E30CA1-4390-E742-9714-10D5D9FE0681}"/>
              </a:ext>
            </a:extLst>
          </p:cNvPr>
          <p:cNvSpPr/>
          <p:nvPr>
            <p:custDataLst>
              <p:tags r:id="rId60"/>
            </p:custDataLst>
          </p:nvPr>
        </p:nvSpPr>
        <p:spPr>
          <a:xfrm>
            <a:off x="6955994" y="3777858"/>
            <a:ext cx="186825" cy="153889"/>
          </a:xfrm>
          <a:prstGeom prst="wave">
            <a:avLst/>
          </a:prstGeom>
          <a:solidFill>
            <a:srgbClr val="00B050"/>
          </a:solidFill>
          <a:ln w="12700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rtlCol="0" anchor="ctr"/>
          <a:lstStyle/>
          <a:p>
            <a:pPr algn="ctr" defTabSz="457200">
              <a:defRPr/>
            </a:pPr>
            <a:endParaRPr lang="en-US" sz="90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06" name="OTLSHAPE_M_7d096088c5d24d0cb083a70c2819ed4e_Connector1">
            <a:extLst>
              <a:ext uri="{FF2B5EF4-FFF2-40B4-BE49-F238E27FC236}">
                <a16:creationId xmlns:a16="http://schemas.microsoft.com/office/drawing/2014/main" xmlns="" id="{3305941F-B595-7244-8FE9-67F36FBF21BE}"/>
              </a:ext>
            </a:extLst>
          </p:cNvPr>
          <p:cNvCxnSpPr>
            <a:cxnSpLocks/>
            <a:stCxn id="205" idx="1"/>
          </p:cNvCxnSpPr>
          <p:nvPr>
            <p:custDataLst>
              <p:tags r:id="rId61"/>
            </p:custDataLst>
          </p:nvPr>
        </p:nvCxnSpPr>
        <p:spPr>
          <a:xfrm flipV="1">
            <a:off x="6955994" y="3268881"/>
            <a:ext cx="2872" cy="585922"/>
          </a:xfrm>
          <a:prstGeom prst="line">
            <a:avLst/>
          </a:prstGeom>
          <a:ln w="9525" cap="flat" cmpd="sng" algn="ctr">
            <a:solidFill>
              <a:srgbClr val="00B05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OTLSHAPE_M_7d096088c5d24d0cb083a70c2819ed4e_Title">
            <a:extLst>
              <a:ext uri="{FF2B5EF4-FFF2-40B4-BE49-F238E27FC236}">
                <a16:creationId xmlns:a16="http://schemas.microsoft.com/office/drawing/2014/main" xmlns="" id="{4CECD6FA-0EE8-7145-92E5-21709BAFA1DF}"/>
              </a:ext>
            </a:extLst>
          </p:cNvPr>
          <p:cNvSpPr txBox="1"/>
          <p:nvPr>
            <p:custDataLst>
              <p:tags r:id="rId62"/>
            </p:custDataLst>
          </p:nvPr>
        </p:nvSpPr>
        <p:spPr>
          <a:xfrm>
            <a:off x="7172743" y="3780922"/>
            <a:ext cx="778221" cy="15388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defTabSz="457200">
              <a:defRPr/>
            </a:pPr>
            <a:r>
              <a:rPr lang="en-US" sz="1000" b="1" spc="-2" dirty="0">
                <a:solidFill>
                  <a:srgbClr val="335B74"/>
                </a:solidFill>
                <a:latin typeface="Calibri" panose="020F0502020204030204" pitchFamily="34" charset="0"/>
              </a:rPr>
              <a:t>Sprint Review</a:t>
            </a:r>
          </a:p>
        </p:txBody>
      </p:sp>
      <p:sp>
        <p:nvSpPr>
          <p:cNvPr id="208" name="OTLSHAPE_M_7d096088c5d24d0cb083a70c2819ed4e_Shape">
            <a:extLst>
              <a:ext uri="{FF2B5EF4-FFF2-40B4-BE49-F238E27FC236}">
                <a16:creationId xmlns:a16="http://schemas.microsoft.com/office/drawing/2014/main" xmlns="" id="{48172185-BEF2-F649-A839-511AE75E5352}"/>
              </a:ext>
            </a:extLst>
          </p:cNvPr>
          <p:cNvSpPr/>
          <p:nvPr>
            <p:custDataLst>
              <p:tags r:id="rId63"/>
            </p:custDataLst>
          </p:nvPr>
        </p:nvSpPr>
        <p:spPr>
          <a:xfrm>
            <a:off x="8958887" y="3782150"/>
            <a:ext cx="186825" cy="153889"/>
          </a:xfrm>
          <a:prstGeom prst="wave">
            <a:avLst/>
          </a:prstGeom>
          <a:solidFill>
            <a:srgbClr val="00B050"/>
          </a:solidFill>
          <a:ln w="12700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rtlCol="0" anchor="ctr"/>
          <a:lstStyle/>
          <a:p>
            <a:pPr algn="ctr" defTabSz="457200">
              <a:defRPr/>
            </a:pPr>
            <a:endParaRPr lang="en-US" sz="90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09" name="OTLSHAPE_M_7d096088c5d24d0cb083a70c2819ed4e_Connector1">
            <a:extLst>
              <a:ext uri="{FF2B5EF4-FFF2-40B4-BE49-F238E27FC236}">
                <a16:creationId xmlns:a16="http://schemas.microsoft.com/office/drawing/2014/main" xmlns="" id="{5273F020-0250-DF4D-9DA4-216206ADF413}"/>
              </a:ext>
            </a:extLst>
          </p:cNvPr>
          <p:cNvCxnSpPr>
            <a:cxnSpLocks/>
            <a:stCxn id="208" idx="1"/>
          </p:cNvCxnSpPr>
          <p:nvPr>
            <p:custDataLst>
              <p:tags r:id="rId64"/>
            </p:custDataLst>
          </p:nvPr>
        </p:nvCxnSpPr>
        <p:spPr>
          <a:xfrm flipV="1">
            <a:off x="8958887" y="3273173"/>
            <a:ext cx="2872" cy="585922"/>
          </a:xfrm>
          <a:prstGeom prst="line">
            <a:avLst/>
          </a:prstGeom>
          <a:ln w="9525" cap="flat" cmpd="sng" algn="ctr">
            <a:solidFill>
              <a:srgbClr val="00B05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OTLSHAPE_M_7d096088c5d24d0cb083a70c2819ed4e_Title">
            <a:extLst>
              <a:ext uri="{FF2B5EF4-FFF2-40B4-BE49-F238E27FC236}">
                <a16:creationId xmlns:a16="http://schemas.microsoft.com/office/drawing/2014/main" xmlns="" id="{3AF95AF7-F456-3946-83A1-8DE13FEA8BAC}"/>
              </a:ext>
            </a:extLst>
          </p:cNvPr>
          <p:cNvSpPr txBox="1"/>
          <p:nvPr>
            <p:custDataLst>
              <p:tags r:id="rId65"/>
            </p:custDataLst>
          </p:nvPr>
        </p:nvSpPr>
        <p:spPr>
          <a:xfrm>
            <a:off x="9175636" y="3785214"/>
            <a:ext cx="778221" cy="15388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defTabSz="457200">
              <a:defRPr/>
            </a:pPr>
            <a:r>
              <a:rPr lang="en-US" sz="1000" b="1" spc="-2" dirty="0">
                <a:solidFill>
                  <a:srgbClr val="335B74"/>
                </a:solidFill>
                <a:latin typeface="Calibri" panose="020F0502020204030204" pitchFamily="34" charset="0"/>
              </a:rPr>
              <a:t>Sprint Review</a:t>
            </a:r>
          </a:p>
        </p:txBody>
      </p:sp>
      <p:sp>
        <p:nvSpPr>
          <p:cNvPr id="227" name="Llaves 226">
            <a:extLst>
              <a:ext uri="{FF2B5EF4-FFF2-40B4-BE49-F238E27FC236}">
                <a16:creationId xmlns:a16="http://schemas.microsoft.com/office/drawing/2014/main" xmlns="" id="{EC8D9A09-7A79-2B49-AB64-9587A4012093}"/>
              </a:ext>
            </a:extLst>
          </p:cNvPr>
          <p:cNvSpPr/>
          <p:nvPr/>
        </p:nvSpPr>
        <p:spPr>
          <a:xfrm rot="5400000">
            <a:off x="6805985" y="-809755"/>
            <a:ext cx="300018" cy="9915251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45720" tIns="22860" rIns="45720" bIns="22860" rtlCol="0" anchor="ctr"/>
          <a:lstStyle/>
          <a:p>
            <a:pPr algn="ctr"/>
            <a:endParaRPr lang="es-MX"/>
          </a:p>
        </p:txBody>
      </p:sp>
      <p:sp>
        <p:nvSpPr>
          <p:cNvPr id="228" name="OTLSHAPE_M_7d096088c5d24d0cb083a70c2819ed4e_Title">
            <a:extLst>
              <a:ext uri="{FF2B5EF4-FFF2-40B4-BE49-F238E27FC236}">
                <a16:creationId xmlns:a16="http://schemas.microsoft.com/office/drawing/2014/main" xmlns="" id="{FEA388A3-6089-1846-B802-28047840E31B}"/>
              </a:ext>
            </a:extLst>
          </p:cNvPr>
          <p:cNvSpPr txBox="1"/>
          <p:nvPr>
            <p:custDataLst>
              <p:tags r:id="rId66"/>
            </p:custDataLst>
          </p:nvPr>
        </p:nvSpPr>
        <p:spPr>
          <a:xfrm>
            <a:off x="6400869" y="4071743"/>
            <a:ext cx="1110249" cy="15388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defTabSz="457200">
              <a:defRPr/>
            </a:pPr>
            <a:r>
              <a:rPr lang="en-US" sz="1000" b="1" spc="-2" dirty="0">
                <a:solidFill>
                  <a:srgbClr val="335B74"/>
                </a:solidFill>
                <a:latin typeface="Calibri" panose="020F0502020204030204" pitchFamily="34" charset="0"/>
              </a:rPr>
              <a:t>3 Semanas X Sprint</a:t>
            </a:r>
          </a:p>
        </p:txBody>
      </p:sp>
      <p:sp>
        <p:nvSpPr>
          <p:cNvPr id="87" name="Google Shape;181;p5">
            <a:extLst>
              <a:ext uri="{FF2B5EF4-FFF2-40B4-BE49-F238E27FC236}">
                <a16:creationId xmlns:a16="http://schemas.microsoft.com/office/drawing/2014/main" xmlns="" id="{92ECCB25-45E1-8143-BC46-CBCB659378ED}"/>
              </a:ext>
            </a:extLst>
          </p:cNvPr>
          <p:cNvSpPr txBox="1">
            <a:spLocks/>
          </p:cNvSpPr>
          <p:nvPr/>
        </p:nvSpPr>
        <p:spPr>
          <a:xfrm>
            <a:off x="5917851" y="6290678"/>
            <a:ext cx="467709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8" tIns="91438" rIns="91438" bIns="91438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buClr>
                <a:srgbClr val="535353"/>
              </a:buClr>
              <a:buSzPts val="2400"/>
              <a:buFont typeface="Lato"/>
              <a:buNone/>
            </a:pPr>
            <a:fld id="{00000000-1234-1234-1234-123412341234}" type="slidenum">
              <a:rPr lang="es-ES" sz="12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rPr>
              <a:pPr>
                <a:buClr>
                  <a:srgbClr val="535353"/>
                </a:buClr>
                <a:buSzPts val="2400"/>
                <a:buFont typeface="Lato"/>
                <a:buNone/>
              </a:pPr>
              <a:t>49</a:t>
            </a:fld>
            <a:endParaRPr lang="es-ES" sz="1200" b="1" dirty="0">
              <a:solidFill>
                <a:srgbClr val="53535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" name="OTLSHAPE_SLT_4f6e1e88539547538d0e74c8cac93c3e_Shape">
            <a:extLst>
              <a:ext uri="{FF2B5EF4-FFF2-40B4-BE49-F238E27FC236}">
                <a16:creationId xmlns:a16="http://schemas.microsoft.com/office/drawing/2014/main" xmlns="" id="{8CA931B0-5290-254A-A35F-9A9FE626DE1C}"/>
              </a:ext>
            </a:extLst>
          </p:cNvPr>
          <p:cNvSpPr/>
          <p:nvPr>
            <p:custDataLst>
              <p:tags r:id="rId67"/>
            </p:custDataLst>
          </p:nvPr>
        </p:nvSpPr>
        <p:spPr>
          <a:xfrm>
            <a:off x="1667989" y="3105527"/>
            <a:ext cx="1015180" cy="278076"/>
          </a:xfrm>
          <a:prstGeom prst="homePlate">
            <a:avLst/>
          </a:prstGeom>
          <a:solidFill>
            <a:schemeClr val="accent1"/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rtlCol="0" anchor="ctr"/>
          <a:lstStyle/>
          <a:p>
            <a:pPr algn="ctr" defTabSz="457200">
              <a:defRPr/>
            </a:pPr>
            <a:endParaRPr lang="en-US" sz="9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0" name="OTLSHAPE_SLT_4f6e1e88539547538d0e74c8cac93c3e_Title">
            <a:extLst>
              <a:ext uri="{FF2B5EF4-FFF2-40B4-BE49-F238E27FC236}">
                <a16:creationId xmlns:a16="http://schemas.microsoft.com/office/drawing/2014/main" xmlns="" id="{3F92CDF7-8B6D-BF44-B4A3-F235B4689BF4}"/>
              </a:ext>
            </a:extLst>
          </p:cNvPr>
          <p:cNvSpPr txBox="1"/>
          <p:nvPr>
            <p:custDataLst>
              <p:tags r:id="rId68"/>
            </p:custDataLst>
          </p:nvPr>
        </p:nvSpPr>
        <p:spPr>
          <a:xfrm>
            <a:off x="1581462" y="3167558"/>
            <a:ext cx="1136238" cy="15388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 defTabSz="457200">
              <a:defRPr/>
            </a:pPr>
            <a:r>
              <a:rPr lang="en-US" sz="1000" spc="-2" dirty="0">
                <a:solidFill>
                  <a:prstClr val="white"/>
                </a:solidFill>
                <a:latin typeface="Calibri" panose="020F0502020204030204" pitchFamily="34" charset="0"/>
              </a:rPr>
              <a:t>Discovery</a:t>
            </a:r>
          </a:p>
        </p:txBody>
      </p:sp>
      <p:sp>
        <p:nvSpPr>
          <p:cNvPr id="80" name="OTLSHAPE_M_7d096088c5d24d0cb083a70c2819ed4e_Title">
            <a:extLst>
              <a:ext uri="{FF2B5EF4-FFF2-40B4-BE49-F238E27FC236}">
                <a16:creationId xmlns:a16="http://schemas.microsoft.com/office/drawing/2014/main" xmlns="" id="{0FDBC36B-2144-2149-BFCB-1F22E57DB8A4}"/>
              </a:ext>
            </a:extLst>
          </p:cNvPr>
          <p:cNvSpPr txBox="1"/>
          <p:nvPr>
            <p:custDataLst>
              <p:tags r:id="rId69"/>
            </p:custDataLst>
          </p:nvPr>
        </p:nvSpPr>
        <p:spPr>
          <a:xfrm>
            <a:off x="11802889" y="4429535"/>
            <a:ext cx="778221" cy="15388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defTabSz="457200">
              <a:defRPr/>
            </a:pPr>
            <a:r>
              <a:rPr lang="en-US" sz="1000" b="1" spc="-2" dirty="0" smtClean="0">
                <a:solidFill>
                  <a:srgbClr val="335B74"/>
                </a:solidFill>
                <a:latin typeface="Calibri" panose="020F0502020204030204" pitchFamily="34" charset="0"/>
              </a:rPr>
              <a:t>Fin</a:t>
            </a:r>
            <a:endParaRPr lang="en-US" sz="1000" b="1" spc="-2" dirty="0">
              <a:solidFill>
                <a:srgbClr val="335B74"/>
              </a:solidFill>
              <a:latin typeface="Calibri" panose="020F0502020204030204" pitchFamily="34" charset="0"/>
            </a:endParaRPr>
          </a:p>
        </p:txBody>
      </p:sp>
      <p:sp>
        <p:nvSpPr>
          <p:cNvPr id="81" name="OTLSHAPE_M_7d096088c5d24d0cb083a70c2819ed4e_Shape">
            <a:extLst>
              <a:ext uri="{FF2B5EF4-FFF2-40B4-BE49-F238E27FC236}">
                <a16:creationId xmlns:a16="http://schemas.microsoft.com/office/drawing/2014/main" xmlns="" id="{F3179762-BFFE-8449-87DF-979CD6C1215C}"/>
              </a:ext>
            </a:extLst>
          </p:cNvPr>
          <p:cNvSpPr/>
          <p:nvPr>
            <p:custDataLst>
              <p:tags r:id="rId70"/>
            </p:custDataLst>
          </p:nvPr>
        </p:nvSpPr>
        <p:spPr>
          <a:xfrm>
            <a:off x="11535233" y="4434594"/>
            <a:ext cx="186825" cy="153889"/>
          </a:xfrm>
          <a:prstGeom prst="wave">
            <a:avLst/>
          </a:prstGeom>
          <a:solidFill>
            <a:srgbClr val="00B050"/>
          </a:solidFill>
          <a:ln w="12700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rtlCol="0" anchor="ctr"/>
          <a:lstStyle/>
          <a:p>
            <a:pPr algn="ctr" defTabSz="457200">
              <a:defRPr/>
            </a:pPr>
            <a:endParaRPr lang="en-US" sz="90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82" name="OTLSHAPE_M_7d096088c5d24d0cb083a70c2819ed4e_Connector1">
            <a:extLst>
              <a:ext uri="{FF2B5EF4-FFF2-40B4-BE49-F238E27FC236}">
                <a16:creationId xmlns:a16="http://schemas.microsoft.com/office/drawing/2014/main" xmlns="" id="{8D1F4045-EB81-E24C-9D98-82D26CC7CD40}"/>
              </a:ext>
            </a:extLst>
          </p:cNvPr>
          <p:cNvCxnSpPr>
            <a:cxnSpLocks/>
          </p:cNvCxnSpPr>
          <p:nvPr>
            <p:custDataLst>
              <p:tags r:id="rId71"/>
            </p:custDataLst>
          </p:nvPr>
        </p:nvCxnSpPr>
        <p:spPr>
          <a:xfrm flipH="1">
            <a:off x="11542061" y="4511539"/>
            <a:ext cx="10754" cy="1081480"/>
          </a:xfrm>
          <a:prstGeom prst="line">
            <a:avLst/>
          </a:prstGeom>
          <a:ln w="9525" cap="flat" cmpd="sng" algn="ctr">
            <a:solidFill>
              <a:srgbClr val="00B05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361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ítulo 4">
            <a:extLst>
              <a:ext uri="{FF2B5EF4-FFF2-40B4-BE49-F238E27FC236}">
                <a16:creationId xmlns:a16="http://schemas.microsoft.com/office/drawing/2014/main" xmlns="" id="{04C3ADE0-19E4-44EA-AB52-040B2C24263C}"/>
              </a:ext>
            </a:extLst>
          </p:cNvPr>
          <p:cNvSpPr txBox="1">
            <a:spLocks/>
          </p:cNvSpPr>
          <p:nvPr/>
        </p:nvSpPr>
        <p:spPr>
          <a:xfrm>
            <a:off x="324000" y="360000"/>
            <a:ext cx="10648589" cy="5380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62626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r>
              <a:rPr lang="es-MX" sz="3000" dirty="0" smtClean="0"/>
              <a:t>Objetivos</a:t>
            </a:r>
            <a:endParaRPr lang="es-MX" sz="30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xmlns="" id="{17A46CE3-03A4-4494-8C4E-061591B26E2B}"/>
              </a:ext>
            </a:extLst>
          </p:cNvPr>
          <p:cNvSpPr txBox="1"/>
          <p:nvPr/>
        </p:nvSpPr>
        <p:spPr>
          <a:xfrm>
            <a:off x="462773" y="2975763"/>
            <a:ext cx="3420000" cy="576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lvl="0">
              <a:lnSpc>
                <a:spcPct val="115000"/>
              </a:lnSpc>
              <a:spcBef>
                <a:spcPts val="800"/>
              </a:spcBef>
              <a:buClr>
                <a:srgbClr val="000000"/>
              </a:buClr>
              <a:buSzPts val="900"/>
            </a:pPr>
            <a:r>
              <a:rPr lang="es-ES" sz="1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Detectar líneas de actuación en el portal para tener un </a:t>
            </a:r>
            <a:r>
              <a:rPr lang="es-ES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mejor posicionamiento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xmlns="" id="{477A065D-8515-4C8B-A82B-3710F0A4EC55}"/>
              </a:ext>
            </a:extLst>
          </p:cNvPr>
          <p:cNvSpPr txBox="1"/>
          <p:nvPr/>
        </p:nvSpPr>
        <p:spPr>
          <a:xfrm>
            <a:off x="439150" y="3573535"/>
            <a:ext cx="3420000" cy="576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lvl="0">
              <a:lnSpc>
                <a:spcPct val="115000"/>
              </a:lnSpc>
              <a:spcBef>
                <a:spcPts val="800"/>
              </a:spcBef>
              <a:buClr>
                <a:srgbClr val="000000"/>
              </a:buClr>
              <a:buSzPts val="900"/>
            </a:pPr>
            <a:r>
              <a:rPr lang="es-ES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Mejorar la </a:t>
            </a:r>
            <a:r>
              <a:rPr lang="es-ES" sz="1400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experiencia de usuario </a:t>
            </a:r>
            <a:r>
              <a:rPr lang="es-ES" sz="14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en </a:t>
            </a:r>
            <a:r>
              <a:rPr lang="es-ES" sz="1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el portal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xmlns="" id="{BD266995-D1B9-4481-87CA-B20434EF941D}"/>
              </a:ext>
            </a:extLst>
          </p:cNvPr>
          <p:cNvSpPr txBox="1"/>
          <p:nvPr/>
        </p:nvSpPr>
        <p:spPr>
          <a:xfrm>
            <a:off x="439150" y="4191842"/>
            <a:ext cx="3420000" cy="576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lvl="0">
              <a:lnSpc>
                <a:spcPct val="115000"/>
              </a:lnSpc>
              <a:spcBef>
                <a:spcPts val="800"/>
              </a:spcBef>
              <a:buClr>
                <a:srgbClr val="000000"/>
              </a:buClr>
              <a:buSzPts val="900"/>
            </a:pPr>
            <a:r>
              <a:rPr lang="es-ES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Estrategias innovadoras </a:t>
            </a:r>
            <a:r>
              <a:rPr lang="es-ES" sz="1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para lograr incrementar la venta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xmlns="" id="{69C820FB-9C8B-4D55-9F0F-395DF14134DD}"/>
              </a:ext>
            </a:extLst>
          </p:cNvPr>
          <p:cNvSpPr txBox="1"/>
          <p:nvPr/>
        </p:nvSpPr>
        <p:spPr>
          <a:xfrm>
            <a:off x="8387300" y="2931209"/>
            <a:ext cx="3420000" cy="576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MX" sz="1400" b="1" dirty="0" smtClean="0">
                <a:latin typeface="Lato" panose="020F0502020204030203"/>
              </a:rPr>
              <a:t>Perfilamiento y micro segmentación</a:t>
            </a:r>
            <a:r>
              <a:rPr lang="es-MX" sz="1400" dirty="0" smtClean="0">
                <a:latin typeface="Lato" panose="020F0502020204030203"/>
              </a:rPr>
              <a:t> de publico objetivo</a:t>
            </a:r>
            <a:endParaRPr lang="es-MX" sz="1400" dirty="0">
              <a:latin typeface="Lato" panose="020F0502020204030203"/>
            </a:endParaRP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xmlns="" id="{5783A567-C5FC-4C33-9224-CF0083C979B6}"/>
              </a:ext>
            </a:extLst>
          </p:cNvPr>
          <p:cNvSpPr txBox="1"/>
          <p:nvPr/>
        </p:nvSpPr>
        <p:spPr>
          <a:xfrm>
            <a:off x="8387300" y="3551763"/>
            <a:ext cx="3420000" cy="576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>
              <a:buSzPts val="1100"/>
            </a:pPr>
            <a:r>
              <a:rPr lang="es-MX" sz="1400" b="1" dirty="0">
                <a:latin typeface="Lato Regular" charset="0"/>
                <a:cs typeface="Lato Regular" charset="0"/>
              </a:rPr>
              <a:t>Optimizar</a:t>
            </a:r>
            <a:r>
              <a:rPr lang="es-MX" sz="1400" dirty="0">
                <a:latin typeface="Lato Regular" charset="0"/>
                <a:cs typeface="Lato Regular" charset="0"/>
              </a:rPr>
              <a:t> la disponibilidad y tiempos de </a:t>
            </a:r>
            <a:r>
              <a:rPr lang="es-MX" sz="1400" dirty="0" smtClean="0">
                <a:latin typeface="Lato Regular" charset="0"/>
                <a:cs typeface="Lato Regular" charset="0"/>
              </a:rPr>
              <a:t>respuesta a incidentes</a:t>
            </a:r>
            <a:endParaRPr lang="es-MX" sz="1400" dirty="0">
              <a:latin typeface="Lato Regular" charset="0"/>
              <a:cs typeface="Lato Regular" charset="0"/>
            </a:endParaRP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xmlns="" id="{3E06114A-986D-4B05-80CC-CA17C5985DFF}"/>
              </a:ext>
            </a:extLst>
          </p:cNvPr>
          <p:cNvSpPr txBox="1"/>
          <p:nvPr/>
        </p:nvSpPr>
        <p:spPr>
          <a:xfrm>
            <a:off x="8387300" y="4175946"/>
            <a:ext cx="3420000" cy="576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MX" sz="1400" dirty="0">
                <a:latin typeface="Lato" panose="020F0502020204030203"/>
              </a:rPr>
              <a:t>G</a:t>
            </a:r>
            <a:r>
              <a:rPr lang="es-MX" sz="1400" dirty="0" smtClean="0">
                <a:latin typeface="Lato" panose="020F0502020204030203"/>
              </a:rPr>
              <a:t>rado de </a:t>
            </a:r>
            <a:r>
              <a:rPr lang="es-MX" sz="1400" b="1" dirty="0" smtClean="0">
                <a:latin typeface="Lato" panose="020F0502020204030203"/>
              </a:rPr>
              <a:t>acierto y estimación y pronostico</a:t>
            </a:r>
            <a:endParaRPr lang="es-MX" sz="1400" b="1" dirty="0">
              <a:latin typeface="Lato" panose="020F0502020204030203"/>
            </a:endParaRPr>
          </a:p>
        </p:txBody>
      </p:sp>
      <p:sp>
        <p:nvSpPr>
          <p:cNvPr id="54" name="Subtitle 33">
            <a:extLst>
              <a:ext uri="{FF2B5EF4-FFF2-40B4-BE49-F238E27FC236}">
                <a16:creationId xmlns:a16="http://schemas.microsoft.com/office/drawing/2014/main" xmlns="" id="{8F036CC3-678F-442F-A683-9050D4923366}"/>
              </a:ext>
            </a:extLst>
          </p:cNvPr>
          <p:cNvSpPr txBox="1">
            <a:spLocks/>
          </p:cNvSpPr>
          <p:nvPr/>
        </p:nvSpPr>
        <p:spPr>
          <a:xfrm>
            <a:off x="324000" y="1641693"/>
            <a:ext cx="3346430" cy="10724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A8A8A8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000" dirty="0" smtClean="0">
                <a:solidFill>
                  <a:schemeClr val="tx1"/>
                </a:solidFill>
                <a:latin typeface="Lato" charset="0"/>
              </a:rPr>
              <a:t>“</a:t>
            </a:r>
            <a:r>
              <a:rPr lang="es-ES" sz="2000" dirty="0">
                <a:solidFill>
                  <a:schemeClr val="tx1"/>
                </a:solidFill>
                <a:latin typeface="Lato" charset="0"/>
              </a:rPr>
              <a:t>Aumentar la venta de boletos de los eventos que se tienen en la plataforma </a:t>
            </a:r>
            <a:r>
              <a:rPr lang="es-MX" sz="2000" dirty="0" smtClean="0">
                <a:solidFill>
                  <a:schemeClr val="tx1"/>
                </a:solidFill>
                <a:latin typeface="Lato" charset="0"/>
              </a:rPr>
              <a:t>”</a:t>
            </a:r>
            <a:endParaRPr lang="es-MX" sz="2000" dirty="0">
              <a:solidFill>
                <a:schemeClr val="tx1"/>
              </a:solidFill>
              <a:latin typeface="Lato" charset="0"/>
            </a:endParaRPr>
          </a:p>
        </p:txBody>
      </p:sp>
      <p:sp>
        <p:nvSpPr>
          <p:cNvPr id="55" name="Subtitle 33">
            <a:extLst>
              <a:ext uri="{FF2B5EF4-FFF2-40B4-BE49-F238E27FC236}">
                <a16:creationId xmlns:a16="http://schemas.microsoft.com/office/drawing/2014/main" xmlns="" id="{F00FF187-C6B7-4452-8795-E1DD4F21DECC}"/>
              </a:ext>
            </a:extLst>
          </p:cNvPr>
          <p:cNvSpPr txBox="1">
            <a:spLocks/>
          </p:cNvSpPr>
          <p:nvPr/>
        </p:nvSpPr>
        <p:spPr>
          <a:xfrm>
            <a:off x="8036665" y="1454850"/>
            <a:ext cx="3617342" cy="1259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A8A8A8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000" dirty="0" smtClean="0">
                <a:solidFill>
                  <a:schemeClr val="tx1"/>
                </a:solidFill>
                <a:latin typeface="Lato" charset="0"/>
              </a:rPr>
              <a:t>“</a:t>
            </a:r>
            <a:r>
              <a:rPr lang="es-ES" sz="2000" dirty="0">
                <a:solidFill>
                  <a:schemeClr val="tx1"/>
                </a:solidFill>
                <a:latin typeface="Lato" charset="0"/>
              </a:rPr>
              <a:t>Aumentar el ingreso con estrategias dirigidas a nuestros </a:t>
            </a:r>
            <a:r>
              <a:rPr lang="es-ES" sz="2000" dirty="0" smtClean="0">
                <a:solidFill>
                  <a:schemeClr val="tx1"/>
                </a:solidFill>
                <a:latin typeface="Lato" charset="0"/>
              </a:rPr>
              <a:t>organizadores</a:t>
            </a:r>
            <a:r>
              <a:rPr lang="es-MX" sz="2000" dirty="0" smtClean="0">
                <a:solidFill>
                  <a:schemeClr val="tx1"/>
                </a:solidFill>
                <a:latin typeface="Lato" charset="0"/>
              </a:rPr>
              <a:t>”</a:t>
            </a:r>
            <a:endParaRPr lang="es-MX" sz="2000" dirty="0">
              <a:solidFill>
                <a:schemeClr val="tx1"/>
              </a:solidFill>
              <a:latin typeface="Lato" charset="0"/>
            </a:endParaRPr>
          </a:p>
        </p:txBody>
      </p:sp>
      <p:pic>
        <p:nvPicPr>
          <p:cNvPr id="33" name="Gráfico 32">
            <a:extLst>
              <a:ext uri="{FF2B5EF4-FFF2-40B4-BE49-F238E27FC236}">
                <a16:creationId xmlns:a16="http://schemas.microsoft.com/office/drawing/2014/main" xmlns="" id="{21EEB019-1972-1940-8012-C70F23A85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10800000">
            <a:off x="324000" y="2931209"/>
            <a:ext cx="4686300" cy="1781175"/>
          </a:xfrm>
          <a:prstGeom prst="rect">
            <a:avLst/>
          </a:prstGeom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xmlns="" id="{16CAE0A4-E3BB-D242-AA6C-7F70D7420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10800000" flipH="1">
            <a:off x="6967706" y="2931209"/>
            <a:ext cx="4686301" cy="1781175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xmlns="" id="{E567CAC6-95E5-0643-8AFC-910768D8B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5677" y="2446936"/>
            <a:ext cx="3081720" cy="2828844"/>
          </a:xfrm>
          <a:prstGeom prst="rect">
            <a:avLst/>
          </a:prstGeom>
        </p:spPr>
      </p:pic>
      <p:grpSp>
        <p:nvGrpSpPr>
          <p:cNvPr id="14" name="Group 3">
            <a:extLst>
              <a:ext uri="{FF2B5EF4-FFF2-40B4-BE49-F238E27FC236}">
                <a16:creationId xmlns:a16="http://schemas.microsoft.com/office/drawing/2014/main" xmlns="" id="{0307DD9A-2888-6545-BAB6-0D28E9E441C4}"/>
              </a:ext>
            </a:extLst>
          </p:cNvPr>
          <p:cNvGrpSpPr/>
          <p:nvPr/>
        </p:nvGrpSpPr>
        <p:grpSpPr>
          <a:xfrm>
            <a:off x="10524001" y="130126"/>
            <a:ext cx="1594426" cy="768091"/>
            <a:chOff x="-8860" y="35272"/>
            <a:chExt cx="1915299" cy="922666"/>
          </a:xfrm>
        </p:grpSpPr>
        <p:sp>
          <p:nvSpPr>
            <p:cNvPr id="15" name="Rectangle 19">
              <a:extLst>
                <a:ext uri="{FF2B5EF4-FFF2-40B4-BE49-F238E27FC236}">
                  <a16:creationId xmlns:a16="http://schemas.microsoft.com/office/drawing/2014/main" xmlns="" id="{B3520040-1AA0-FE45-9975-B5DBC5306B48}"/>
                </a:ext>
              </a:extLst>
            </p:cNvPr>
            <p:cNvSpPr/>
            <p:nvPr/>
          </p:nvSpPr>
          <p:spPr>
            <a:xfrm rot="1257727">
              <a:off x="-8860" y="395823"/>
              <a:ext cx="1915299" cy="26619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858837">
                <a:lnSpc>
                  <a:spcPct val="90000"/>
                </a:lnSpc>
                <a:defRPr sz="2000">
                  <a:solidFill>
                    <a:srgbClr val="535353"/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rPr sz="1600" dirty="0"/>
                <a:t>ILUSTRATIVO</a:t>
              </a:r>
              <a:endParaRPr dirty="0"/>
            </a:p>
          </p:txBody>
        </p:sp>
        <p:grpSp>
          <p:nvGrpSpPr>
            <p:cNvPr id="16" name="Group 21">
              <a:extLst>
                <a:ext uri="{FF2B5EF4-FFF2-40B4-BE49-F238E27FC236}">
                  <a16:creationId xmlns:a16="http://schemas.microsoft.com/office/drawing/2014/main" xmlns="" id="{E4A61B77-E48E-104B-963A-A9BB917398CF}"/>
                </a:ext>
              </a:extLst>
            </p:cNvPr>
            <p:cNvGrpSpPr/>
            <p:nvPr/>
          </p:nvGrpSpPr>
          <p:grpSpPr>
            <a:xfrm>
              <a:off x="175939" y="35272"/>
              <a:ext cx="1626814" cy="646077"/>
              <a:chOff x="-2" y="0"/>
              <a:chExt cx="1626813" cy="646076"/>
            </a:xfrm>
          </p:grpSpPr>
          <p:sp>
            <p:nvSpPr>
              <p:cNvPr id="20" name="Line 22">
                <a:extLst>
                  <a:ext uri="{FF2B5EF4-FFF2-40B4-BE49-F238E27FC236}">
                    <a16:creationId xmlns:a16="http://schemas.microsoft.com/office/drawing/2014/main" xmlns="" id="{26F2485E-EB0C-0F45-BA2F-56C87BB11110}"/>
                  </a:ext>
                </a:extLst>
              </p:cNvPr>
              <p:cNvSpPr/>
              <p:nvPr/>
            </p:nvSpPr>
            <p:spPr>
              <a:xfrm>
                <a:off x="-2" y="26763"/>
                <a:ext cx="1616559" cy="619313"/>
              </a:xfrm>
              <a:prstGeom prst="line">
                <a:avLst/>
              </a:prstGeom>
              <a:solidFill>
                <a:srgbClr val="FFFFFF"/>
              </a:solidFill>
              <a:ln w="12700" cap="flat">
                <a:solidFill>
                  <a:srgbClr val="535353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1" name="Line 23">
                <a:extLst>
                  <a:ext uri="{FF2B5EF4-FFF2-40B4-BE49-F238E27FC236}">
                    <a16:creationId xmlns:a16="http://schemas.microsoft.com/office/drawing/2014/main" xmlns="" id="{EF4F1285-A574-4B41-8180-E4A44AD0B104}"/>
                  </a:ext>
                </a:extLst>
              </p:cNvPr>
              <p:cNvSpPr/>
              <p:nvPr/>
            </p:nvSpPr>
            <p:spPr>
              <a:xfrm>
                <a:off x="10252" y="0"/>
                <a:ext cx="1616559" cy="619312"/>
              </a:xfrm>
              <a:prstGeom prst="line">
                <a:avLst/>
              </a:prstGeom>
              <a:solidFill>
                <a:srgbClr val="FFFFFF"/>
              </a:solidFill>
              <a:ln w="12700" cap="flat">
                <a:solidFill>
                  <a:srgbClr val="535353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xmlns="" id="{B2F26440-032D-374E-A145-2EEAED9B16C6}"/>
                </a:ext>
              </a:extLst>
            </p:cNvPr>
            <p:cNvGrpSpPr/>
            <p:nvPr/>
          </p:nvGrpSpPr>
          <p:grpSpPr>
            <a:xfrm>
              <a:off x="63929" y="311863"/>
              <a:ext cx="1626810" cy="646075"/>
              <a:chOff x="0" y="0"/>
              <a:chExt cx="1626809" cy="646074"/>
            </a:xfrm>
          </p:grpSpPr>
          <p:sp>
            <p:nvSpPr>
              <p:cNvPr id="18" name="Line 25">
                <a:extLst>
                  <a:ext uri="{FF2B5EF4-FFF2-40B4-BE49-F238E27FC236}">
                    <a16:creationId xmlns:a16="http://schemas.microsoft.com/office/drawing/2014/main" xmlns="" id="{A9277D59-3007-524A-8D34-63DAD564349E}"/>
                  </a:ext>
                </a:extLst>
              </p:cNvPr>
              <p:cNvSpPr/>
              <p:nvPr/>
            </p:nvSpPr>
            <p:spPr>
              <a:xfrm>
                <a:off x="-1" y="26762"/>
                <a:ext cx="1616558" cy="619313"/>
              </a:xfrm>
              <a:prstGeom prst="line">
                <a:avLst/>
              </a:prstGeom>
              <a:solidFill>
                <a:srgbClr val="FFFFFF"/>
              </a:solidFill>
              <a:ln w="12700" cap="flat">
                <a:solidFill>
                  <a:srgbClr val="535353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" name="Line 26">
                <a:extLst>
                  <a:ext uri="{FF2B5EF4-FFF2-40B4-BE49-F238E27FC236}">
                    <a16:creationId xmlns:a16="http://schemas.microsoft.com/office/drawing/2014/main" xmlns="" id="{03C76E39-1D21-0A4C-998F-849BEFD14969}"/>
                  </a:ext>
                </a:extLst>
              </p:cNvPr>
              <p:cNvSpPr/>
              <p:nvPr/>
            </p:nvSpPr>
            <p:spPr>
              <a:xfrm>
                <a:off x="10252" y="0"/>
                <a:ext cx="1616558" cy="619312"/>
              </a:xfrm>
              <a:prstGeom prst="line">
                <a:avLst/>
              </a:prstGeom>
              <a:solidFill>
                <a:srgbClr val="FFFFFF"/>
              </a:solidFill>
              <a:ln w="12700" cap="flat">
                <a:solidFill>
                  <a:srgbClr val="535353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18667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909530D1-F6FA-0E4F-9CD6-903205045108}"/>
              </a:ext>
            </a:extLst>
          </p:cNvPr>
          <p:cNvSpPr/>
          <p:nvPr/>
        </p:nvSpPr>
        <p:spPr>
          <a:xfrm>
            <a:off x="11028249" y="41822"/>
            <a:ext cx="1139687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" name="Título 1">
            <a:extLst>
              <a:ext uri="{FF2B5EF4-FFF2-40B4-BE49-F238E27FC236}">
                <a16:creationId xmlns:a16="http://schemas.microsoft.com/office/drawing/2014/main" xmlns="" id="{DB0D17BE-6F08-8D49-9A51-9BD4B16001F2}"/>
              </a:ext>
            </a:extLst>
          </p:cNvPr>
          <p:cNvSpPr txBox="1">
            <a:spLocks/>
          </p:cNvSpPr>
          <p:nvPr/>
        </p:nvSpPr>
        <p:spPr>
          <a:xfrm>
            <a:off x="323999" y="130416"/>
            <a:ext cx="10585008" cy="6230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62626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r>
              <a:rPr lang="es-MX" sz="3000" dirty="0"/>
              <a:t>Estrategia D</a:t>
            </a:r>
            <a:r>
              <a:rPr lang="es-MX" sz="3000" dirty="0" smtClean="0"/>
              <a:t>ata </a:t>
            </a:r>
            <a:r>
              <a:rPr lang="es-MX" sz="3000" dirty="0" err="1" smtClean="0"/>
              <a:t>Driven</a:t>
            </a:r>
            <a:endParaRPr lang="es-MX" sz="3000" dirty="0"/>
          </a:p>
        </p:txBody>
      </p:sp>
      <p:sp>
        <p:nvSpPr>
          <p:cNvPr id="17" name="Rectángulo redondeado 16">
            <a:extLst>
              <a:ext uri="{FF2B5EF4-FFF2-40B4-BE49-F238E27FC236}">
                <a16:creationId xmlns:a16="http://schemas.microsoft.com/office/drawing/2014/main" xmlns="" id="{3D05CCDF-94B2-4E43-95FE-C67671F9330D}"/>
              </a:ext>
            </a:extLst>
          </p:cNvPr>
          <p:cNvSpPr/>
          <p:nvPr/>
        </p:nvSpPr>
        <p:spPr>
          <a:xfrm>
            <a:off x="2681841" y="1161672"/>
            <a:ext cx="9186160" cy="1051442"/>
          </a:xfrm>
          <a:prstGeom prst="roundRect">
            <a:avLst/>
          </a:prstGeom>
          <a:solidFill>
            <a:schemeClr val="bg1"/>
          </a:solidFill>
          <a:ln>
            <a:solidFill>
              <a:srgbClr val="DDE1E6"/>
            </a:solidFill>
            <a:prstDash val="dash"/>
          </a:ln>
          <a:effectLst>
            <a:outerShdw blurRad="266700" dist="76200" dir="3600000" sx="101000" sy="101000" algn="ctr" rotWithShape="0">
              <a:srgbClr val="00206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00">
              <a:latin typeface="Lato Regular" charset="0"/>
              <a:cs typeface="Lato Regular" charset="0"/>
            </a:endParaRPr>
          </a:p>
        </p:txBody>
      </p:sp>
      <p:sp>
        <p:nvSpPr>
          <p:cNvPr id="18" name="Rectángulo redondeado 17">
            <a:extLst>
              <a:ext uri="{FF2B5EF4-FFF2-40B4-BE49-F238E27FC236}">
                <a16:creationId xmlns:a16="http://schemas.microsoft.com/office/drawing/2014/main" xmlns="" id="{FF477DCB-439C-7C4F-AA23-B2B59C27DFC8}"/>
              </a:ext>
            </a:extLst>
          </p:cNvPr>
          <p:cNvSpPr/>
          <p:nvPr/>
        </p:nvSpPr>
        <p:spPr>
          <a:xfrm>
            <a:off x="323999" y="1131545"/>
            <a:ext cx="2087897" cy="1078207"/>
          </a:xfrm>
          <a:prstGeom prst="roundRect">
            <a:avLst/>
          </a:prstGeom>
          <a:solidFill>
            <a:srgbClr val="20272A"/>
          </a:solidFill>
          <a:ln>
            <a:solidFill>
              <a:schemeClr val="accent1">
                <a:lumMod val="20000"/>
                <a:lumOff val="80000"/>
                <a:alpha val="50000"/>
              </a:schemeClr>
            </a:solidFill>
          </a:ln>
          <a:effectLst>
            <a:outerShdw blurRad="266700" dist="76200" dir="3600000" sx="101000" sy="101000" algn="ctr" rotWithShape="0">
              <a:srgbClr val="00206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Ventas y capacitación</a:t>
            </a:r>
          </a:p>
        </p:txBody>
      </p:sp>
      <p:sp>
        <p:nvSpPr>
          <p:cNvPr id="20" name="Google Shape;202;p11">
            <a:extLst>
              <a:ext uri="{FF2B5EF4-FFF2-40B4-BE49-F238E27FC236}">
                <a16:creationId xmlns:a16="http://schemas.microsoft.com/office/drawing/2014/main" xmlns="" id="{2442C9CC-6807-004C-9E48-83C7451A43AB}"/>
              </a:ext>
            </a:extLst>
          </p:cNvPr>
          <p:cNvSpPr txBox="1"/>
          <p:nvPr/>
        </p:nvSpPr>
        <p:spPr>
          <a:xfrm>
            <a:off x="2681842" y="1273243"/>
            <a:ext cx="3864732" cy="80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5400" tIns="25400" rIns="25400" bIns="25400" anchor="t">
            <a:normAutofit/>
          </a:bodyPr>
          <a:lstStyle>
            <a:defPPr>
              <a:defRPr lang="en-US"/>
            </a:defPPr>
            <a:lvl1pPr defTabSz="412750" hangingPunct="0">
              <a:defRPr b="1" kern="0">
                <a:solidFill>
                  <a:srgbClr val="53585F"/>
                </a:solidFill>
                <a:latin typeface="Calibri Light" panose="020F0302020204030204" pitchFamily="34" charset="0"/>
                <a:ea typeface="Lato Bold"/>
                <a:cs typeface="Calibri Light" panose="020F0302020204030204" pitchFamily="34" charset="0"/>
              </a:defRPr>
            </a:lvl1pPr>
          </a:lstStyle>
          <a:p>
            <a:pPr marL="0" lvl="2" defTabSz="412750" hangingPunct="0">
              <a:buSzPts val="1100"/>
              <a:buFont typeface="Arial" panose="020B0604020202020204" pitchFamily="34" charset="0"/>
              <a:buChar char="•"/>
            </a:pPr>
            <a:r>
              <a:rPr lang="es-ES" sz="1000" b="0" dirty="0" smtClean="0">
                <a:latin typeface="Lato Regular" charset="0"/>
                <a:cs typeface="Lato Regular" charset="0"/>
              </a:rPr>
              <a:t>Herramientas </a:t>
            </a:r>
            <a:r>
              <a:rPr lang="es-ES" sz="1000" b="0" dirty="0">
                <a:latin typeface="Lato Regular" charset="0"/>
                <a:cs typeface="Lato Regular" charset="0"/>
              </a:rPr>
              <a:t>que </a:t>
            </a:r>
            <a:r>
              <a:rPr lang="es-ES" sz="1000" b="0" dirty="0" smtClean="0">
                <a:latin typeface="Lato Regular" charset="0"/>
                <a:cs typeface="Lato Regular" charset="0"/>
              </a:rPr>
              <a:t>permitan ofrecer contenidos </a:t>
            </a:r>
            <a:r>
              <a:rPr lang="es-ES" sz="1000" b="0" dirty="0">
                <a:latin typeface="Lato Regular" charset="0"/>
                <a:cs typeface="Lato Regular" charset="0"/>
              </a:rPr>
              <a:t>personalizados </a:t>
            </a:r>
            <a:r>
              <a:rPr lang="es-ES" sz="1000" b="0" dirty="0" smtClean="0">
                <a:latin typeface="Lato Regular" charset="0"/>
                <a:cs typeface="Lato Regular" charset="0"/>
              </a:rPr>
              <a:t>basados </a:t>
            </a:r>
            <a:r>
              <a:rPr lang="es-ES" sz="1000" b="0" dirty="0">
                <a:latin typeface="Lato Regular" charset="0"/>
                <a:cs typeface="Lato Regular" charset="0"/>
              </a:rPr>
              <a:t>en </a:t>
            </a:r>
            <a:r>
              <a:rPr lang="es-ES" sz="1000" b="0" dirty="0" smtClean="0">
                <a:latin typeface="Lato Regular" charset="0"/>
                <a:cs typeface="Lato Regular" charset="0"/>
              </a:rPr>
              <a:t>analítica digital para medir la </a:t>
            </a:r>
            <a:r>
              <a:rPr lang="es-ES" sz="1000" b="0" dirty="0">
                <a:latin typeface="Lato Regular" charset="0"/>
                <a:cs typeface="Lato Regular" charset="0"/>
              </a:rPr>
              <a:t>navegación y los </a:t>
            </a:r>
            <a:r>
              <a:rPr lang="es-ES" sz="1000" b="0" dirty="0" smtClean="0">
                <a:latin typeface="Lato Regular" charset="0"/>
                <a:cs typeface="Lato Regular" charset="0"/>
              </a:rPr>
              <a:t>comportamientos - </a:t>
            </a:r>
            <a:r>
              <a:rPr lang="en-US" sz="1000" b="1" dirty="0" smtClean="0">
                <a:latin typeface="Lato Regular" charset="0"/>
                <a:cs typeface="Lato Regular" charset="0"/>
              </a:rPr>
              <a:t>Up/Cross </a:t>
            </a:r>
            <a:r>
              <a:rPr lang="en-US" sz="1000" b="1" dirty="0">
                <a:latin typeface="Lato Regular" charset="0"/>
                <a:cs typeface="Lato Regular" charset="0"/>
              </a:rPr>
              <a:t>Selling </a:t>
            </a:r>
            <a:endParaRPr lang="es-MX" sz="1000" b="1" kern="1200" dirty="0" smtClean="0">
              <a:solidFill>
                <a:srgbClr val="535353"/>
              </a:solidFill>
              <a:latin typeface="Lato Regular" charset="0"/>
              <a:cs typeface="Lato Regular" charset="0"/>
            </a:endParaRPr>
          </a:p>
          <a:p>
            <a:endParaRPr lang="es-ES" sz="1000" b="0" dirty="0">
              <a:solidFill>
                <a:srgbClr val="4D5358"/>
              </a:solidFill>
              <a:latin typeface="Lato Regular" charset="0"/>
              <a:cs typeface="Lato Regular" charset="0"/>
            </a:endParaRPr>
          </a:p>
        </p:txBody>
      </p:sp>
      <p:sp>
        <p:nvSpPr>
          <p:cNvPr id="67" name="Google Shape;202;p11">
            <a:extLst>
              <a:ext uri="{FF2B5EF4-FFF2-40B4-BE49-F238E27FC236}">
                <a16:creationId xmlns:a16="http://schemas.microsoft.com/office/drawing/2014/main" xmlns="" id="{C15B5A4D-4AA0-D342-AEF6-0997802E6476}"/>
              </a:ext>
            </a:extLst>
          </p:cNvPr>
          <p:cNvSpPr txBox="1"/>
          <p:nvPr/>
        </p:nvSpPr>
        <p:spPr>
          <a:xfrm>
            <a:off x="7200834" y="1273243"/>
            <a:ext cx="4209288" cy="80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5400" tIns="25400" rIns="25400" bIns="25400" anchor="t">
            <a:normAutofit/>
          </a:bodyPr>
          <a:lstStyle>
            <a:defPPr>
              <a:defRPr lang="en-US"/>
            </a:defPPr>
            <a:lvl1pPr defTabSz="412750" hangingPunct="0">
              <a:defRPr b="1" kern="0">
                <a:solidFill>
                  <a:srgbClr val="53585F"/>
                </a:solidFill>
                <a:latin typeface="Calibri Light" panose="020F0302020204030204" pitchFamily="34" charset="0"/>
                <a:ea typeface="Lato Bold"/>
                <a:cs typeface="Calibri Light" panose="020F0302020204030204" pitchFamily="34" charset="0"/>
              </a:defRPr>
            </a:lvl1pPr>
          </a:lstStyle>
          <a:p>
            <a:pPr>
              <a:buSzPts val="1100"/>
              <a:buFont typeface="Arial" panose="020B0604020202020204" pitchFamily="34" charset="0"/>
              <a:buChar char="•"/>
            </a:pPr>
            <a:r>
              <a:rPr lang="es-ES" sz="1000" b="0" dirty="0" smtClean="0">
                <a:latin typeface="Lato Regular" charset="0"/>
                <a:cs typeface="Lato Regular" charset="0"/>
              </a:rPr>
              <a:t>Productos </a:t>
            </a:r>
            <a:r>
              <a:rPr lang="es-ES" sz="1000" b="0" dirty="0">
                <a:latin typeface="Lato Regular" charset="0"/>
                <a:cs typeface="Lato Regular" charset="0"/>
              </a:rPr>
              <a:t>y servicios personalizados por </a:t>
            </a:r>
            <a:r>
              <a:rPr lang="es-ES" sz="1000" b="0" dirty="0" smtClean="0">
                <a:latin typeface="Lato Regular" charset="0"/>
                <a:cs typeface="Lato Regular" charset="0"/>
              </a:rPr>
              <a:t>contexto</a:t>
            </a:r>
          </a:p>
          <a:p>
            <a:pPr>
              <a:buSzPts val="1100"/>
              <a:buFont typeface="Arial" panose="020B0604020202020204" pitchFamily="34" charset="0"/>
              <a:buChar char="•"/>
            </a:pPr>
            <a:r>
              <a:rPr lang="es-MX" sz="1000" b="0" kern="1200" dirty="0" smtClean="0">
                <a:solidFill>
                  <a:srgbClr val="535353"/>
                </a:solidFill>
                <a:latin typeface="Lato Regular" charset="0"/>
                <a:cs typeface="Lato Regular" charset="0"/>
              </a:rPr>
              <a:t>Modelos de </a:t>
            </a:r>
            <a:r>
              <a:rPr lang="es-MX" sz="1000" b="0" kern="1200" dirty="0" err="1" smtClean="0">
                <a:solidFill>
                  <a:srgbClr val="535353"/>
                </a:solidFill>
                <a:latin typeface="Lato Regular" charset="0"/>
                <a:cs typeface="Lato Regular" charset="0"/>
              </a:rPr>
              <a:t>engagement</a:t>
            </a:r>
            <a:r>
              <a:rPr lang="es-MX" sz="1000" b="0" kern="1200" dirty="0" smtClean="0">
                <a:solidFill>
                  <a:srgbClr val="535353"/>
                </a:solidFill>
                <a:latin typeface="Lato Regular" charset="0"/>
                <a:cs typeface="Lato Regular" charset="0"/>
              </a:rPr>
              <a:t> para </a:t>
            </a:r>
            <a:r>
              <a:rPr lang="es-ES" sz="1000" b="0" dirty="0" smtClean="0">
                <a:latin typeface="Lato Regular" charset="0"/>
                <a:cs typeface="Lato Regular" charset="0"/>
              </a:rPr>
              <a:t>conectar/actualizar </a:t>
            </a:r>
            <a:r>
              <a:rPr lang="es-ES" sz="1000" b="0" dirty="0">
                <a:latin typeface="Lato Regular" charset="0"/>
                <a:cs typeface="Lato Regular" charset="0"/>
              </a:rPr>
              <a:t>métricas de productos como CR, CTR, Retención, </a:t>
            </a:r>
            <a:r>
              <a:rPr lang="es-ES" sz="1000" b="0" dirty="0" err="1">
                <a:latin typeface="Lato Regular" charset="0"/>
                <a:cs typeface="Lato Regular" charset="0"/>
              </a:rPr>
              <a:t>Stickiness</a:t>
            </a:r>
            <a:r>
              <a:rPr lang="es-ES" sz="1000" b="0" dirty="0">
                <a:latin typeface="Lato Regular" charset="0"/>
                <a:cs typeface="Lato Regular" charset="0"/>
              </a:rPr>
              <a:t> y métricas comerciales como ARPU, ARPPU, LTV.</a:t>
            </a:r>
            <a:endParaRPr lang="es-MX" sz="1000" b="0" kern="1200" dirty="0">
              <a:solidFill>
                <a:srgbClr val="535353"/>
              </a:solidFill>
              <a:latin typeface="Lato Regular" charset="0"/>
              <a:cs typeface="Lato Regular" charset="0"/>
            </a:endParaRPr>
          </a:p>
          <a:p>
            <a:pPr>
              <a:buSzPts val="1100"/>
              <a:buFont typeface="Arial" panose="020B0604020202020204" pitchFamily="34" charset="0"/>
              <a:buChar char="•"/>
            </a:pPr>
            <a:endParaRPr lang="en-US" sz="1000" b="0" kern="1200" dirty="0">
              <a:solidFill>
                <a:srgbClr val="535353"/>
              </a:solidFill>
              <a:latin typeface="Lato Regular" charset="0"/>
              <a:cs typeface="Lato Regular" charset="0"/>
            </a:endParaRPr>
          </a:p>
        </p:txBody>
      </p:sp>
      <p:sp>
        <p:nvSpPr>
          <p:cNvPr id="68" name="Rectángulo redondeado 67">
            <a:extLst>
              <a:ext uri="{FF2B5EF4-FFF2-40B4-BE49-F238E27FC236}">
                <a16:creationId xmlns:a16="http://schemas.microsoft.com/office/drawing/2014/main" xmlns="" id="{F12C8FB6-0537-AA40-B29A-AED866AD80DD}"/>
              </a:ext>
            </a:extLst>
          </p:cNvPr>
          <p:cNvSpPr/>
          <p:nvPr/>
        </p:nvSpPr>
        <p:spPr>
          <a:xfrm>
            <a:off x="2681841" y="2420628"/>
            <a:ext cx="9186160" cy="1051442"/>
          </a:xfrm>
          <a:prstGeom prst="roundRect">
            <a:avLst/>
          </a:prstGeom>
          <a:solidFill>
            <a:schemeClr val="bg1"/>
          </a:solidFill>
          <a:ln>
            <a:solidFill>
              <a:srgbClr val="DDE1E6"/>
            </a:solidFill>
            <a:prstDash val="dash"/>
          </a:ln>
          <a:effectLst>
            <a:outerShdw blurRad="266700" dist="76200" dir="3600000" sx="101000" sy="101000" algn="ctr" rotWithShape="0">
              <a:srgbClr val="00206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00">
              <a:latin typeface="Lato Regular" charset="0"/>
              <a:cs typeface="Lato Regular" charset="0"/>
            </a:endParaRPr>
          </a:p>
        </p:txBody>
      </p:sp>
      <p:sp>
        <p:nvSpPr>
          <p:cNvPr id="69" name="Rectángulo redondeado 68">
            <a:extLst>
              <a:ext uri="{FF2B5EF4-FFF2-40B4-BE49-F238E27FC236}">
                <a16:creationId xmlns:a16="http://schemas.microsoft.com/office/drawing/2014/main" xmlns="" id="{D6AFDD18-7347-F84C-9C58-3E5CA018541E}"/>
              </a:ext>
            </a:extLst>
          </p:cNvPr>
          <p:cNvSpPr/>
          <p:nvPr/>
        </p:nvSpPr>
        <p:spPr>
          <a:xfrm>
            <a:off x="323999" y="2390501"/>
            <a:ext cx="2087897" cy="1078207"/>
          </a:xfrm>
          <a:prstGeom prst="roundRect">
            <a:avLst/>
          </a:prstGeom>
          <a:solidFill>
            <a:srgbClr val="20272A"/>
          </a:solidFill>
          <a:ln>
            <a:solidFill>
              <a:schemeClr val="accent1">
                <a:lumMod val="20000"/>
                <a:lumOff val="80000"/>
                <a:alpha val="50000"/>
              </a:schemeClr>
            </a:solidFill>
          </a:ln>
          <a:effectLst>
            <a:outerShdw blurRad="266700" dist="76200" dir="3600000" sx="101000" sy="101000" algn="ctr" rotWithShape="0">
              <a:srgbClr val="00206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Mejorar la </a:t>
            </a:r>
            <a:r>
              <a:rPr lang="es-MX" dirty="0" smtClean="0"/>
              <a:t>experiencia</a:t>
            </a:r>
            <a:endParaRPr lang="es-MX" dirty="0"/>
          </a:p>
        </p:txBody>
      </p:sp>
      <p:sp>
        <p:nvSpPr>
          <p:cNvPr id="70" name="Google Shape;202;p11">
            <a:extLst>
              <a:ext uri="{FF2B5EF4-FFF2-40B4-BE49-F238E27FC236}">
                <a16:creationId xmlns:a16="http://schemas.microsoft.com/office/drawing/2014/main" xmlns="" id="{56324E8D-7E64-5E4A-8B16-C5A54C4B85E5}"/>
              </a:ext>
            </a:extLst>
          </p:cNvPr>
          <p:cNvSpPr txBox="1"/>
          <p:nvPr/>
        </p:nvSpPr>
        <p:spPr>
          <a:xfrm>
            <a:off x="2681842" y="2532198"/>
            <a:ext cx="4209288" cy="939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5400" tIns="25400" rIns="25400" bIns="25400" anchor="t">
            <a:normAutofit/>
          </a:bodyPr>
          <a:lstStyle>
            <a:defPPr>
              <a:defRPr lang="en-US"/>
            </a:defPPr>
            <a:lvl1pPr defTabSz="412750" hangingPunct="0">
              <a:defRPr b="1" kern="0">
                <a:solidFill>
                  <a:srgbClr val="53585F"/>
                </a:solidFill>
                <a:latin typeface="Calibri Light" panose="020F0302020204030204" pitchFamily="34" charset="0"/>
                <a:ea typeface="Lato Bold"/>
                <a:cs typeface="Calibri Light" panose="020F0302020204030204" pitchFamily="34" charset="0"/>
              </a:defRPr>
            </a:lvl1pPr>
          </a:lstStyle>
          <a:p>
            <a:pPr>
              <a:buSzPts val="1100"/>
              <a:buFont typeface="Arial" panose="020B0604020202020204" pitchFamily="34" charset="0"/>
              <a:buChar char="•"/>
            </a:pPr>
            <a:r>
              <a:rPr lang="es-MX" sz="1000" b="0" kern="1200" dirty="0" smtClean="0">
                <a:solidFill>
                  <a:srgbClr val="535353"/>
                </a:solidFill>
                <a:latin typeface="Lato Regular" charset="0"/>
                <a:cs typeface="Lato Regular" charset="0"/>
              </a:rPr>
              <a:t>Servicios </a:t>
            </a:r>
            <a:r>
              <a:rPr lang="es-MX" sz="1000" b="0" i="1" kern="1200" dirty="0" err="1" smtClean="0">
                <a:solidFill>
                  <a:srgbClr val="535353"/>
                </a:solidFill>
                <a:latin typeface="Lato Regular" charset="0"/>
                <a:cs typeface="Lato Regular" charset="0"/>
              </a:rPr>
              <a:t>freemium</a:t>
            </a:r>
            <a:r>
              <a:rPr lang="es-MX" sz="1000" b="0" kern="1200" dirty="0" smtClean="0">
                <a:solidFill>
                  <a:srgbClr val="535353"/>
                </a:solidFill>
                <a:latin typeface="Lato Regular" charset="0"/>
                <a:cs typeface="Lato Regular" charset="0"/>
              </a:rPr>
              <a:t> de fidelización que incrementen la capacidad de interacción con el cliente y haga a la organización relevante en temas de compra de </a:t>
            </a:r>
            <a:r>
              <a:rPr lang="es-MX" sz="1000" b="0" kern="1200" dirty="0" err="1" smtClean="0">
                <a:solidFill>
                  <a:srgbClr val="535353"/>
                </a:solidFill>
                <a:latin typeface="Lato Regular" charset="0"/>
                <a:cs typeface="Lato Regular" charset="0"/>
              </a:rPr>
              <a:t>tickes</a:t>
            </a:r>
            <a:r>
              <a:rPr lang="es-MX" sz="1000" b="0" kern="1200" dirty="0">
                <a:solidFill>
                  <a:srgbClr val="535353"/>
                </a:solidFill>
                <a:latin typeface="Lato Regular" charset="0"/>
                <a:cs typeface="Lato Regular" charset="0"/>
              </a:rPr>
              <a:t> </a:t>
            </a:r>
            <a:r>
              <a:rPr lang="es-MX" sz="1000" b="0" kern="1200" dirty="0" smtClean="0">
                <a:solidFill>
                  <a:srgbClr val="535353"/>
                </a:solidFill>
                <a:latin typeface="Lato Regular" charset="0"/>
                <a:cs typeface="Lato Regular" charset="0"/>
              </a:rPr>
              <a:t>y búsqueda  de eventos .</a:t>
            </a:r>
          </a:p>
          <a:p>
            <a:pPr>
              <a:buSzPts val="1100"/>
              <a:buFont typeface="Arial" panose="020B0604020202020204" pitchFamily="34" charset="0"/>
              <a:buChar char="•"/>
            </a:pPr>
            <a:r>
              <a:rPr lang="es-ES" sz="1000" b="0" dirty="0">
                <a:latin typeface="Lato Regular" charset="0"/>
                <a:cs typeface="Lato Regular" charset="0"/>
              </a:rPr>
              <a:t>Dotar de componentes totalmente integrados que ayuden a la captación, conversión y oferta de nuevos productos</a:t>
            </a:r>
            <a:endParaRPr lang="es-MX" sz="1000" b="0" dirty="0">
              <a:latin typeface="Lato Regular" charset="0"/>
              <a:cs typeface="Lato Regular" charset="0"/>
            </a:endParaRPr>
          </a:p>
          <a:p>
            <a:pPr>
              <a:buSzPts val="1100"/>
              <a:buFont typeface="Arial" panose="020B0604020202020204" pitchFamily="34" charset="0"/>
              <a:buChar char="•"/>
            </a:pPr>
            <a:endParaRPr lang="es-MX" sz="1000" b="0" kern="1200" dirty="0">
              <a:solidFill>
                <a:srgbClr val="535353"/>
              </a:solidFill>
              <a:latin typeface="Lato Regular" charset="0"/>
              <a:cs typeface="Lato Regular" charset="0"/>
            </a:endParaRPr>
          </a:p>
        </p:txBody>
      </p:sp>
      <p:sp>
        <p:nvSpPr>
          <p:cNvPr id="71" name="Google Shape;202;p11">
            <a:extLst>
              <a:ext uri="{FF2B5EF4-FFF2-40B4-BE49-F238E27FC236}">
                <a16:creationId xmlns:a16="http://schemas.microsoft.com/office/drawing/2014/main" xmlns="" id="{50AD5DDB-7AD0-6B40-B7EE-5F2CA0476C57}"/>
              </a:ext>
            </a:extLst>
          </p:cNvPr>
          <p:cNvSpPr txBox="1"/>
          <p:nvPr/>
        </p:nvSpPr>
        <p:spPr>
          <a:xfrm>
            <a:off x="7200834" y="2505694"/>
            <a:ext cx="4209288" cy="963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5400" tIns="25400" rIns="25400" bIns="25400" anchor="t">
            <a:noAutofit/>
          </a:bodyPr>
          <a:lstStyle>
            <a:defPPr>
              <a:defRPr lang="en-US"/>
            </a:defPPr>
            <a:lvl1pPr defTabSz="412750" hangingPunct="0">
              <a:defRPr b="1" kern="0">
                <a:solidFill>
                  <a:srgbClr val="53585F"/>
                </a:solidFill>
                <a:latin typeface="Calibri Light" panose="020F0302020204030204" pitchFamily="34" charset="0"/>
                <a:ea typeface="Lato Bold"/>
                <a:cs typeface="Calibri Light" panose="020F0302020204030204" pitchFamily="34" charset="0"/>
              </a:defRPr>
            </a:lvl1pPr>
          </a:lstStyle>
          <a:p>
            <a:pPr>
              <a:buSzPts val="1100"/>
              <a:buFont typeface="Arial" panose="020B0604020202020204" pitchFamily="34" charset="0"/>
              <a:buChar char="•"/>
            </a:pPr>
            <a:r>
              <a:rPr lang="en-US" sz="1000" b="0" kern="1200" dirty="0" err="1" smtClean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Servicio</a:t>
            </a:r>
            <a:r>
              <a:rPr lang="en-US" sz="1000" b="0" kern="1200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 </a:t>
            </a:r>
            <a:r>
              <a:rPr lang="en-US" sz="1000" b="0" kern="1200" dirty="0" err="1" smtClean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omnicanal</a:t>
            </a:r>
            <a:r>
              <a:rPr lang="en-US" sz="1000" b="0" kern="1200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 24/7</a:t>
            </a:r>
          </a:p>
          <a:p>
            <a:pPr>
              <a:buSzPts val="1100"/>
              <a:buFont typeface="Arial" panose="020B0604020202020204" pitchFamily="34" charset="0"/>
              <a:buChar char="•"/>
            </a:pPr>
            <a:r>
              <a:rPr lang="es-MX" sz="1000" b="0" dirty="0" err="1" smtClean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Chatbots</a:t>
            </a:r>
            <a:r>
              <a:rPr lang="es-MX" sz="1000" b="0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 </a:t>
            </a:r>
            <a:r>
              <a:rPr lang="es-MX" sz="1000" b="0" dirty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que puedan ofrecer servicios </a:t>
            </a:r>
            <a:r>
              <a:rPr lang="es-MX" sz="1000" b="0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y </a:t>
            </a:r>
            <a:r>
              <a:rPr lang="es-MX" sz="1000" b="0" dirty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que estén integrador a los sistemas transaccionales</a:t>
            </a:r>
            <a:endParaRPr lang="en-US" sz="1000" b="0" dirty="0">
              <a:solidFill>
                <a:schemeClr val="bg2">
                  <a:lumMod val="50000"/>
                </a:schemeClr>
              </a:solidFill>
              <a:latin typeface="Lato Regular" charset="0"/>
              <a:cs typeface="Lato Regular" charset="0"/>
            </a:endParaRPr>
          </a:p>
          <a:p>
            <a:pPr>
              <a:buSzPts val="1100"/>
              <a:buFont typeface="Arial" panose="020B0604020202020204" pitchFamily="34" charset="0"/>
              <a:buChar char="•"/>
            </a:pPr>
            <a:r>
              <a:rPr lang="es-ES" sz="1000" b="0" kern="1200" dirty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R</a:t>
            </a:r>
            <a:r>
              <a:rPr lang="es-ES" sz="1000" b="0" kern="1200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educir </a:t>
            </a:r>
            <a:r>
              <a:rPr lang="es-ES" sz="1000" b="0" kern="1200" dirty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la necesidad </a:t>
            </a:r>
            <a:r>
              <a:rPr lang="es-ES" sz="1000" b="0" kern="1200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de proporcionar los </a:t>
            </a:r>
            <a:r>
              <a:rPr lang="es-ES" sz="1000" b="0" kern="1200" dirty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mismos datos una y otra </a:t>
            </a:r>
            <a:r>
              <a:rPr lang="es-ES" sz="1000" b="0" kern="1200" dirty="0" smtClean="0">
                <a:solidFill>
                  <a:schemeClr val="bg2">
                    <a:lumMod val="50000"/>
                  </a:schemeClr>
                </a:solidFill>
                <a:latin typeface="Lato Regular" charset="0"/>
                <a:cs typeface="Lato Regular" charset="0"/>
              </a:rPr>
              <a:t>vez</a:t>
            </a:r>
            <a:endParaRPr lang="en-US" sz="1000" b="0" kern="1200" dirty="0">
              <a:solidFill>
                <a:schemeClr val="tx1"/>
              </a:solidFill>
              <a:latin typeface="Lato Regular" charset="0"/>
              <a:cs typeface="Lato Regular" charset="0"/>
            </a:endParaRPr>
          </a:p>
          <a:p>
            <a:pPr>
              <a:buSzPts val="1100"/>
              <a:buFont typeface="Arial" panose="020B0604020202020204" pitchFamily="34" charset="0"/>
              <a:buChar char="•"/>
            </a:pPr>
            <a:endParaRPr lang="en-US" sz="1000" b="0" i="1" kern="1200" dirty="0" smtClean="0">
              <a:solidFill>
                <a:srgbClr val="535353"/>
              </a:solidFill>
              <a:latin typeface="Lato Regular" charset="0"/>
              <a:cs typeface="Lato Regular" charset="0"/>
            </a:endParaRPr>
          </a:p>
        </p:txBody>
      </p:sp>
      <p:sp>
        <p:nvSpPr>
          <p:cNvPr id="72" name="Rectángulo redondeado 71">
            <a:extLst>
              <a:ext uri="{FF2B5EF4-FFF2-40B4-BE49-F238E27FC236}">
                <a16:creationId xmlns:a16="http://schemas.microsoft.com/office/drawing/2014/main" xmlns="" id="{9E8A8BEF-C1EF-7745-8BEE-C5D047313794}"/>
              </a:ext>
            </a:extLst>
          </p:cNvPr>
          <p:cNvSpPr/>
          <p:nvPr/>
        </p:nvSpPr>
        <p:spPr>
          <a:xfrm>
            <a:off x="2681841" y="3653079"/>
            <a:ext cx="9186159" cy="1051442"/>
          </a:xfrm>
          <a:prstGeom prst="roundRect">
            <a:avLst/>
          </a:prstGeom>
          <a:solidFill>
            <a:schemeClr val="bg1"/>
          </a:solidFill>
          <a:ln>
            <a:solidFill>
              <a:srgbClr val="DDE1E6"/>
            </a:solidFill>
            <a:prstDash val="dash"/>
          </a:ln>
          <a:effectLst>
            <a:outerShdw blurRad="266700" dist="76200" dir="3600000" sx="101000" sy="101000" algn="ctr" rotWithShape="0">
              <a:srgbClr val="00206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00">
              <a:latin typeface="Lato Regular" charset="0"/>
              <a:cs typeface="Lato Regular" charset="0"/>
            </a:endParaRPr>
          </a:p>
        </p:txBody>
      </p:sp>
      <p:sp>
        <p:nvSpPr>
          <p:cNvPr id="73" name="Rectángulo redondeado 72">
            <a:extLst>
              <a:ext uri="{FF2B5EF4-FFF2-40B4-BE49-F238E27FC236}">
                <a16:creationId xmlns:a16="http://schemas.microsoft.com/office/drawing/2014/main" xmlns="" id="{254179F3-0075-9B4D-B6A8-7C28833CB426}"/>
              </a:ext>
            </a:extLst>
          </p:cNvPr>
          <p:cNvSpPr/>
          <p:nvPr/>
        </p:nvSpPr>
        <p:spPr>
          <a:xfrm>
            <a:off x="323999" y="3622952"/>
            <a:ext cx="2087897" cy="1078207"/>
          </a:xfrm>
          <a:prstGeom prst="roundRect">
            <a:avLst/>
          </a:prstGeom>
          <a:solidFill>
            <a:srgbClr val="20272A"/>
          </a:solidFill>
          <a:ln>
            <a:solidFill>
              <a:schemeClr val="accent1">
                <a:lumMod val="20000"/>
                <a:lumOff val="80000"/>
                <a:alpha val="50000"/>
              </a:schemeClr>
            </a:solidFill>
          </a:ln>
          <a:effectLst>
            <a:outerShdw blurRad="266700" dist="76200" dir="3600000" sx="101000" sy="101000" algn="ctr" rotWithShape="0">
              <a:srgbClr val="00206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Gestión de riesgo y </a:t>
            </a:r>
            <a:r>
              <a:rPr lang="es-MX" dirty="0" err="1" smtClean="0"/>
              <a:t>reporting</a:t>
            </a:r>
            <a:endParaRPr lang="es-MX" dirty="0"/>
          </a:p>
        </p:txBody>
      </p:sp>
      <p:sp>
        <p:nvSpPr>
          <p:cNvPr id="74" name="Google Shape;202;p11">
            <a:extLst>
              <a:ext uri="{FF2B5EF4-FFF2-40B4-BE49-F238E27FC236}">
                <a16:creationId xmlns:a16="http://schemas.microsoft.com/office/drawing/2014/main" xmlns="" id="{C35D0B91-BF68-194D-AF62-9343B155FBC1}"/>
              </a:ext>
            </a:extLst>
          </p:cNvPr>
          <p:cNvSpPr txBox="1"/>
          <p:nvPr/>
        </p:nvSpPr>
        <p:spPr>
          <a:xfrm>
            <a:off x="2681842" y="3764650"/>
            <a:ext cx="4209288" cy="80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5400" tIns="25400" rIns="25400" bIns="25400" anchor="t">
            <a:normAutofit lnSpcReduction="10000"/>
          </a:bodyPr>
          <a:lstStyle>
            <a:defPPr>
              <a:defRPr lang="en-US"/>
            </a:defPPr>
            <a:lvl1pPr defTabSz="412750" hangingPunct="0">
              <a:defRPr b="1" kern="0">
                <a:solidFill>
                  <a:srgbClr val="53585F"/>
                </a:solidFill>
                <a:latin typeface="Calibri Light" panose="020F0302020204030204" pitchFamily="34" charset="0"/>
                <a:ea typeface="Lato Bold"/>
                <a:cs typeface="Calibri Light" panose="020F0302020204030204" pitchFamily="34" charset="0"/>
              </a:defRPr>
            </a:lvl1pPr>
          </a:lstStyle>
          <a:p>
            <a:pPr>
              <a:buSzPts val="1100"/>
              <a:buFont typeface="Arial" panose="020B0604020202020204" pitchFamily="34" charset="0"/>
              <a:buChar char="•"/>
            </a:pPr>
            <a:r>
              <a:rPr lang="es-ES" sz="1000" b="0" dirty="0">
                <a:solidFill>
                  <a:srgbClr val="535353"/>
                </a:solidFill>
                <a:latin typeface="Lato Regular" charset="0"/>
                <a:ea typeface="Bankinter Sans"/>
                <a:cs typeface="Lato Regular" charset="0"/>
                <a:sym typeface="Bankinter Sans"/>
              </a:rPr>
              <a:t>Detectar comportamientos </a:t>
            </a:r>
            <a:r>
              <a:rPr lang="es-ES" sz="1000" b="0" dirty="0" smtClean="0">
                <a:solidFill>
                  <a:srgbClr val="535353"/>
                </a:solidFill>
                <a:latin typeface="Lato Regular" charset="0"/>
                <a:ea typeface="Bankinter Sans"/>
                <a:cs typeface="Lato Regular" charset="0"/>
                <a:sym typeface="Bankinter Sans"/>
              </a:rPr>
              <a:t>de fraude</a:t>
            </a:r>
          </a:p>
          <a:p>
            <a:pPr>
              <a:buSzPts val="1100"/>
              <a:buFont typeface="Arial" panose="020B0604020202020204" pitchFamily="34" charset="0"/>
              <a:buChar char="•"/>
            </a:pPr>
            <a:r>
              <a:rPr lang="es-ES" sz="1000" b="0" dirty="0" smtClean="0">
                <a:latin typeface="Lato Regular" charset="0"/>
                <a:cs typeface="Lato Regular" charset="0"/>
              </a:rPr>
              <a:t>Mejorar las herramientas </a:t>
            </a:r>
            <a:r>
              <a:rPr lang="es-ES" sz="1000" b="0" dirty="0">
                <a:latin typeface="Lato Regular" charset="0"/>
                <a:cs typeface="Lato Regular" charset="0"/>
              </a:rPr>
              <a:t>de protección, análisis y seguridad para garantizar la integridad de tu sitio web</a:t>
            </a:r>
            <a:endParaRPr lang="es-MX" sz="1000" b="0" kern="1200" dirty="0" smtClean="0">
              <a:solidFill>
                <a:srgbClr val="535353"/>
              </a:solidFill>
              <a:latin typeface="Lato Regular" charset="0"/>
              <a:cs typeface="Lato Regular" charset="0"/>
            </a:endParaRPr>
          </a:p>
          <a:p>
            <a:pPr>
              <a:buSzPts val="1100"/>
              <a:buFont typeface="Arial" panose="020B0604020202020204" pitchFamily="34" charset="0"/>
              <a:buChar char="•"/>
            </a:pPr>
            <a:r>
              <a:rPr lang="es-MX" sz="1000" b="0" kern="1200" dirty="0" smtClean="0">
                <a:solidFill>
                  <a:srgbClr val="535353"/>
                </a:solidFill>
                <a:latin typeface="Lato Regular" charset="0"/>
                <a:cs typeface="Lato Regular" charset="0"/>
              </a:rPr>
              <a:t>Testeo de la red para detectar y alertar venta de </a:t>
            </a:r>
            <a:r>
              <a:rPr lang="es-MX" sz="1000" b="0" kern="1200" dirty="0">
                <a:solidFill>
                  <a:srgbClr val="535353"/>
                </a:solidFill>
                <a:latin typeface="Lato Regular" charset="0"/>
                <a:cs typeface="Lato Regular" charset="0"/>
              </a:rPr>
              <a:t>boletos falsos o </a:t>
            </a:r>
            <a:r>
              <a:rPr lang="es-MX" sz="1000" b="0" kern="1200" dirty="0" err="1">
                <a:solidFill>
                  <a:srgbClr val="535353"/>
                </a:solidFill>
                <a:latin typeface="Lato Regular" charset="0"/>
                <a:cs typeface="Lato Regular" charset="0"/>
              </a:rPr>
              <a:t>fake</a:t>
            </a:r>
            <a:r>
              <a:rPr lang="es-MX" sz="1000" b="0" kern="1200" dirty="0">
                <a:solidFill>
                  <a:srgbClr val="535353"/>
                </a:solidFill>
                <a:latin typeface="Lato Regular" charset="0"/>
                <a:cs typeface="Lato Regular" charset="0"/>
              </a:rPr>
              <a:t> </a:t>
            </a:r>
            <a:r>
              <a:rPr lang="es-MX" sz="1000" b="0" kern="1200" dirty="0" err="1" smtClean="0">
                <a:solidFill>
                  <a:srgbClr val="535353"/>
                </a:solidFill>
                <a:latin typeface="Lato Regular" charset="0"/>
                <a:cs typeface="Lato Regular" charset="0"/>
              </a:rPr>
              <a:t>news</a:t>
            </a:r>
            <a:r>
              <a:rPr lang="en-US" sz="1000" b="0" kern="1200" dirty="0" smtClean="0">
                <a:solidFill>
                  <a:srgbClr val="535353"/>
                </a:solidFill>
                <a:latin typeface="Lato Regular" charset="0"/>
                <a:cs typeface="Lato Regular" charset="0"/>
              </a:rPr>
              <a:t>,</a:t>
            </a:r>
            <a:r>
              <a:rPr lang="es-MX" sz="1000" b="0" kern="1200" dirty="0" smtClean="0">
                <a:solidFill>
                  <a:srgbClr val="535353"/>
                </a:solidFill>
                <a:latin typeface="Lato Regular" charset="0"/>
                <a:cs typeface="Lato Regular" charset="0"/>
              </a:rPr>
              <a:t> zonas con alerta de crimen cerca de los eventos</a:t>
            </a:r>
            <a:endParaRPr lang="es-MX" sz="1000" b="0" kern="1200" dirty="0">
              <a:solidFill>
                <a:srgbClr val="535353"/>
              </a:solidFill>
              <a:latin typeface="Lato Regular" charset="0"/>
              <a:cs typeface="Lato Regular" charset="0"/>
            </a:endParaRPr>
          </a:p>
        </p:txBody>
      </p:sp>
      <p:sp>
        <p:nvSpPr>
          <p:cNvPr id="75" name="Google Shape;202;p11">
            <a:extLst>
              <a:ext uri="{FF2B5EF4-FFF2-40B4-BE49-F238E27FC236}">
                <a16:creationId xmlns:a16="http://schemas.microsoft.com/office/drawing/2014/main" xmlns="" id="{F3E2D541-9C65-7E4D-BB5B-AC5AFA7994F3}"/>
              </a:ext>
            </a:extLst>
          </p:cNvPr>
          <p:cNvSpPr txBox="1"/>
          <p:nvPr/>
        </p:nvSpPr>
        <p:spPr>
          <a:xfrm>
            <a:off x="7200834" y="3764650"/>
            <a:ext cx="4209288" cy="80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5400" tIns="25400" rIns="25400" bIns="25400" anchor="t">
            <a:normAutofit/>
          </a:bodyPr>
          <a:lstStyle>
            <a:defPPr>
              <a:defRPr lang="en-US"/>
            </a:defPPr>
            <a:lvl1pPr defTabSz="412750" hangingPunct="0">
              <a:defRPr b="1" kern="0">
                <a:solidFill>
                  <a:srgbClr val="53585F"/>
                </a:solidFill>
                <a:latin typeface="Calibri Light" panose="020F0302020204030204" pitchFamily="34" charset="0"/>
                <a:ea typeface="Lato Bold"/>
                <a:cs typeface="Calibri Light" panose="020F0302020204030204" pitchFamily="34" charset="0"/>
              </a:defRPr>
            </a:lvl1pPr>
          </a:lstStyle>
          <a:p>
            <a:pPr marL="171450" indent="-171450">
              <a:buSzPts val="1100"/>
              <a:buFont typeface="Arial" pitchFamily="34" charset="0"/>
              <a:buChar char="•"/>
            </a:pPr>
            <a:r>
              <a:rPr lang="es-MX" sz="1000" b="0" kern="1200" dirty="0" smtClean="0">
                <a:solidFill>
                  <a:srgbClr val="535353"/>
                </a:solidFill>
                <a:latin typeface="Lato Regular" charset="0"/>
                <a:cs typeface="Lato Regular" charset="0"/>
              </a:rPr>
              <a:t>Identificación de eventos con patrones de estafa</a:t>
            </a:r>
          </a:p>
          <a:p>
            <a:pPr marL="171450" indent="-171450">
              <a:buSzPts val="1100"/>
              <a:buFont typeface="Arial" pitchFamily="34" charset="0"/>
              <a:buChar char="•"/>
            </a:pPr>
            <a:endParaRPr lang="es-MX" sz="1000" b="0" dirty="0" smtClean="0">
              <a:latin typeface="Lato Regular" charset="0"/>
              <a:cs typeface="Lato Regular" charset="0"/>
            </a:endParaRPr>
          </a:p>
        </p:txBody>
      </p:sp>
      <p:sp>
        <p:nvSpPr>
          <p:cNvPr id="76" name="Rectángulo redondeado 75">
            <a:extLst>
              <a:ext uri="{FF2B5EF4-FFF2-40B4-BE49-F238E27FC236}">
                <a16:creationId xmlns:a16="http://schemas.microsoft.com/office/drawing/2014/main" xmlns="" id="{86F36116-14F0-5F43-A7DC-B96B614E809E}"/>
              </a:ext>
            </a:extLst>
          </p:cNvPr>
          <p:cNvSpPr/>
          <p:nvPr/>
        </p:nvSpPr>
        <p:spPr>
          <a:xfrm>
            <a:off x="2681841" y="4912035"/>
            <a:ext cx="9186159" cy="1051442"/>
          </a:xfrm>
          <a:prstGeom prst="roundRect">
            <a:avLst/>
          </a:prstGeom>
          <a:solidFill>
            <a:schemeClr val="bg1"/>
          </a:solidFill>
          <a:ln>
            <a:solidFill>
              <a:srgbClr val="DDE1E6"/>
            </a:solidFill>
            <a:prstDash val="dash"/>
          </a:ln>
          <a:effectLst>
            <a:outerShdw blurRad="266700" dist="76200" dir="3600000" sx="101000" sy="101000" algn="ctr" rotWithShape="0">
              <a:srgbClr val="00206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00">
              <a:latin typeface="Lato Regular" charset="0"/>
              <a:cs typeface="Lato Regular" charset="0"/>
            </a:endParaRPr>
          </a:p>
        </p:txBody>
      </p:sp>
      <p:sp>
        <p:nvSpPr>
          <p:cNvPr id="77" name="Rectángulo redondeado 76">
            <a:extLst>
              <a:ext uri="{FF2B5EF4-FFF2-40B4-BE49-F238E27FC236}">
                <a16:creationId xmlns:a16="http://schemas.microsoft.com/office/drawing/2014/main" xmlns="" id="{FBB39B29-A874-AF40-80DC-AF7827183C13}"/>
              </a:ext>
            </a:extLst>
          </p:cNvPr>
          <p:cNvSpPr/>
          <p:nvPr/>
        </p:nvSpPr>
        <p:spPr>
          <a:xfrm>
            <a:off x="323999" y="4881908"/>
            <a:ext cx="2087897" cy="1078207"/>
          </a:xfrm>
          <a:prstGeom prst="roundRect">
            <a:avLst/>
          </a:prstGeom>
          <a:solidFill>
            <a:srgbClr val="20272A"/>
          </a:solidFill>
          <a:ln>
            <a:solidFill>
              <a:schemeClr val="accent1">
                <a:lumMod val="20000"/>
                <a:lumOff val="80000"/>
                <a:alpha val="50000"/>
              </a:schemeClr>
            </a:solidFill>
          </a:ln>
          <a:effectLst>
            <a:outerShdw blurRad="266700" dist="76200" dir="3600000" sx="101000" sy="101000" algn="ctr" rotWithShape="0">
              <a:srgbClr val="00206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Explotar los datos para añadir valor</a:t>
            </a:r>
          </a:p>
        </p:txBody>
      </p:sp>
      <p:sp>
        <p:nvSpPr>
          <p:cNvPr id="78" name="Google Shape;202;p11">
            <a:extLst>
              <a:ext uri="{FF2B5EF4-FFF2-40B4-BE49-F238E27FC236}">
                <a16:creationId xmlns:a16="http://schemas.microsoft.com/office/drawing/2014/main" xmlns="" id="{8B170A1C-4770-324E-AD98-B761C19B7B28}"/>
              </a:ext>
            </a:extLst>
          </p:cNvPr>
          <p:cNvSpPr txBox="1"/>
          <p:nvPr/>
        </p:nvSpPr>
        <p:spPr>
          <a:xfrm>
            <a:off x="2681842" y="5023605"/>
            <a:ext cx="4209288" cy="939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5400" tIns="25400" rIns="25400" bIns="25400" anchor="t">
            <a:normAutofit/>
          </a:bodyPr>
          <a:lstStyle>
            <a:defPPr>
              <a:defRPr lang="en-US"/>
            </a:defPPr>
            <a:lvl1pPr defTabSz="412750" hangingPunct="0">
              <a:defRPr b="1" kern="0">
                <a:solidFill>
                  <a:srgbClr val="53585F"/>
                </a:solidFill>
                <a:latin typeface="Calibri Light" panose="020F0302020204030204" pitchFamily="34" charset="0"/>
                <a:ea typeface="Lato Bold"/>
                <a:cs typeface="Calibri Light" panose="020F0302020204030204" pitchFamily="34" charset="0"/>
              </a:defRPr>
            </a:lvl1pPr>
          </a:lstStyle>
          <a:p>
            <a:pPr>
              <a:buSzPts val="1100"/>
              <a:buFont typeface="Arial" panose="020B0604020202020204" pitchFamily="34" charset="0"/>
              <a:buChar char="•"/>
            </a:pPr>
            <a:r>
              <a:rPr lang="es-MX" sz="1000" b="0" kern="1200" dirty="0" smtClean="0">
                <a:solidFill>
                  <a:srgbClr val="535353"/>
                </a:solidFill>
                <a:latin typeface="Lato Regular" charset="0"/>
                <a:cs typeface="Lato Regular" charset="0"/>
              </a:rPr>
              <a:t>Micro-segmentar clientes – (captación, retención, venta cruzada)</a:t>
            </a:r>
          </a:p>
          <a:p>
            <a:pPr>
              <a:buSzPts val="1100"/>
              <a:buFont typeface="Arial" panose="020B0604020202020204" pitchFamily="34" charset="0"/>
              <a:buChar char="•"/>
            </a:pPr>
            <a:r>
              <a:rPr lang="es-MX" sz="1000" b="0" dirty="0">
                <a:latin typeface="Lato Regular" charset="0"/>
                <a:cs typeface="Lato Regular" charset="0"/>
              </a:rPr>
              <a:t>Análisis de datos de clientes actuales y potenciales, datos externos(1ra, 2da,3rd </a:t>
            </a:r>
            <a:r>
              <a:rPr lang="es-MX" sz="1000" b="0" dirty="0" err="1">
                <a:latin typeface="Lato Regular" charset="0"/>
                <a:cs typeface="Lato Regular" charset="0"/>
              </a:rPr>
              <a:t>party</a:t>
            </a:r>
            <a:r>
              <a:rPr lang="es-MX" sz="1000" b="0" dirty="0">
                <a:latin typeface="Lato Regular" charset="0"/>
                <a:cs typeface="Lato Regular" charset="0"/>
              </a:rPr>
              <a:t>) y datos internos para micro segmentar clientes y el uso eficiente del </a:t>
            </a:r>
            <a:r>
              <a:rPr lang="es-MX" sz="1000" b="0" i="1" dirty="0">
                <a:latin typeface="Lato Regular" charset="0"/>
                <a:cs typeface="Lato Regular" charset="0"/>
              </a:rPr>
              <a:t>look-</a:t>
            </a:r>
            <a:r>
              <a:rPr lang="es-MX" sz="1000" b="0" i="1" dirty="0" err="1">
                <a:latin typeface="Lato Regular" charset="0"/>
                <a:cs typeface="Lato Regular" charset="0"/>
              </a:rPr>
              <a:t>alike</a:t>
            </a:r>
            <a:endParaRPr lang="es-ES" sz="1000" b="0" i="1" dirty="0">
              <a:latin typeface="Lato Regular" charset="0"/>
              <a:cs typeface="Lato Regular" charset="0"/>
            </a:endParaRPr>
          </a:p>
          <a:p>
            <a:pPr>
              <a:buSzPts val="1100"/>
              <a:buFont typeface="Arial" panose="020B0604020202020204" pitchFamily="34" charset="0"/>
              <a:buChar char="•"/>
            </a:pPr>
            <a:endParaRPr lang="es-MX" sz="1000" b="0" kern="1200" dirty="0">
              <a:solidFill>
                <a:srgbClr val="535353"/>
              </a:solidFill>
              <a:latin typeface="Lato Regular" charset="0"/>
              <a:cs typeface="Lato Regular" charset="0"/>
            </a:endParaRPr>
          </a:p>
        </p:txBody>
      </p:sp>
      <p:sp>
        <p:nvSpPr>
          <p:cNvPr id="79" name="Google Shape;202;p11">
            <a:extLst>
              <a:ext uri="{FF2B5EF4-FFF2-40B4-BE49-F238E27FC236}">
                <a16:creationId xmlns:a16="http://schemas.microsoft.com/office/drawing/2014/main" xmlns="" id="{9A2AE4FC-36FC-754A-9821-4AB8240288CB}"/>
              </a:ext>
            </a:extLst>
          </p:cNvPr>
          <p:cNvSpPr txBox="1"/>
          <p:nvPr/>
        </p:nvSpPr>
        <p:spPr>
          <a:xfrm>
            <a:off x="7200834" y="5023606"/>
            <a:ext cx="4209288" cy="936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5400" tIns="25400" rIns="25400" bIns="25400" anchor="t">
            <a:normAutofit/>
          </a:bodyPr>
          <a:lstStyle>
            <a:defPPr>
              <a:defRPr lang="en-US"/>
            </a:defPPr>
            <a:lvl1pPr defTabSz="412750" hangingPunct="0">
              <a:defRPr b="1" kern="0">
                <a:solidFill>
                  <a:srgbClr val="53585F"/>
                </a:solidFill>
                <a:latin typeface="Calibri Light" panose="020F0302020204030204" pitchFamily="34" charset="0"/>
                <a:ea typeface="Lato Bold"/>
                <a:cs typeface="Calibri Light" panose="020F0302020204030204" pitchFamily="34" charset="0"/>
              </a:defRPr>
            </a:lvl1pPr>
          </a:lstStyle>
          <a:p>
            <a:pPr marL="171450" indent="-171450">
              <a:buSzPts val="1100"/>
              <a:buFont typeface="Arial" pitchFamily="34" charset="0"/>
              <a:buChar char="•"/>
            </a:pPr>
            <a:r>
              <a:rPr lang="es-MX" sz="1000" b="0" kern="1200" dirty="0" smtClean="0">
                <a:solidFill>
                  <a:srgbClr val="535353"/>
                </a:solidFill>
                <a:latin typeface="Lato Regular" charset="0"/>
                <a:cs typeface="Lato Regular" charset="0"/>
              </a:rPr>
              <a:t>Web </a:t>
            </a:r>
            <a:r>
              <a:rPr lang="es-MX" sz="1000" b="0" i="1" kern="1200" dirty="0" err="1" smtClean="0">
                <a:solidFill>
                  <a:srgbClr val="535353"/>
                </a:solidFill>
                <a:latin typeface="Lato Regular" charset="0"/>
                <a:cs typeface="Lato Regular" charset="0"/>
              </a:rPr>
              <a:t>scraping</a:t>
            </a:r>
            <a:r>
              <a:rPr lang="es-MX" sz="1000" b="0" kern="1200" dirty="0" smtClean="0">
                <a:solidFill>
                  <a:srgbClr val="535353"/>
                </a:solidFill>
                <a:latin typeface="Lato Regular" charset="0"/>
                <a:cs typeface="Lato Regular" charset="0"/>
              </a:rPr>
              <a:t> y análisis de la competencia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s-MX" sz="1000" b="0" i="1" dirty="0" err="1" smtClean="0">
                <a:latin typeface="Lato Regular" charset="0"/>
                <a:cs typeface="Lato Regular" charset="0"/>
              </a:rPr>
              <a:t>Dashboards</a:t>
            </a:r>
            <a:r>
              <a:rPr lang="es-MX" sz="1000" b="0" dirty="0" smtClean="0">
                <a:latin typeface="Lato Regular" charset="0"/>
                <a:cs typeface="Lato Regular" charset="0"/>
              </a:rPr>
              <a:t> de </a:t>
            </a:r>
            <a:r>
              <a:rPr lang="es-MX" sz="1000" b="0" dirty="0">
                <a:latin typeface="Lato Regular" charset="0"/>
                <a:cs typeface="Lato Regular" charset="0"/>
              </a:rPr>
              <a:t>medición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s-MX" sz="1000" b="0" dirty="0" smtClean="0">
                <a:latin typeface="Lato Regular" charset="0"/>
                <a:cs typeface="Lato Regular" charset="0"/>
              </a:rPr>
              <a:t>Mejora </a:t>
            </a:r>
            <a:r>
              <a:rPr lang="es-MX" sz="1000" b="0" dirty="0">
                <a:latin typeface="Lato Regular" charset="0"/>
                <a:cs typeface="Lato Regular" charset="0"/>
              </a:rPr>
              <a:t>de la </a:t>
            </a:r>
            <a:r>
              <a:rPr lang="es-MX" sz="1000" b="0" dirty="0" smtClean="0">
                <a:latin typeface="Lato Regular" charset="0"/>
                <a:cs typeface="Lato Regular" charset="0"/>
              </a:rPr>
              <a:t>micro </a:t>
            </a:r>
            <a:r>
              <a:rPr lang="es-MX" sz="1000" b="0" dirty="0" err="1" smtClean="0">
                <a:latin typeface="Lato Regular" charset="0"/>
                <a:cs typeface="Lato Regular" charset="0"/>
              </a:rPr>
              <a:t>perfilación</a:t>
            </a:r>
            <a:r>
              <a:rPr lang="es-MX" sz="1000" b="0" dirty="0" smtClean="0">
                <a:latin typeface="Lato Regular" charset="0"/>
                <a:cs typeface="Lato Regular" charset="0"/>
              </a:rPr>
              <a:t> </a:t>
            </a:r>
            <a:r>
              <a:rPr lang="es-MX" sz="1000" b="0" dirty="0">
                <a:latin typeface="Lato Regular" charset="0"/>
                <a:cs typeface="Lato Regular" charset="0"/>
              </a:rPr>
              <a:t>de clientes tanto en </a:t>
            </a:r>
            <a:r>
              <a:rPr lang="es-MX" sz="1000" b="0" dirty="0" smtClean="0">
                <a:latin typeface="Lato Regular" charset="0"/>
                <a:cs typeface="Lato Regular" charset="0"/>
              </a:rPr>
              <a:t>navegación </a:t>
            </a:r>
            <a:r>
              <a:rPr lang="es-MX" sz="1000" b="0" dirty="0">
                <a:latin typeface="Lato Regular" charset="0"/>
                <a:cs typeface="Lato Regular" charset="0"/>
              </a:rPr>
              <a:t>como en campañas dirigidas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s-MX" sz="1000" b="0" dirty="0" smtClean="0">
                <a:latin typeface="Lato Regular" charset="0"/>
                <a:cs typeface="Lato Regular" charset="0"/>
              </a:rPr>
              <a:t>Comportamiento del consumidor</a:t>
            </a:r>
            <a:endParaRPr lang="es-MX" sz="1000" b="0" dirty="0">
              <a:latin typeface="Lato Regular" charset="0"/>
              <a:cs typeface="Lato Regular" charset="0"/>
            </a:endParaRPr>
          </a:p>
          <a:p>
            <a:pPr marL="171450" indent="-171450">
              <a:buFont typeface="Arial" pitchFamily="34" charset="0"/>
              <a:buChar char="•"/>
            </a:pPr>
            <a:endParaRPr lang="es-MX" sz="1000" b="0" dirty="0">
              <a:latin typeface="Lato Regular" charset="0"/>
              <a:cs typeface="Lato Regular" charset="0"/>
            </a:endParaRPr>
          </a:p>
          <a:p>
            <a:pPr>
              <a:buSzPts val="1100"/>
              <a:buFont typeface="Arial" panose="020B0604020202020204" pitchFamily="34" charset="0"/>
              <a:buChar char="•"/>
            </a:pPr>
            <a:endParaRPr lang="es-MX" sz="1000" b="0" kern="1200" dirty="0" smtClean="0">
              <a:solidFill>
                <a:srgbClr val="535353"/>
              </a:solidFill>
              <a:latin typeface="Lato Regular" charset="0"/>
              <a:cs typeface="Lato Regular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95C06B11-9FEC-C242-A9E8-5F92A0865A38}"/>
              </a:ext>
            </a:extLst>
          </p:cNvPr>
          <p:cNvSpPr txBox="1"/>
          <p:nvPr/>
        </p:nvSpPr>
        <p:spPr>
          <a:xfrm>
            <a:off x="-317500" y="10160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s-MX" dirty="0"/>
          </a:p>
        </p:txBody>
      </p:sp>
      <p:grpSp>
        <p:nvGrpSpPr>
          <p:cNvPr id="22" name="Group 3">
            <a:extLst>
              <a:ext uri="{FF2B5EF4-FFF2-40B4-BE49-F238E27FC236}">
                <a16:creationId xmlns:a16="http://schemas.microsoft.com/office/drawing/2014/main" xmlns="" id="{0307DD9A-2888-6545-BAB6-0D28E9E441C4}"/>
              </a:ext>
            </a:extLst>
          </p:cNvPr>
          <p:cNvGrpSpPr/>
          <p:nvPr/>
        </p:nvGrpSpPr>
        <p:grpSpPr>
          <a:xfrm>
            <a:off x="10579218" y="98599"/>
            <a:ext cx="1594426" cy="768091"/>
            <a:chOff x="-8860" y="35272"/>
            <a:chExt cx="1915299" cy="922666"/>
          </a:xfrm>
        </p:grpSpPr>
        <p:sp>
          <p:nvSpPr>
            <p:cNvPr id="23" name="Rectangle 19">
              <a:extLst>
                <a:ext uri="{FF2B5EF4-FFF2-40B4-BE49-F238E27FC236}">
                  <a16:creationId xmlns:a16="http://schemas.microsoft.com/office/drawing/2014/main" xmlns="" id="{B3520040-1AA0-FE45-9975-B5DBC5306B48}"/>
                </a:ext>
              </a:extLst>
            </p:cNvPr>
            <p:cNvSpPr/>
            <p:nvPr/>
          </p:nvSpPr>
          <p:spPr>
            <a:xfrm rot="1257727">
              <a:off x="-8860" y="395823"/>
              <a:ext cx="1915299" cy="26619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858837">
                <a:lnSpc>
                  <a:spcPct val="90000"/>
                </a:lnSpc>
                <a:defRPr sz="2000">
                  <a:solidFill>
                    <a:srgbClr val="535353"/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rPr sz="1600" dirty="0"/>
                <a:t>ILUSTRATIVO</a:t>
              </a:r>
              <a:endParaRPr dirty="0"/>
            </a:p>
          </p:txBody>
        </p:sp>
        <p:grpSp>
          <p:nvGrpSpPr>
            <p:cNvPr id="24" name="Group 21">
              <a:extLst>
                <a:ext uri="{FF2B5EF4-FFF2-40B4-BE49-F238E27FC236}">
                  <a16:creationId xmlns:a16="http://schemas.microsoft.com/office/drawing/2014/main" xmlns="" id="{E4A61B77-E48E-104B-963A-A9BB917398CF}"/>
                </a:ext>
              </a:extLst>
            </p:cNvPr>
            <p:cNvGrpSpPr/>
            <p:nvPr/>
          </p:nvGrpSpPr>
          <p:grpSpPr>
            <a:xfrm>
              <a:off x="175939" y="35272"/>
              <a:ext cx="1626814" cy="646077"/>
              <a:chOff x="-2" y="0"/>
              <a:chExt cx="1626813" cy="646076"/>
            </a:xfrm>
          </p:grpSpPr>
          <p:sp>
            <p:nvSpPr>
              <p:cNvPr id="28" name="Line 22">
                <a:extLst>
                  <a:ext uri="{FF2B5EF4-FFF2-40B4-BE49-F238E27FC236}">
                    <a16:creationId xmlns:a16="http://schemas.microsoft.com/office/drawing/2014/main" xmlns="" id="{26F2485E-EB0C-0F45-BA2F-56C87BB11110}"/>
                  </a:ext>
                </a:extLst>
              </p:cNvPr>
              <p:cNvSpPr/>
              <p:nvPr/>
            </p:nvSpPr>
            <p:spPr>
              <a:xfrm>
                <a:off x="-2" y="26763"/>
                <a:ext cx="1616559" cy="619313"/>
              </a:xfrm>
              <a:prstGeom prst="line">
                <a:avLst/>
              </a:prstGeom>
              <a:solidFill>
                <a:srgbClr val="FFFFFF"/>
              </a:solidFill>
              <a:ln w="12700" cap="flat">
                <a:solidFill>
                  <a:srgbClr val="535353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9" name="Line 23">
                <a:extLst>
                  <a:ext uri="{FF2B5EF4-FFF2-40B4-BE49-F238E27FC236}">
                    <a16:creationId xmlns:a16="http://schemas.microsoft.com/office/drawing/2014/main" xmlns="" id="{EF4F1285-A574-4B41-8180-E4A44AD0B104}"/>
                  </a:ext>
                </a:extLst>
              </p:cNvPr>
              <p:cNvSpPr/>
              <p:nvPr/>
            </p:nvSpPr>
            <p:spPr>
              <a:xfrm>
                <a:off x="10252" y="0"/>
                <a:ext cx="1616559" cy="619312"/>
              </a:xfrm>
              <a:prstGeom prst="line">
                <a:avLst/>
              </a:prstGeom>
              <a:solidFill>
                <a:srgbClr val="FFFFFF"/>
              </a:solidFill>
              <a:ln w="12700" cap="flat">
                <a:solidFill>
                  <a:srgbClr val="535353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xmlns="" id="{B2F26440-032D-374E-A145-2EEAED9B16C6}"/>
                </a:ext>
              </a:extLst>
            </p:cNvPr>
            <p:cNvGrpSpPr/>
            <p:nvPr/>
          </p:nvGrpSpPr>
          <p:grpSpPr>
            <a:xfrm>
              <a:off x="63929" y="311863"/>
              <a:ext cx="1626810" cy="646075"/>
              <a:chOff x="0" y="0"/>
              <a:chExt cx="1626809" cy="646074"/>
            </a:xfrm>
          </p:grpSpPr>
          <p:sp>
            <p:nvSpPr>
              <p:cNvPr id="26" name="Line 25">
                <a:extLst>
                  <a:ext uri="{FF2B5EF4-FFF2-40B4-BE49-F238E27FC236}">
                    <a16:creationId xmlns:a16="http://schemas.microsoft.com/office/drawing/2014/main" xmlns="" id="{A9277D59-3007-524A-8D34-63DAD564349E}"/>
                  </a:ext>
                </a:extLst>
              </p:cNvPr>
              <p:cNvSpPr/>
              <p:nvPr/>
            </p:nvSpPr>
            <p:spPr>
              <a:xfrm>
                <a:off x="-1" y="26762"/>
                <a:ext cx="1616558" cy="619313"/>
              </a:xfrm>
              <a:prstGeom prst="line">
                <a:avLst/>
              </a:prstGeom>
              <a:solidFill>
                <a:srgbClr val="FFFFFF"/>
              </a:solidFill>
              <a:ln w="12700" cap="flat">
                <a:solidFill>
                  <a:srgbClr val="535353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7" name="Line 26">
                <a:extLst>
                  <a:ext uri="{FF2B5EF4-FFF2-40B4-BE49-F238E27FC236}">
                    <a16:creationId xmlns:a16="http://schemas.microsoft.com/office/drawing/2014/main" xmlns="" id="{03C76E39-1D21-0A4C-998F-849BEFD14969}"/>
                  </a:ext>
                </a:extLst>
              </p:cNvPr>
              <p:cNvSpPr/>
              <p:nvPr/>
            </p:nvSpPr>
            <p:spPr>
              <a:xfrm>
                <a:off x="10252" y="0"/>
                <a:ext cx="1616558" cy="619312"/>
              </a:xfrm>
              <a:prstGeom prst="line">
                <a:avLst/>
              </a:prstGeom>
              <a:solidFill>
                <a:srgbClr val="FFFFFF"/>
              </a:solidFill>
              <a:ln w="12700" cap="flat">
                <a:solidFill>
                  <a:srgbClr val="535353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31" name="88 CuadroTexto">
            <a:extLst>
              <a:ext uri="{FF2B5EF4-FFF2-40B4-BE49-F238E27FC236}">
                <a16:creationId xmlns:a16="http://schemas.microsoft.com/office/drawing/2014/main" xmlns="" id="{86CB792C-BE7E-4EA4-A5C9-53B40AEE7B97}"/>
              </a:ext>
            </a:extLst>
          </p:cNvPr>
          <p:cNvSpPr txBox="1"/>
          <p:nvPr/>
        </p:nvSpPr>
        <p:spPr>
          <a:xfrm>
            <a:off x="474206" y="583997"/>
            <a:ext cx="3875379" cy="5208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s-MX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bg2">
                    <a:lumMod val="10000"/>
                  </a:schemeClr>
                </a:solidFill>
                <a:latin typeface="Lato" panose="020F0502020204030203" pitchFamily="34" charset="77"/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rgbClr val="393939"/>
                </a:solidFill>
                <a:latin typeface="Lato" panose="020F0502020204030203" pitchFamily="34" charset="77"/>
              </a:defRPr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rgbClr val="393939"/>
                </a:solidFill>
                <a:latin typeface="Lato" panose="020F0502020204030203" pitchFamily="34" charset="77"/>
              </a:defRPr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rgbClr val="393939"/>
                </a:solidFill>
                <a:latin typeface="Lato" panose="020F0502020204030203" pitchFamily="34" charset="77"/>
              </a:defRPr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rgbClr val="393939"/>
                </a:solidFill>
                <a:latin typeface="Lato" panose="020F0502020204030203" pitchFamily="34" charset="77"/>
              </a:defRPr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es-MX" b="1" dirty="0" smtClean="0"/>
              <a:t>4 verticales</a:t>
            </a:r>
            <a:endParaRPr lang="es-MX" b="1" dirty="0"/>
          </a:p>
          <a:p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18620024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Rectángulo"/>
          <p:cNvSpPr/>
          <p:nvPr/>
        </p:nvSpPr>
        <p:spPr>
          <a:xfrm>
            <a:off x="-1" y="6686313"/>
            <a:ext cx="12192001" cy="180618"/>
          </a:xfrm>
          <a:prstGeom prst="rect">
            <a:avLst/>
          </a:prstGeom>
          <a:solidFill>
            <a:srgbClr val="00A29D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just">
              <a:lnSpc>
                <a:spcPct val="130000"/>
              </a:lnSpc>
              <a:defRPr sz="2100" spc="-63">
                <a:solidFill>
                  <a:srgbClr val="00A29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graphicFrame>
        <p:nvGraphicFramePr>
          <p:cNvPr id="15" name="4 Tabla"/>
          <p:cNvGraphicFramePr/>
          <p:nvPr>
            <p:extLst>
              <p:ext uri="{D42A27DB-BD31-4B8C-83A1-F6EECF244321}">
                <p14:modId xmlns:p14="http://schemas.microsoft.com/office/powerpoint/2010/main" val="1658806687"/>
              </p:ext>
            </p:extLst>
          </p:nvPr>
        </p:nvGraphicFramePr>
        <p:xfrm>
          <a:off x="6095999" y="2931784"/>
          <a:ext cx="6096000" cy="3991125"/>
        </p:xfrm>
        <a:graphic>
          <a:graphicData uri="http://schemas.openxmlformats.org/drawingml/2006/table">
            <a:tbl>
              <a:tblPr/>
              <a:tblGrid>
                <a:gridCol w="24848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1119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1477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 dirty="0">
                          <a:solidFill>
                            <a:schemeClr val="accent1"/>
                          </a:solidFill>
                          <a:latin typeface="Lato Bold"/>
                          <a:ea typeface="Lato Bold"/>
                          <a:cs typeface="Lato Bold"/>
                        </a:rPr>
                        <a:t>CASO DE USO</a:t>
                      </a:r>
                    </a:p>
                  </a:txBody>
                  <a:tcPr marL="4763" marR="4763" marT="4763" marB="4763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 dirty="0">
                          <a:solidFill>
                            <a:schemeClr val="accent1"/>
                          </a:solidFill>
                          <a:latin typeface="Lato Bold"/>
                          <a:ea typeface="Lato Bold"/>
                          <a:cs typeface="Lato Bold"/>
                        </a:rPr>
                        <a:t>OBJETIVO</a:t>
                      </a:r>
                    </a:p>
                  </a:txBody>
                  <a:tcPr marL="4763" marR="4763" marT="4763" marB="4763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23883">
                <a:tc>
                  <a:txBody>
                    <a:bodyPr/>
                    <a:lstStyle/>
                    <a:p>
                      <a:pPr algn="ctr"/>
                      <a:r>
                        <a:rPr lang="es-MX" sz="12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ato Regular" charset="0"/>
                          <a:cs typeface="Lato Regular" charset="0"/>
                        </a:rPr>
                        <a:t>Pronóstico de asistencia</a:t>
                      </a:r>
                    </a:p>
                  </a:txBody>
                  <a:tcPr marL="4763" marR="4763" marT="4763" marB="4763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itchFamily="34" charset="0"/>
                        <a:buChar char="•"/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s-ES" sz="1000" b="0" noProof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ato Regular" charset="0"/>
                          <a:ea typeface="Lato Regular"/>
                          <a:cs typeface="Lato Regular" charset="0"/>
                          <a:sym typeface="Lato Regular"/>
                        </a:rPr>
                        <a:t>Personalizar</a:t>
                      </a:r>
                      <a:r>
                        <a:rPr lang="es-ES" sz="1000" b="0" baseline="0" noProof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ato Regular" charset="0"/>
                          <a:ea typeface="Lato Regular"/>
                          <a:cs typeface="Lato Regular" charset="0"/>
                          <a:sym typeface="Lato Regular"/>
                        </a:rPr>
                        <a:t> eventos </a:t>
                      </a:r>
                      <a:r>
                        <a:rPr lang="es-ES" sz="1000" b="0" noProof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ato Regular" charset="0"/>
                          <a:ea typeface="Lato Regular"/>
                          <a:cs typeface="Lato Regular" charset="0"/>
                          <a:sym typeface="Lato Regular"/>
                        </a:rPr>
                        <a:t>con un</a:t>
                      </a:r>
                      <a:r>
                        <a:rPr lang="es-ES" sz="1000" b="0" baseline="0" noProof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ato Regular" charset="0"/>
                          <a:ea typeface="Lato Regular"/>
                          <a:cs typeface="Lato Regular" charset="0"/>
                          <a:sym typeface="Lato Regular"/>
                        </a:rPr>
                        <a:t> sistema de pronóstico basado en </a:t>
                      </a:r>
                      <a:r>
                        <a:rPr lang="es-ES" sz="1000" b="0" baseline="0" noProof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ato Regular" charset="0"/>
                          <a:ea typeface="Lato Regular"/>
                          <a:cs typeface="Lato Regular" charset="0"/>
                          <a:sym typeface="Lato Regular"/>
                        </a:rPr>
                        <a:t>spotify</a:t>
                      </a:r>
                      <a:r>
                        <a:rPr lang="es-ES" sz="1000" b="0" baseline="0" noProof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ato Regular" charset="0"/>
                          <a:ea typeface="Lato Regular"/>
                          <a:cs typeface="Lato Regular" charset="0"/>
                          <a:sym typeface="Lato Regular"/>
                        </a:rPr>
                        <a:t>, </a:t>
                      </a:r>
                      <a:r>
                        <a:rPr lang="es-ES" sz="1000" b="0" baseline="0" noProof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ato Regular" charset="0"/>
                          <a:ea typeface="Lato Regular"/>
                          <a:cs typeface="Lato Regular" charset="0"/>
                          <a:sym typeface="Lato Regular"/>
                        </a:rPr>
                        <a:t>youtobe</a:t>
                      </a:r>
                      <a:r>
                        <a:rPr lang="es-ES" sz="1000" b="0" baseline="0" noProof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ato Regular" charset="0"/>
                          <a:ea typeface="Lato Regular"/>
                          <a:cs typeface="Lato Regular" charset="0"/>
                          <a:sym typeface="Lato Regular"/>
                        </a:rPr>
                        <a:t> ,</a:t>
                      </a:r>
                      <a:r>
                        <a:rPr lang="es-ES" sz="1000" b="0" baseline="0" noProof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ato Regular" charset="0"/>
                          <a:ea typeface="Lato Regular"/>
                          <a:cs typeface="Lato Regular" charset="0"/>
                          <a:sym typeface="Lato Regular"/>
                        </a:rPr>
                        <a:t>facebook</a:t>
                      </a:r>
                      <a:r>
                        <a:rPr lang="es-ES" sz="1000" b="0" baseline="0" noProof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ato Regular" charset="0"/>
                          <a:ea typeface="Lato Regular"/>
                          <a:cs typeface="Lato Regular" charset="0"/>
                          <a:sym typeface="Lato Regular"/>
                        </a:rPr>
                        <a:t>, etc.</a:t>
                      </a:r>
                    </a:p>
                    <a:p>
                      <a:pPr marL="171450" indent="-171450">
                        <a:buFont typeface="Arial" pitchFamily="34" charset="0"/>
                        <a:buChar char="•"/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s-ES" sz="1000" b="0" i="0" kern="1200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Lato Regular" charset="0"/>
                          <a:ea typeface="+mn-ea"/>
                          <a:cs typeface="Lato Regular" charset="0"/>
                        </a:rPr>
                        <a:t>Predicción de asistencia dado el evento</a:t>
                      </a:r>
                    </a:p>
                  </a:txBody>
                  <a:tcPr marL="4763" marR="4763" marT="4763" marB="4763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41904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s-ES" sz="1200" b="1" noProof="0" dirty="0" smtClean="0">
                          <a:solidFill>
                            <a:srgbClr val="535353"/>
                          </a:solidFill>
                          <a:latin typeface="Lato Regular"/>
                          <a:ea typeface="Bankinter Sans"/>
                          <a:cs typeface="Bankinter Sans"/>
                          <a:sym typeface="Bankinter Sans"/>
                        </a:rPr>
                        <a:t>Chat/</a:t>
                      </a:r>
                      <a:r>
                        <a:rPr lang="es-ES" sz="1200" b="1" noProof="0" dirty="0" err="1" smtClean="0">
                          <a:solidFill>
                            <a:srgbClr val="535353"/>
                          </a:solidFill>
                          <a:latin typeface="Lato Regular"/>
                          <a:ea typeface="Bankinter Sans"/>
                          <a:cs typeface="Bankinter Sans"/>
                          <a:sym typeface="Bankinter Sans"/>
                        </a:rPr>
                        <a:t>voice</a:t>
                      </a:r>
                      <a:r>
                        <a:rPr lang="es-ES" sz="1200" b="1" baseline="0" noProof="0" dirty="0" smtClean="0">
                          <a:solidFill>
                            <a:srgbClr val="535353"/>
                          </a:solidFill>
                          <a:latin typeface="Lato Regular"/>
                          <a:ea typeface="Bankinter Sans"/>
                          <a:cs typeface="Bankinter Sans"/>
                          <a:sym typeface="Bankinter Sans"/>
                        </a:rPr>
                        <a:t> </a:t>
                      </a:r>
                      <a:r>
                        <a:rPr lang="es-ES" sz="1200" b="1" baseline="0" noProof="0" dirty="0" err="1" smtClean="0">
                          <a:solidFill>
                            <a:srgbClr val="535353"/>
                          </a:solidFill>
                          <a:latin typeface="Lato Regular"/>
                          <a:ea typeface="Bankinter Sans"/>
                          <a:cs typeface="Bankinter Sans"/>
                          <a:sym typeface="Bankinter Sans"/>
                        </a:rPr>
                        <a:t>bots</a:t>
                      </a:r>
                      <a:endParaRPr lang="es-ES" sz="1200" b="1" noProof="0" dirty="0">
                        <a:solidFill>
                          <a:srgbClr val="535353"/>
                        </a:solidFill>
                        <a:latin typeface="Lato Regular"/>
                        <a:ea typeface="Bankinter Sans"/>
                        <a:cs typeface="Bankinter Sans"/>
                        <a:sym typeface="Bankinter Sans"/>
                      </a:endParaRPr>
                    </a:p>
                  </a:txBody>
                  <a:tcPr marL="4763" marR="4763" marT="4763" marB="4763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  <a:defRPr>
                          <a:solidFill>
                            <a:srgbClr val="535353"/>
                          </a:solidFill>
                          <a:latin typeface="Bankinter Sans"/>
                          <a:ea typeface="Bankinter Sans"/>
                          <a:cs typeface="Bankinter Sans"/>
                          <a:sym typeface="Bankinter Sans"/>
                        </a:defRPr>
                      </a:pPr>
                      <a:r>
                        <a:rPr lang="es-ES" sz="1000" noProof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ato Regular"/>
                        </a:rPr>
                        <a:t>I</a:t>
                      </a:r>
                      <a:r>
                        <a:rPr lang="es-ES" sz="1000" noProof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ato Regular" charset="0"/>
                          <a:cs typeface="Lato Regular" charset="0"/>
                        </a:rPr>
                        <a:t>nterface</a:t>
                      </a:r>
                      <a:r>
                        <a:rPr lang="es-ES" sz="1000" baseline="0" noProof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ato Regular" charset="0"/>
                          <a:cs typeface="Lato Regular" charset="0"/>
                        </a:rPr>
                        <a:t> para gestión de conversaciones basadas en texto/voz. 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>
                          <a:solidFill>
                            <a:srgbClr val="535353"/>
                          </a:solidFill>
                          <a:latin typeface="Bankinter Sans"/>
                          <a:ea typeface="Bankinter Sans"/>
                          <a:cs typeface="Bankinter Sans"/>
                          <a:sym typeface="Bankinter Sans"/>
                        </a:defRPr>
                      </a:pPr>
                      <a:r>
                        <a:rPr lang="es-ES" sz="1000" b="0" i="0" kern="12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Lato Regular" charset="0"/>
                          <a:ea typeface="+mn-ea"/>
                          <a:cs typeface="Lato Regular" charset="0"/>
                        </a:rPr>
                        <a:t>Clasificación</a:t>
                      </a:r>
                      <a:r>
                        <a:rPr lang="es-ES" sz="1000" b="0" i="0" kern="1200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Lato Regular" charset="0"/>
                          <a:ea typeface="+mn-ea"/>
                          <a:cs typeface="Lato Regular" charset="0"/>
                        </a:rPr>
                        <a:t> y asignación de </a:t>
                      </a:r>
                      <a:r>
                        <a:rPr lang="es-ES" sz="1000" b="0" i="0" kern="1200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Lato Regular" charset="0"/>
                          <a:ea typeface="+mn-ea"/>
                          <a:cs typeface="Lato Regular" charset="0"/>
                        </a:rPr>
                        <a:t>tickes</a:t>
                      </a:r>
                      <a:r>
                        <a:rPr lang="es-ES" sz="1000" b="0" i="0" kern="1200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Lato Regular" charset="0"/>
                          <a:ea typeface="+mn-ea"/>
                          <a:cs typeface="Lato Regular" charset="0"/>
                        </a:rPr>
                        <a:t> , quejas y reembolsos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>
                          <a:solidFill>
                            <a:srgbClr val="535353"/>
                          </a:solidFill>
                          <a:latin typeface="Bankinter Sans"/>
                          <a:ea typeface="Bankinter Sans"/>
                          <a:cs typeface="Bankinter Sans"/>
                          <a:sym typeface="Bankinter Sans"/>
                        </a:defRPr>
                      </a:pPr>
                      <a:r>
                        <a:rPr lang="es-MX" sz="1000" b="0" i="0" kern="1200" noProof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Lato Regular" charset="0"/>
                          <a:ea typeface="+mn-ea"/>
                          <a:cs typeface="Lato Regular" charset="0"/>
                        </a:rPr>
                        <a:t>Opción de comprar entradas a través de Amazon Alexa a través del control por voz</a:t>
                      </a:r>
                    </a:p>
                  </a:txBody>
                  <a:tcPr marL="4763" marR="4763" marT="4763" marB="4763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18943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200" b="1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ato Regular" charset="0"/>
                          <a:cs typeface="Lato Regular" charset="0"/>
                        </a:rPr>
                        <a:t>Compromiso</a:t>
                      </a:r>
                      <a:r>
                        <a:rPr lang="en-US" sz="12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ato Regular" charset="0"/>
                          <a:cs typeface="Lato Regular" charset="0"/>
                        </a:rPr>
                        <a:t> de </a:t>
                      </a:r>
                      <a:r>
                        <a:rPr lang="en-US" sz="1200" b="1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ato Regular" charset="0"/>
                          <a:cs typeface="Lato Regular" charset="0"/>
                        </a:rPr>
                        <a:t>usuarios</a:t>
                      </a:r>
                      <a:endParaRPr lang="es-ES" sz="1200" b="1" noProof="0" dirty="0">
                        <a:solidFill>
                          <a:schemeClr val="bg2">
                            <a:lumMod val="50000"/>
                          </a:schemeClr>
                        </a:solidFill>
                        <a:latin typeface="Lato Regular" charset="0"/>
                        <a:ea typeface="Bankinter Sans"/>
                        <a:cs typeface="Lato Regular" charset="0"/>
                        <a:sym typeface="Bankinter Sans"/>
                      </a:endParaRPr>
                    </a:p>
                  </a:txBody>
                  <a:tcPr marL="4763" marR="4763" marT="4763" marB="4763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itchFamily="34" charset="0"/>
                        <a:buChar char="•"/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000" b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ato Regular" charset="0"/>
                          <a:cs typeface="Lato Regular" charset="0"/>
                        </a:rPr>
                        <a:t>Engagement</a:t>
                      </a:r>
                      <a:r>
                        <a:rPr lang="en-US" sz="1000" b="0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ato Regular" charset="0"/>
                          <a:cs typeface="Lato Regular" charset="0"/>
                        </a:rPr>
                        <a:t> de </a:t>
                      </a:r>
                      <a:r>
                        <a:rPr lang="es-MX" sz="1000" b="0" baseline="0" noProof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ato Regular" charset="0"/>
                          <a:cs typeface="Lato Regular" charset="0"/>
                        </a:rPr>
                        <a:t>eventos</a:t>
                      </a:r>
                      <a:r>
                        <a:rPr lang="en-US" sz="1000" b="0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ato Regular" charset="0"/>
                          <a:cs typeface="Lato Regular" charset="0"/>
                        </a:rPr>
                        <a:t> </a:t>
                      </a:r>
                      <a:r>
                        <a:rPr lang="es-MX" sz="1000" b="0" baseline="0" noProof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ato Regular" charset="0"/>
                          <a:cs typeface="Lato Regular" charset="0"/>
                        </a:rPr>
                        <a:t>utilizando</a:t>
                      </a:r>
                      <a:r>
                        <a:rPr lang="es-ES" sz="1000" b="0" baseline="0" noProof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ato Regular" charset="0"/>
                          <a:ea typeface="Bankinter Sans"/>
                          <a:cs typeface="Lato Regular" charset="0"/>
                          <a:sym typeface="Bankinter Sans"/>
                        </a:rPr>
                        <a:t> análisis de sentimientos </a:t>
                      </a:r>
                    </a:p>
                    <a:p>
                      <a:pPr marL="1714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s-ES" sz="1000" b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ato Regular" charset="0"/>
                          <a:cs typeface="Lato Regular" charset="0"/>
                        </a:rPr>
                        <a:t>Cuando días se venderá un determinado % de boletos</a:t>
                      </a:r>
                    </a:p>
                    <a:p>
                      <a:pPr marL="1714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s-ES" sz="1000" b="0" i="0" kern="12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Lato Regular" charset="0"/>
                          <a:ea typeface="+mn-ea"/>
                          <a:cs typeface="Lato Regular" charset="0"/>
                        </a:rPr>
                        <a:t>Probabilidad de que un usuario</a:t>
                      </a:r>
                      <a:r>
                        <a:rPr lang="es-ES" sz="1000" b="0" i="0" kern="1200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Lato Regular" charset="0"/>
                          <a:ea typeface="+mn-ea"/>
                          <a:cs typeface="Lato Regular" charset="0"/>
                        </a:rPr>
                        <a:t> </a:t>
                      </a:r>
                      <a:r>
                        <a:rPr lang="es-ES" sz="1000" b="0" i="0" kern="12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Lato Regular" charset="0"/>
                          <a:ea typeface="+mn-ea"/>
                          <a:cs typeface="Lato Regular" charset="0"/>
                        </a:rPr>
                        <a:t>participe en una determinado</a:t>
                      </a:r>
                      <a:r>
                        <a:rPr lang="es-ES" sz="1000" b="0" i="0" kern="1200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Lato Regular" charset="0"/>
                          <a:ea typeface="+mn-ea"/>
                          <a:cs typeface="Lato Regular" charset="0"/>
                        </a:rPr>
                        <a:t> evento</a:t>
                      </a:r>
                      <a:endParaRPr lang="es-MX" sz="1000" b="0" baseline="0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Lato Regular" charset="0"/>
                        <a:cs typeface="Lato Regular" charset="0"/>
                      </a:endParaRPr>
                    </a:p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>
                          <a:solidFill>
                            <a:srgbClr val="000000"/>
                          </a:solidFill>
                        </a:defRPr>
                      </a:pPr>
                      <a:endParaRPr lang="es-ES" sz="1000" b="0" dirty="0" smtClean="0">
                        <a:latin typeface="Lato Regular" charset="0"/>
                        <a:cs typeface="Lato Regular" charset="0"/>
                      </a:endParaRPr>
                    </a:p>
                  </a:txBody>
                  <a:tcPr marL="4763" marR="4763" marT="4763" marB="4763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84431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s-ES" sz="1200" b="1" noProof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ato Regular" charset="0"/>
                          <a:ea typeface="Bankinter Sans"/>
                          <a:cs typeface="Lato Regular" charset="0"/>
                          <a:sym typeface="Bankinter Sans"/>
                        </a:rPr>
                        <a:t>Vista 360 </a:t>
                      </a:r>
                      <a:endParaRPr lang="es-ES" sz="1200" b="1" noProof="0" dirty="0">
                        <a:solidFill>
                          <a:schemeClr val="bg2">
                            <a:lumMod val="50000"/>
                          </a:schemeClr>
                        </a:solidFill>
                        <a:latin typeface="Lato Regular" charset="0"/>
                        <a:ea typeface="Bankinter Sans"/>
                        <a:cs typeface="Lato Regular" charset="0"/>
                        <a:sym typeface="Bankinter Sans"/>
                      </a:endParaRPr>
                    </a:p>
                  </a:txBody>
                  <a:tcPr marL="4763" marR="4763" marT="4763" marB="4763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s-MX" sz="1000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ato Regular" charset="0"/>
                          <a:cs typeface="Lato Regular" charset="0"/>
                        </a:rPr>
                        <a:t>Análisis de redes sociales :vínculos y sentimientos, zonas de alerta de crimen</a:t>
                      </a:r>
                    </a:p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endParaRPr lang="es-ES" sz="1200" noProof="0" dirty="0">
                        <a:solidFill>
                          <a:srgbClr val="535353"/>
                        </a:solidFill>
                        <a:latin typeface="Lato Regular"/>
                        <a:ea typeface="Bankinter Sans"/>
                        <a:cs typeface="Bankinter Sans"/>
                        <a:sym typeface="Bankinter Sans"/>
                      </a:endParaRPr>
                    </a:p>
                  </a:txBody>
                  <a:tcPr marL="4763" marR="4763" marT="4763" marB="4763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31"/>
          <p:cNvSpPr txBox="1"/>
          <p:nvPr/>
        </p:nvSpPr>
        <p:spPr>
          <a:xfrm>
            <a:off x="930959" y="106753"/>
            <a:ext cx="1949713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4000" b="1" i="1">
                <a:solidFill>
                  <a:srgbClr val="53585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algn="ctr"/>
            <a:r>
              <a:rPr lang="es-ES" sz="1600" i="0" dirty="0" smtClean="0"/>
              <a:t>Casos de uso</a:t>
            </a:r>
            <a:endParaRPr sz="1600" i="0" dirty="0"/>
          </a:p>
        </p:txBody>
      </p:sp>
      <p:grpSp>
        <p:nvGrpSpPr>
          <p:cNvPr id="5" name="Group 4"/>
          <p:cNvGrpSpPr/>
          <p:nvPr/>
        </p:nvGrpSpPr>
        <p:grpSpPr>
          <a:xfrm>
            <a:off x="86578" y="447707"/>
            <a:ext cx="1688761" cy="2380403"/>
            <a:chOff x="9654546" y="525085"/>
            <a:chExt cx="1955223" cy="2755997"/>
          </a:xfrm>
        </p:grpSpPr>
        <p:sp>
          <p:nvSpPr>
            <p:cNvPr id="11" name="…respondiendo a las tendencias y retos tecnológicos actuales:"/>
            <p:cNvSpPr txBox="1"/>
            <p:nvPr/>
          </p:nvSpPr>
          <p:spPr>
            <a:xfrm>
              <a:off x="9799432" y="575376"/>
              <a:ext cx="1756320" cy="68816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07999" tIns="107999" rIns="107999" bIns="107999">
              <a:spAutoFit/>
            </a:bodyPr>
            <a:lstStyle>
              <a:lvl1pPr defTabSz="1073150">
                <a:lnSpc>
                  <a:spcPct val="90000"/>
                </a:lnSpc>
                <a:spcBef>
                  <a:spcPts val="1300"/>
                </a:spcBef>
                <a:defRPr sz="2400">
                  <a:solidFill>
                    <a:srgbClr val="535353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lvl1pPr>
            </a:lstStyle>
            <a:p>
              <a:r>
                <a:rPr sz="800" dirty="0">
                  <a:latin typeface="Lato Regular" charset="0"/>
                  <a:cs typeface="Lato Regular" charset="0"/>
                </a:rPr>
                <a:t>…</a:t>
              </a:r>
              <a:r>
                <a:rPr sz="800" dirty="0" err="1">
                  <a:latin typeface="Lato Regular" charset="0"/>
                  <a:cs typeface="Lato Regular" charset="0"/>
                </a:rPr>
                <a:t>respondiendo</a:t>
              </a:r>
              <a:r>
                <a:rPr sz="800" dirty="0">
                  <a:latin typeface="Lato Regular" charset="0"/>
                  <a:cs typeface="Lato Regular" charset="0"/>
                </a:rPr>
                <a:t> a </a:t>
              </a:r>
              <a:r>
                <a:rPr sz="800" dirty="0" err="1">
                  <a:latin typeface="Lato Regular" charset="0"/>
                  <a:cs typeface="Lato Regular" charset="0"/>
                </a:rPr>
                <a:t>las</a:t>
              </a:r>
              <a:r>
                <a:rPr sz="800" dirty="0">
                  <a:latin typeface="Lato Regular" charset="0"/>
                  <a:cs typeface="Lato Regular" charset="0"/>
                </a:rPr>
                <a:t> </a:t>
              </a:r>
              <a:r>
                <a:rPr sz="800" dirty="0" err="1">
                  <a:latin typeface="Lato Regular" charset="0"/>
                  <a:cs typeface="Lato Regular" charset="0"/>
                </a:rPr>
                <a:t>tendencias</a:t>
              </a:r>
              <a:r>
                <a:rPr sz="800" dirty="0">
                  <a:latin typeface="Lato Regular" charset="0"/>
                  <a:cs typeface="Lato Regular" charset="0"/>
                </a:rPr>
                <a:t> y </a:t>
              </a:r>
              <a:r>
                <a:rPr sz="800" dirty="0" err="1">
                  <a:latin typeface="Lato Regular" charset="0"/>
                  <a:cs typeface="Lato Regular" charset="0"/>
                </a:rPr>
                <a:t>retos</a:t>
              </a:r>
              <a:r>
                <a:rPr sz="800" dirty="0">
                  <a:latin typeface="Lato Regular" charset="0"/>
                  <a:cs typeface="Lato Regular" charset="0"/>
                </a:rPr>
                <a:t> </a:t>
              </a:r>
              <a:r>
                <a:rPr sz="800" dirty="0" err="1">
                  <a:latin typeface="Lato Regular" charset="0"/>
                  <a:cs typeface="Lato Regular" charset="0"/>
                </a:rPr>
                <a:t>tecnológicos</a:t>
              </a:r>
              <a:r>
                <a:rPr sz="800" dirty="0">
                  <a:latin typeface="Lato Regular" charset="0"/>
                  <a:cs typeface="Lato Regular" charset="0"/>
                </a:rPr>
                <a:t> </a:t>
              </a:r>
              <a:r>
                <a:rPr sz="800" dirty="0" err="1">
                  <a:latin typeface="Lato Regular" charset="0"/>
                  <a:cs typeface="Lato Regular" charset="0"/>
                </a:rPr>
                <a:t>actuales</a:t>
              </a:r>
              <a:r>
                <a:rPr sz="800" dirty="0">
                  <a:latin typeface="Lato Regular" charset="0"/>
                  <a:cs typeface="Lato Regular" charset="0"/>
                </a:rPr>
                <a:t>:</a:t>
              </a:r>
            </a:p>
          </p:txBody>
        </p:sp>
        <p:sp>
          <p:nvSpPr>
            <p:cNvPr id="12" name="Rectangle"/>
            <p:cNvSpPr/>
            <p:nvPr/>
          </p:nvSpPr>
          <p:spPr>
            <a:xfrm>
              <a:off x="9654546" y="525085"/>
              <a:ext cx="1955223" cy="2755997"/>
            </a:xfrm>
            <a:prstGeom prst="rect">
              <a:avLst/>
            </a:prstGeom>
            <a:ln w="25400">
              <a:solidFill>
                <a:srgbClr val="BFBFBF"/>
              </a:solidFill>
              <a:custDash>
                <a:ds d="600000" sp="600000"/>
              </a:custDash>
              <a:miter lim="400000"/>
            </a:ln>
          </p:spPr>
          <p:txBody>
            <a:bodyPr lIns="50800" tIns="50800" rIns="50800" bIns="50800" anchor="ctr"/>
            <a:lstStyle/>
            <a:p>
              <a:pPr algn="ctr" defTabSz="684608">
                <a:defRPr sz="26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800">
                <a:latin typeface="Lato Regular" charset="0"/>
                <a:cs typeface="Lato Regular" charset="0"/>
              </a:endParaRPr>
            </a:p>
          </p:txBody>
        </p:sp>
        <p:sp>
          <p:nvSpPr>
            <p:cNvPr id="14" name="Freeform 997"/>
            <p:cNvSpPr/>
            <p:nvPr/>
          </p:nvSpPr>
          <p:spPr>
            <a:xfrm>
              <a:off x="9800189" y="1457739"/>
              <a:ext cx="270344" cy="273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22" y="11813"/>
                  </a:moveTo>
                  <a:cubicBezTo>
                    <a:pt x="16622" y="12488"/>
                    <a:pt x="16073" y="13036"/>
                    <a:pt x="15398" y="13036"/>
                  </a:cubicBezTo>
                  <a:cubicBezTo>
                    <a:pt x="7045" y="13036"/>
                    <a:pt x="7045" y="13036"/>
                    <a:pt x="7045" y="13036"/>
                  </a:cubicBezTo>
                  <a:cubicBezTo>
                    <a:pt x="5864" y="13036"/>
                    <a:pt x="4936" y="12108"/>
                    <a:pt x="4936" y="10927"/>
                  </a:cubicBezTo>
                  <a:cubicBezTo>
                    <a:pt x="4936" y="9788"/>
                    <a:pt x="5864" y="8859"/>
                    <a:pt x="7045" y="8859"/>
                  </a:cubicBezTo>
                  <a:cubicBezTo>
                    <a:pt x="7383" y="8859"/>
                    <a:pt x="7678" y="8944"/>
                    <a:pt x="7973" y="9155"/>
                  </a:cubicBezTo>
                  <a:cubicBezTo>
                    <a:pt x="8058" y="9281"/>
                    <a:pt x="8227" y="9366"/>
                    <a:pt x="8395" y="9323"/>
                  </a:cubicBezTo>
                  <a:cubicBezTo>
                    <a:pt x="8606" y="9281"/>
                    <a:pt x="8733" y="9155"/>
                    <a:pt x="8775" y="8986"/>
                  </a:cubicBezTo>
                  <a:cubicBezTo>
                    <a:pt x="8775" y="8902"/>
                    <a:pt x="8775" y="8902"/>
                    <a:pt x="8775" y="8902"/>
                  </a:cubicBezTo>
                  <a:cubicBezTo>
                    <a:pt x="8817" y="8817"/>
                    <a:pt x="8817" y="8775"/>
                    <a:pt x="8859" y="8691"/>
                  </a:cubicBezTo>
                  <a:cubicBezTo>
                    <a:pt x="9281" y="7552"/>
                    <a:pt x="10462" y="6750"/>
                    <a:pt x="11686" y="6750"/>
                  </a:cubicBezTo>
                  <a:cubicBezTo>
                    <a:pt x="13331" y="6750"/>
                    <a:pt x="14639" y="8058"/>
                    <a:pt x="14639" y="9703"/>
                  </a:cubicBezTo>
                  <a:cubicBezTo>
                    <a:pt x="14639" y="9745"/>
                    <a:pt x="14639" y="9788"/>
                    <a:pt x="14639" y="9872"/>
                  </a:cubicBezTo>
                  <a:cubicBezTo>
                    <a:pt x="14639" y="9956"/>
                    <a:pt x="14639" y="9998"/>
                    <a:pt x="14639" y="10083"/>
                  </a:cubicBezTo>
                  <a:cubicBezTo>
                    <a:pt x="14597" y="10252"/>
                    <a:pt x="14681" y="10420"/>
                    <a:pt x="14766" y="10505"/>
                  </a:cubicBezTo>
                  <a:cubicBezTo>
                    <a:pt x="14892" y="10589"/>
                    <a:pt x="15061" y="10631"/>
                    <a:pt x="15230" y="10589"/>
                  </a:cubicBezTo>
                  <a:cubicBezTo>
                    <a:pt x="15272" y="10547"/>
                    <a:pt x="15314" y="10547"/>
                    <a:pt x="15314" y="10547"/>
                  </a:cubicBezTo>
                  <a:cubicBezTo>
                    <a:pt x="15356" y="10547"/>
                    <a:pt x="15356" y="10547"/>
                    <a:pt x="15398" y="10547"/>
                  </a:cubicBezTo>
                  <a:cubicBezTo>
                    <a:pt x="16073" y="10547"/>
                    <a:pt x="16622" y="11095"/>
                    <a:pt x="16622" y="11813"/>
                  </a:cubicBezTo>
                  <a:close/>
                  <a:moveTo>
                    <a:pt x="21600" y="10800"/>
                  </a:moveTo>
                  <a:cubicBezTo>
                    <a:pt x="21600" y="16748"/>
                    <a:pt x="16748" y="21600"/>
                    <a:pt x="10800" y="21600"/>
                  </a:cubicBezTo>
                  <a:cubicBezTo>
                    <a:pt x="4809" y="21600"/>
                    <a:pt x="0" y="16748"/>
                    <a:pt x="0" y="10800"/>
                  </a:cubicBezTo>
                  <a:cubicBezTo>
                    <a:pt x="0" y="4809"/>
                    <a:pt x="4809" y="0"/>
                    <a:pt x="10800" y="0"/>
                  </a:cubicBezTo>
                  <a:cubicBezTo>
                    <a:pt x="16748" y="0"/>
                    <a:pt x="21600" y="4809"/>
                    <a:pt x="21600" y="10800"/>
                  </a:cubicBezTo>
                  <a:close/>
                  <a:moveTo>
                    <a:pt x="17550" y="11813"/>
                  </a:moveTo>
                  <a:cubicBezTo>
                    <a:pt x="17550" y="10673"/>
                    <a:pt x="16664" y="9745"/>
                    <a:pt x="15567" y="9661"/>
                  </a:cubicBezTo>
                  <a:cubicBezTo>
                    <a:pt x="15525" y="7552"/>
                    <a:pt x="13795" y="5822"/>
                    <a:pt x="11686" y="5822"/>
                  </a:cubicBezTo>
                  <a:cubicBezTo>
                    <a:pt x="10125" y="5822"/>
                    <a:pt x="8691" y="6792"/>
                    <a:pt x="8100" y="8184"/>
                  </a:cubicBezTo>
                  <a:cubicBezTo>
                    <a:pt x="7762" y="8016"/>
                    <a:pt x="7425" y="7973"/>
                    <a:pt x="7045" y="7973"/>
                  </a:cubicBezTo>
                  <a:cubicBezTo>
                    <a:pt x="5358" y="7973"/>
                    <a:pt x="4050" y="9281"/>
                    <a:pt x="4050" y="10927"/>
                  </a:cubicBezTo>
                  <a:cubicBezTo>
                    <a:pt x="4050" y="12614"/>
                    <a:pt x="5358" y="13922"/>
                    <a:pt x="7045" y="13922"/>
                  </a:cubicBezTo>
                  <a:cubicBezTo>
                    <a:pt x="15398" y="13922"/>
                    <a:pt x="15398" y="13922"/>
                    <a:pt x="15398" y="13922"/>
                  </a:cubicBezTo>
                  <a:cubicBezTo>
                    <a:pt x="16580" y="13922"/>
                    <a:pt x="17550" y="12994"/>
                    <a:pt x="17550" y="11813"/>
                  </a:cubicBezTo>
                  <a:close/>
                </a:path>
              </a:pathLst>
            </a:custGeom>
            <a:solidFill>
              <a:srgbClr val="0A71CE"/>
            </a:solidFill>
            <a:ln w="12700">
              <a:miter lim="400000"/>
            </a:ln>
          </p:spPr>
          <p:txBody>
            <a:bodyPr lIns="50800" tIns="50800" rIns="50800" bIns="50800"/>
            <a:lstStyle/>
            <a:p>
              <a:pPr>
                <a:defRPr>
                  <a:solidFill>
                    <a:srgbClr val="535353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sz="800">
                <a:latin typeface="Lato Regular" charset="0"/>
                <a:cs typeface="Lato Regular" charset="0"/>
              </a:endParaRPr>
            </a:p>
          </p:txBody>
        </p:sp>
        <p:sp>
          <p:nvSpPr>
            <p:cNvPr id="16" name="Cloud"/>
            <p:cNvSpPr txBox="1"/>
            <p:nvPr/>
          </p:nvSpPr>
          <p:spPr>
            <a:xfrm>
              <a:off x="10285288" y="1388795"/>
              <a:ext cx="1226234" cy="3792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07999" tIns="107999" rIns="107999" bIns="107999">
              <a:spAutoFit/>
            </a:bodyPr>
            <a:lstStyle>
              <a:lvl1pPr defTabSz="1073150">
                <a:lnSpc>
                  <a:spcPct val="90000"/>
                </a:lnSpc>
                <a:spcBef>
                  <a:spcPts val="2400"/>
                </a:spcBef>
                <a:defRPr sz="2400" i="1">
                  <a:solidFill>
                    <a:srgbClr val="535353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lvl1pPr>
            </a:lstStyle>
            <a:p>
              <a:r>
                <a:rPr sz="1000" dirty="0">
                  <a:latin typeface="Lato Regular" charset="0"/>
                  <a:cs typeface="Lato Regular" charset="0"/>
                </a:rPr>
                <a:t>Cloud</a:t>
              </a:r>
            </a:p>
          </p:txBody>
        </p:sp>
        <p:grpSp>
          <p:nvGrpSpPr>
            <p:cNvPr id="17" name="Group"/>
            <p:cNvGrpSpPr/>
            <p:nvPr/>
          </p:nvGrpSpPr>
          <p:grpSpPr>
            <a:xfrm>
              <a:off x="9799433" y="1869239"/>
              <a:ext cx="270346" cy="272564"/>
              <a:chOff x="104592" y="562336"/>
              <a:chExt cx="711204" cy="717041"/>
            </a:xfrm>
          </p:grpSpPr>
          <p:sp>
            <p:nvSpPr>
              <p:cNvPr id="18" name="Freeform 889"/>
              <p:cNvSpPr/>
              <p:nvPr/>
            </p:nvSpPr>
            <p:spPr>
              <a:xfrm>
                <a:off x="346310" y="741825"/>
                <a:ext cx="209181" cy="3880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12" y="0"/>
                    </a:moveTo>
                    <a:cubicBezTo>
                      <a:pt x="288" y="0"/>
                      <a:pt x="288" y="0"/>
                      <a:pt x="288" y="0"/>
                    </a:cubicBezTo>
                    <a:cubicBezTo>
                      <a:pt x="144" y="0"/>
                      <a:pt x="0" y="0"/>
                      <a:pt x="0" y="0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144" y="21600"/>
                      <a:pt x="144" y="21600"/>
                      <a:pt x="288" y="21600"/>
                    </a:cubicBezTo>
                    <a:cubicBezTo>
                      <a:pt x="21312" y="21600"/>
                      <a:pt x="21312" y="21600"/>
                      <a:pt x="21312" y="21600"/>
                    </a:cubicBezTo>
                    <a:cubicBezTo>
                      <a:pt x="21456" y="21600"/>
                      <a:pt x="21600" y="21600"/>
                      <a:pt x="21600" y="21522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21600" y="0"/>
                      <a:pt x="21456" y="0"/>
                      <a:pt x="21312" y="0"/>
                    </a:cubicBezTo>
                    <a:close/>
                    <a:moveTo>
                      <a:pt x="10800" y="19962"/>
                    </a:moveTo>
                    <a:cubicBezTo>
                      <a:pt x="9936" y="19962"/>
                      <a:pt x="9216" y="19573"/>
                      <a:pt x="9216" y="19105"/>
                    </a:cubicBezTo>
                    <a:cubicBezTo>
                      <a:pt x="9216" y="18637"/>
                      <a:pt x="9936" y="18247"/>
                      <a:pt x="10800" y="18247"/>
                    </a:cubicBezTo>
                    <a:cubicBezTo>
                      <a:pt x="11664" y="18247"/>
                      <a:pt x="12384" y="18637"/>
                      <a:pt x="12384" y="19105"/>
                    </a:cubicBezTo>
                    <a:cubicBezTo>
                      <a:pt x="12384" y="19573"/>
                      <a:pt x="11664" y="19962"/>
                      <a:pt x="10800" y="19962"/>
                    </a:cubicBezTo>
                    <a:close/>
                    <a:moveTo>
                      <a:pt x="20016" y="15752"/>
                    </a:moveTo>
                    <a:cubicBezTo>
                      <a:pt x="20016" y="16219"/>
                      <a:pt x="19296" y="16609"/>
                      <a:pt x="18432" y="16609"/>
                    </a:cubicBezTo>
                    <a:cubicBezTo>
                      <a:pt x="3168" y="16609"/>
                      <a:pt x="3168" y="16609"/>
                      <a:pt x="3168" y="16609"/>
                    </a:cubicBezTo>
                    <a:cubicBezTo>
                      <a:pt x="2304" y="16609"/>
                      <a:pt x="1584" y="16219"/>
                      <a:pt x="1584" y="15752"/>
                    </a:cubicBezTo>
                    <a:cubicBezTo>
                      <a:pt x="1584" y="1638"/>
                      <a:pt x="1584" y="1638"/>
                      <a:pt x="1584" y="1638"/>
                    </a:cubicBezTo>
                    <a:cubicBezTo>
                      <a:pt x="1584" y="1170"/>
                      <a:pt x="2304" y="780"/>
                      <a:pt x="3168" y="780"/>
                    </a:cubicBezTo>
                    <a:cubicBezTo>
                      <a:pt x="18432" y="780"/>
                      <a:pt x="18432" y="780"/>
                      <a:pt x="18432" y="780"/>
                    </a:cubicBezTo>
                    <a:cubicBezTo>
                      <a:pt x="19296" y="780"/>
                      <a:pt x="20016" y="1170"/>
                      <a:pt x="20016" y="1638"/>
                    </a:cubicBezTo>
                    <a:lnTo>
                      <a:pt x="20016" y="15752"/>
                    </a:lnTo>
                    <a:close/>
                  </a:path>
                </a:pathLst>
              </a:custGeom>
              <a:solidFill>
                <a:srgbClr val="0A71C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>
                  <a:defRPr>
                    <a:solidFill>
                      <a:srgbClr val="535353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sz="800">
                  <a:latin typeface="Lato Regular" charset="0"/>
                  <a:cs typeface="Lato Regular" charset="0"/>
                </a:endParaRPr>
              </a:p>
            </p:txBody>
          </p:sp>
          <p:sp>
            <p:nvSpPr>
              <p:cNvPr id="19" name="Freeform 890"/>
              <p:cNvSpPr/>
              <p:nvPr/>
            </p:nvSpPr>
            <p:spPr>
              <a:xfrm>
                <a:off x="104592" y="562336"/>
                <a:ext cx="711204" cy="7170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52" y="0"/>
                      <a:pt x="0" y="4852"/>
                      <a:pt x="0" y="10800"/>
                    </a:cubicBezTo>
                    <a:cubicBezTo>
                      <a:pt x="0" y="16791"/>
                      <a:pt x="4852" y="21600"/>
                      <a:pt x="10800" y="21600"/>
                    </a:cubicBezTo>
                    <a:cubicBezTo>
                      <a:pt x="16748" y="21600"/>
                      <a:pt x="21600" y="16791"/>
                      <a:pt x="21600" y="10800"/>
                    </a:cubicBezTo>
                    <a:cubicBezTo>
                      <a:pt x="21600" y="4852"/>
                      <a:pt x="16748" y="0"/>
                      <a:pt x="10800" y="0"/>
                    </a:cubicBezTo>
                    <a:close/>
                    <a:moveTo>
                      <a:pt x="14850" y="16664"/>
                    </a:moveTo>
                    <a:cubicBezTo>
                      <a:pt x="14850" y="17170"/>
                      <a:pt x="14428" y="17550"/>
                      <a:pt x="13880" y="17550"/>
                    </a:cubicBezTo>
                    <a:cubicBezTo>
                      <a:pt x="7720" y="17550"/>
                      <a:pt x="7720" y="17550"/>
                      <a:pt x="7720" y="17550"/>
                    </a:cubicBezTo>
                    <a:cubicBezTo>
                      <a:pt x="7172" y="17550"/>
                      <a:pt x="6750" y="17170"/>
                      <a:pt x="6750" y="16664"/>
                    </a:cubicBezTo>
                    <a:cubicBezTo>
                      <a:pt x="6750" y="4978"/>
                      <a:pt x="6750" y="4978"/>
                      <a:pt x="6750" y="4978"/>
                    </a:cubicBezTo>
                    <a:cubicBezTo>
                      <a:pt x="6750" y="4472"/>
                      <a:pt x="7172" y="4050"/>
                      <a:pt x="7720" y="4050"/>
                    </a:cubicBezTo>
                    <a:cubicBezTo>
                      <a:pt x="13880" y="4050"/>
                      <a:pt x="13880" y="4050"/>
                      <a:pt x="13880" y="4050"/>
                    </a:cubicBezTo>
                    <a:cubicBezTo>
                      <a:pt x="14428" y="4050"/>
                      <a:pt x="14850" y="4472"/>
                      <a:pt x="14850" y="4978"/>
                    </a:cubicBezTo>
                    <a:lnTo>
                      <a:pt x="14850" y="16664"/>
                    </a:lnTo>
                    <a:close/>
                  </a:path>
                </a:pathLst>
              </a:custGeom>
              <a:solidFill>
                <a:srgbClr val="0A71C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>
                  <a:defRPr>
                    <a:solidFill>
                      <a:srgbClr val="535353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sz="800">
                  <a:latin typeface="Lato Regular" charset="0"/>
                  <a:cs typeface="Lato Regular" charset="0"/>
                </a:endParaRPr>
              </a:p>
            </p:txBody>
          </p:sp>
        </p:grpSp>
        <p:sp>
          <p:nvSpPr>
            <p:cNvPr id="20" name="Movilidad"/>
            <p:cNvSpPr txBox="1"/>
            <p:nvPr/>
          </p:nvSpPr>
          <p:spPr>
            <a:xfrm>
              <a:off x="10285288" y="1799947"/>
              <a:ext cx="1226234" cy="3792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07999" tIns="107999" rIns="107999" bIns="107999">
              <a:spAutoFit/>
            </a:bodyPr>
            <a:lstStyle>
              <a:lvl1pPr defTabSz="1073150">
                <a:lnSpc>
                  <a:spcPct val="90000"/>
                </a:lnSpc>
                <a:spcBef>
                  <a:spcPts val="2400"/>
                </a:spcBef>
                <a:defRPr sz="2400">
                  <a:solidFill>
                    <a:srgbClr val="535353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lvl1pPr>
            </a:lstStyle>
            <a:p>
              <a:r>
                <a:rPr sz="1000" dirty="0" err="1">
                  <a:latin typeface="Lato Regular" charset="0"/>
                  <a:cs typeface="Lato Regular" charset="0"/>
                </a:rPr>
                <a:t>Movilidad</a:t>
              </a:r>
              <a:endParaRPr sz="1000" dirty="0">
                <a:latin typeface="Lato Regular" charset="0"/>
                <a:cs typeface="Lato Regular" charset="0"/>
              </a:endParaRPr>
            </a:p>
          </p:txBody>
        </p:sp>
        <p:sp>
          <p:nvSpPr>
            <p:cNvPr id="21" name="Freeform 871"/>
            <p:cNvSpPr/>
            <p:nvPr/>
          </p:nvSpPr>
          <p:spPr>
            <a:xfrm>
              <a:off x="9799434" y="2311870"/>
              <a:ext cx="270344" cy="274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09" y="0"/>
                    <a:pt x="0" y="4809"/>
                    <a:pt x="0" y="10800"/>
                  </a:cubicBezTo>
                  <a:cubicBezTo>
                    <a:pt x="0" y="16748"/>
                    <a:pt x="4809" y="21600"/>
                    <a:pt x="10800" y="21600"/>
                  </a:cubicBezTo>
                  <a:cubicBezTo>
                    <a:pt x="16748" y="21600"/>
                    <a:pt x="21600" y="16748"/>
                    <a:pt x="21600" y="10800"/>
                  </a:cubicBezTo>
                  <a:cubicBezTo>
                    <a:pt x="21600" y="4809"/>
                    <a:pt x="16748" y="0"/>
                    <a:pt x="10800" y="0"/>
                  </a:cubicBezTo>
                  <a:close/>
                  <a:moveTo>
                    <a:pt x="7636" y="10800"/>
                  </a:moveTo>
                  <a:cubicBezTo>
                    <a:pt x="7636" y="10884"/>
                    <a:pt x="7636" y="10969"/>
                    <a:pt x="7594" y="11095"/>
                  </a:cubicBezTo>
                  <a:cubicBezTo>
                    <a:pt x="13458" y="13711"/>
                    <a:pt x="13458" y="13711"/>
                    <a:pt x="13458" y="13711"/>
                  </a:cubicBezTo>
                  <a:cubicBezTo>
                    <a:pt x="13753" y="13289"/>
                    <a:pt x="14259" y="13036"/>
                    <a:pt x="14850" y="13036"/>
                  </a:cubicBezTo>
                  <a:cubicBezTo>
                    <a:pt x="15820" y="13036"/>
                    <a:pt x="16622" y="13838"/>
                    <a:pt x="16622" y="14850"/>
                  </a:cubicBezTo>
                  <a:cubicBezTo>
                    <a:pt x="16622" y="15820"/>
                    <a:pt x="15820" y="16622"/>
                    <a:pt x="14850" y="16622"/>
                  </a:cubicBezTo>
                  <a:cubicBezTo>
                    <a:pt x="13838" y="16622"/>
                    <a:pt x="13036" y="15820"/>
                    <a:pt x="13036" y="14850"/>
                  </a:cubicBezTo>
                  <a:cubicBezTo>
                    <a:pt x="13036" y="14723"/>
                    <a:pt x="13036" y="14639"/>
                    <a:pt x="13078" y="14513"/>
                  </a:cubicBezTo>
                  <a:cubicBezTo>
                    <a:pt x="7214" y="11897"/>
                    <a:pt x="7214" y="11897"/>
                    <a:pt x="7214" y="11897"/>
                  </a:cubicBezTo>
                  <a:cubicBezTo>
                    <a:pt x="6919" y="12319"/>
                    <a:pt x="6412" y="12572"/>
                    <a:pt x="5822" y="12572"/>
                  </a:cubicBezTo>
                  <a:cubicBezTo>
                    <a:pt x="4852" y="12572"/>
                    <a:pt x="4050" y="11770"/>
                    <a:pt x="4050" y="10800"/>
                  </a:cubicBezTo>
                  <a:cubicBezTo>
                    <a:pt x="4050" y="9788"/>
                    <a:pt x="4852" y="8986"/>
                    <a:pt x="5822" y="8986"/>
                  </a:cubicBezTo>
                  <a:cubicBezTo>
                    <a:pt x="6412" y="8986"/>
                    <a:pt x="6919" y="9239"/>
                    <a:pt x="7214" y="9661"/>
                  </a:cubicBezTo>
                  <a:cubicBezTo>
                    <a:pt x="13078" y="7045"/>
                    <a:pt x="13078" y="7045"/>
                    <a:pt x="13078" y="7045"/>
                  </a:cubicBezTo>
                  <a:cubicBezTo>
                    <a:pt x="13036" y="6961"/>
                    <a:pt x="13036" y="6834"/>
                    <a:pt x="13036" y="6750"/>
                  </a:cubicBezTo>
                  <a:cubicBezTo>
                    <a:pt x="13036" y="5738"/>
                    <a:pt x="13838" y="4936"/>
                    <a:pt x="14850" y="4936"/>
                  </a:cubicBezTo>
                  <a:cubicBezTo>
                    <a:pt x="15820" y="4936"/>
                    <a:pt x="16622" y="5738"/>
                    <a:pt x="16622" y="6750"/>
                  </a:cubicBezTo>
                  <a:cubicBezTo>
                    <a:pt x="16622" y="7720"/>
                    <a:pt x="15820" y="8522"/>
                    <a:pt x="14850" y="8522"/>
                  </a:cubicBezTo>
                  <a:cubicBezTo>
                    <a:pt x="14259" y="8522"/>
                    <a:pt x="13753" y="8269"/>
                    <a:pt x="13458" y="7847"/>
                  </a:cubicBezTo>
                  <a:cubicBezTo>
                    <a:pt x="7594" y="10463"/>
                    <a:pt x="7594" y="10463"/>
                    <a:pt x="7594" y="10463"/>
                  </a:cubicBezTo>
                  <a:cubicBezTo>
                    <a:pt x="7636" y="10589"/>
                    <a:pt x="7636" y="10673"/>
                    <a:pt x="7636" y="10800"/>
                  </a:cubicBezTo>
                  <a:close/>
                </a:path>
              </a:pathLst>
            </a:custGeom>
            <a:solidFill>
              <a:srgbClr val="0A71CE"/>
            </a:solidFill>
            <a:ln w="12700">
              <a:miter lim="400000"/>
            </a:ln>
          </p:spPr>
          <p:txBody>
            <a:bodyPr lIns="50800" tIns="50800" rIns="50800" bIns="50800"/>
            <a:lstStyle/>
            <a:p>
              <a:pPr>
                <a:defRPr>
                  <a:solidFill>
                    <a:srgbClr val="535353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sz="800">
                <a:latin typeface="Lato Regular" charset="0"/>
                <a:cs typeface="Lato Regular" charset="0"/>
              </a:endParaRPr>
            </a:p>
          </p:txBody>
        </p:sp>
        <p:sp>
          <p:nvSpPr>
            <p:cNvPr id="22" name="Ecosistema extendido"/>
            <p:cNvSpPr txBox="1"/>
            <p:nvPr/>
          </p:nvSpPr>
          <p:spPr>
            <a:xfrm>
              <a:off x="10285288" y="2186643"/>
              <a:ext cx="1226234" cy="52649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07999" tIns="107999" rIns="107999" bIns="107999">
              <a:spAutoFit/>
            </a:bodyPr>
            <a:lstStyle>
              <a:lvl1pPr defTabSz="1073150">
                <a:lnSpc>
                  <a:spcPct val="90000"/>
                </a:lnSpc>
                <a:spcBef>
                  <a:spcPts val="2400"/>
                </a:spcBef>
                <a:defRPr sz="2400">
                  <a:solidFill>
                    <a:srgbClr val="535353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lvl1pPr>
            </a:lstStyle>
            <a:p>
              <a:r>
                <a:rPr sz="1000" dirty="0" err="1">
                  <a:latin typeface="Lato Regular" charset="0"/>
                  <a:cs typeface="Lato Regular" charset="0"/>
                </a:rPr>
                <a:t>Ecosistema</a:t>
              </a:r>
              <a:r>
                <a:rPr sz="1000" dirty="0">
                  <a:latin typeface="Lato Regular" charset="0"/>
                  <a:cs typeface="Lato Regular" charset="0"/>
                </a:rPr>
                <a:t> </a:t>
              </a:r>
              <a:r>
                <a:rPr sz="1000" dirty="0" err="1">
                  <a:latin typeface="Lato Regular" charset="0"/>
                  <a:cs typeface="Lato Regular" charset="0"/>
                </a:rPr>
                <a:t>extendido</a:t>
              </a:r>
              <a:endParaRPr sz="1000" dirty="0">
                <a:latin typeface="Lato Regular" charset="0"/>
                <a:cs typeface="Lato Regular" charset="0"/>
              </a:endParaRPr>
            </a:p>
          </p:txBody>
        </p:sp>
        <p:sp>
          <p:nvSpPr>
            <p:cNvPr id="23" name="Freeform 115"/>
            <p:cNvSpPr/>
            <p:nvPr/>
          </p:nvSpPr>
          <p:spPr>
            <a:xfrm>
              <a:off x="9806091" y="2869972"/>
              <a:ext cx="270344" cy="272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50" y="13036"/>
                  </a:moveTo>
                  <a:cubicBezTo>
                    <a:pt x="12150" y="13036"/>
                    <a:pt x="12150" y="13036"/>
                    <a:pt x="12150" y="13036"/>
                  </a:cubicBezTo>
                  <a:cubicBezTo>
                    <a:pt x="12150" y="15736"/>
                    <a:pt x="12150" y="15736"/>
                    <a:pt x="12150" y="15736"/>
                  </a:cubicBezTo>
                  <a:cubicBezTo>
                    <a:pt x="9450" y="15736"/>
                    <a:pt x="9450" y="15736"/>
                    <a:pt x="9450" y="15736"/>
                  </a:cubicBezTo>
                  <a:lnTo>
                    <a:pt x="9450" y="13036"/>
                  </a:lnTo>
                  <a:close/>
                  <a:moveTo>
                    <a:pt x="9450" y="8522"/>
                  </a:moveTo>
                  <a:cubicBezTo>
                    <a:pt x="12150" y="8522"/>
                    <a:pt x="12150" y="8522"/>
                    <a:pt x="12150" y="8522"/>
                  </a:cubicBezTo>
                  <a:cubicBezTo>
                    <a:pt x="12150" y="5822"/>
                    <a:pt x="12150" y="5822"/>
                    <a:pt x="12150" y="5822"/>
                  </a:cubicBezTo>
                  <a:cubicBezTo>
                    <a:pt x="9450" y="5822"/>
                    <a:pt x="9450" y="5822"/>
                    <a:pt x="9450" y="5822"/>
                  </a:cubicBezTo>
                  <a:lnTo>
                    <a:pt x="9450" y="8522"/>
                  </a:lnTo>
                  <a:close/>
                  <a:moveTo>
                    <a:pt x="9450" y="12150"/>
                  </a:moveTo>
                  <a:cubicBezTo>
                    <a:pt x="12150" y="12150"/>
                    <a:pt x="12150" y="12150"/>
                    <a:pt x="12150" y="12150"/>
                  </a:cubicBezTo>
                  <a:cubicBezTo>
                    <a:pt x="12150" y="9450"/>
                    <a:pt x="12150" y="9450"/>
                    <a:pt x="12150" y="9450"/>
                  </a:cubicBezTo>
                  <a:cubicBezTo>
                    <a:pt x="9450" y="9450"/>
                    <a:pt x="9450" y="9450"/>
                    <a:pt x="9450" y="9450"/>
                  </a:cubicBezTo>
                  <a:lnTo>
                    <a:pt x="9450" y="12150"/>
                  </a:lnTo>
                  <a:close/>
                  <a:moveTo>
                    <a:pt x="5822" y="12150"/>
                  </a:moveTo>
                  <a:cubicBezTo>
                    <a:pt x="8522" y="12150"/>
                    <a:pt x="8522" y="12150"/>
                    <a:pt x="8522" y="12150"/>
                  </a:cubicBezTo>
                  <a:cubicBezTo>
                    <a:pt x="8522" y="9450"/>
                    <a:pt x="8522" y="9450"/>
                    <a:pt x="8522" y="9450"/>
                  </a:cubicBezTo>
                  <a:cubicBezTo>
                    <a:pt x="5822" y="9450"/>
                    <a:pt x="5822" y="9450"/>
                    <a:pt x="5822" y="9450"/>
                  </a:cubicBezTo>
                  <a:lnTo>
                    <a:pt x="5822" y="12150"/>
                  </a:lnTo>
                  <a:close/>
                  <a:moveTo>
                    <a:pt x="5822" y="15736"/>
                  </a:moveTo>
                  <a:cubicBezTo>
                    <a:pt x="8522" y="15736"/>
                    <a:pt x="8522" y="15736"/>
                    <a:pt x="8522" y="15736"/>
                  </a:cubicBezTo>
                  <a:cubicBezTo>
                    <a:pt x="8522" y="13036"/>
                    <a:pt x="8522" y="13036"/>
                    <a:pt x="8522" y="13036"/>
                  </a:cubicBezTo>
                  <a:cubicBezTo>
                    <a:pt x="5822" y="13036"/>
                    <a:pt x="5822" y="13036"/>
                    <a:pt x="5822" y="13036"/>
                  </a:cubicBezTo>
                  <a:lnTo>
                    <a:pt x="5822" y="15736"/>
                  </a:lnTo>
                  <a:close/>
                  <a:moveTo>
                    <a:pt x="5822" y="8522"/>
                  </a:moveTo>
                  <a:cubicBezTo>
                    <a:pt x="8522" y="8522"/>
                    <a:pt x="8522" y="8522"/>
                    <a:pt x="8522" y="8522"/>
                  </a:cubicBezTo>
                  <a:cubicBezTo>
                    <a:pt x="8522" y="5822"/>
                    <a:pt x="8522" y="5822"/>
                    <a:pt x="8522" y="5822"/>
                  </a:cubicBezTo>
                  <a:cubicBezTo>
                    <a:pt x="5822" y="5822"/>
                    <a:pt x="5822" y="5822"/>
                    <a:pt x="5822" y="5822"/>
                  </a:cubicBezTo>
                  <a:lnTo>
                    <a:pt x="5822" y="8522"/>
                  </a:lnTo>
                  <a:close/>
                  <a:moveTo>
                    <a:pt x="13036" y="8522"/>
                  </a:moveTo>
                  <a:cubicBezTo>
                    <a:pt x="15736" y="8522"/>
                    <a:pt x="15736" y="8522"/>
                    <a:pt x="15736" y="8522"/>
                  </a:cubicBezTo>
                  <a:cubicBezTo>
                    <a:pt x="15736" y="5822"/>
                    <a:pt x="15736" y="5822"/>
                    <a:pt x="15736" y="5822"/>
                  </a:cubicBezTo>
                  <a:cubicBezTo>
                    <a:pt x="13036" y="5822"/>
                    <a:pt x="13036" y="5822"/>
                    <a:pt x="13036" y="5822"/>
                  </a:cubicBezTo>
                  <a:lnTo>
                    <a:pt x="13036" y="8522"/>
                  </a:lnTo>
                  <a:close/>
                  <a:moveTo>
                    <a:pt x="21600" y="10800"/>
                  </a:moveTo>
                  <a:cubicBezTo>
                    <a:pt x="21600" y="16748"/>
                    <a:pt x="16748" y="21600"/>
                    <a:pt x="10800" y="21600"/>
                  </a:cubicBezTo>
                  <a:cubicBezTo>
                    <a:pt x="4809" y="21600"/>
                    <a:pt x="0" y="16748"/>
                    <a:pt x="0" y="10800"/>
                  </a:cubicBezTo>
                  <a:cubicBezTo>
                    <a:pt x="0" y="4809"/>
                    <a:pt x="4809" y="0"/>
                    <a:pt x="10800" y="0"/>
                  </a:cubicBezTo>
                  <a:cubicBezTo>
                    <a:pt x="16748" y="0"/>
                    <a:pt x="21600" y="4809"/>
                    <a:pt x="21600" y="10800"/>
                  </a:cubicBezTo>
                  <a:close/>
                  <a:moveTo>
                    <a:pt x="16622" y="5400"/>
                  </a:moveTo>
                  <a:cubicBezTo>
                    <a:pt x="16622" y="5147"/>
                    <a:pt x="16453" y="4936"/>
                    <a:pt x="16200" y="4936"/>
                  </a:cubicBezTo>
                  <a:cubicBezTo>
                    <a:pt x="5400" y="4936"/>
                    <a:pt x="5400" y="4936"/>
                    <a:pt x="5400" y="4936"/>
                  </a:cubicBezTo>
                  <a:cubicBezTo>
                    <a:pt x="5147" y="4936"/>
                    <a:pt x="4936" y="5147"/>
                    <a:pt x="4936" y="5400"/>
                  </a:cubicBezTo>
                  <a:cubicBezTo>
                    <a:pt x="4936" y="16200"/>
                    <a:pt x="4936" y="16200"/>
                    <a:pt x="4936" y="16200"/>
                  </a:cubicBezTo>
                  <a:cubicBezTo>
                    <a:pt x="4936" y="16453"/>
                    <a:pt x="5147" y="16622"/>
                    <a:pt x="5400" y="16622"/>
                  </a:cubicBezTo>
                  <a:cubicBezTo>
                    <a:pt x="16200" y="16622"/>
                    <a:pt x="16200" y="16622"/>
                    <a:pt x="16200" y="16622"/>
                  </a:cubicBezTo>
                  <a:cubicBezTo>
                    <a:pt x="16453" y="16622"/>
                    <a:pt x="16622" y="16453"/>
                    <a:pt x="16622" y="16200"/>
                  </a:cubicBezTo>
                  <a:lnTo>
                    <a:pt x="16622" y="5400"/>
                  </a:lnTo>
                  <a:close/>
                  <a:moveTo>
                    <a:pt x="13036" y="12150"/>
                  </a:moveTo>
                  <a:cubicBezTo>
                    <a:pt x="15736" y="12150"/>
                    <a:pt x="15736" y="12150"/>
                    <a:pt x="15736" y="12150"/>
                  </a:cubicBezTo>
                  <a:cubicBezTo>
                    <a:pt x="15736" y="9450"/>
                    <a:pt x="15736" y="9450"/>
                    <a:pt x="15736" y="9450"/>
                  </a:cubicBezTo>
                  <a:cubicBezTo>
                    <a:pt x="13036" y="9450"/>
                    <a:pt x="13036" y="9450"/>
                    <a:pt x="13036" y="9450"/>
                  </a:cubicBezTo>
                  <a:lnTo>
                    <a:pt x="13036" y="12150"/>
                  </a:lnTo>
                  <a:close/>
                  <a:moveTo>
                    <a:pt x="13036" y="15736"/>
                  </a:moveTo>
                  <a:cubicBezTo>
                    <a:pt x="15736" y="15736"/>
                    <a:pt x="15736" y="15736"/>
                    <a:pt x="15736" y="15736"/>
                  </a:cubicBezTo>
                  <a:cubicBezTo>
                    <a:pt x="15736" y="13036"/>
                    <a:pt x="15736" y="13036"/>
                    <a:pt x="15736" y="13036"/>
                  </a:cubicBezTo>
                  <a:cubicBezTo>
                    <a:pt x="13036" y="13036"/>
                    <a:pt x="13036" y="13036"/>
                    <a:pt x="13036" y="13036"/>
                  </a:cubicBezTo>
                  <a:lnTo>
                    <a:pt x="13036" y="15736"/>
                  </a:lnTo>
                  <a:close/>
                </a:path>
              </a:pathLst>
            </a:custGeom>
            <a:solidFill>
              <a:srgbClr val="0A71CE"/>
            </a:solidFill>
            <a:ln w="12700">
              <a:miter lim="400000"/>
            </a:ln>
          </p:spPr>
          <p:txBody>
            <a:bodyPr lIns="50800" tIns="50800" rIns="50800" bIns="50800"/>
            <a:lstStyle/>
            <a:p>
              <a:pPr>
                <a:defRPr>
                  <a:solidFill>
                    <a:srgbClr val="535353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sz="800">
                <a:latin typeface="Lato Regular" charset="0"/>
                <a:cs typeface="Lato Regular" charset="0"/>
              </a:endParaRPr>
            </a:p>
          </p:txBody>
        </p:sp>
        <p:sp>
          <p:nvSpPr>
            <p:cNvPr id="24" name="Big Data&amp;Analytics"/>
            <p:cNvSpPr txBox="1"/>
            <p:nvPr/>
          </p:nvSpPr>
          <p:spPr>
            <a:xfrm>
              <a:off x="10285288" y="2731424"/>
              <a:ext cx="1226234" cy="52649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07999" tIns="107999" rIns="107999" bIns="107999">
              <a:spAutoFit/>
            </a:bodyPr>
            <a:lstStyle>
              <a:lvl1pPr defTabSz="1073150">
                <a:lnSpc>
                  <a:spcPct val="90000"/>
                </a:lnSpc>
                <a:spcBef>
                  <a:spcPts val="2400"/>
                </a:spcBef>
                <a:defRPr sz="2400" i="1">
                  <a:solidFill>
                    <a:srgbClr val="535353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lvl1pPr>
            </a:lstStyle>
            <a:p>
              <a:r>
                <a:rPr sz="1000" dirty="0">
                  <a:latin typeface="Lato Regular" charset="0"/>
                  <a:cs typeface="Lato Regular" charset="0"/>
                </a:rPr>
                <a:t>Big Data &amp; </a:t>
              </a:r>
              <a:r>
                <a:rPr lang="es-MX" sz="1000" dirty="0">
                  <a:latin typeface="Lato Regular" charset="0"/>
                  <a:cs typeface="Lato Regular" charset="0"/>
                </a:rPr>
                <a:t>R</a:t>
              </a:r>
              <a:r>
                <a:rPr lang="es-MX" sz="1000" dirty="0" smtClean="0">
                  <a:latin typeface="Lato Regular" charset="0"/>
                  <a:cs typeface="Lato Regular" charset="0"/>
                </a:rPr>
                <a:t>eal Time</a:t>
              </a:r>
              <a:endParaRPr sz="1000" dirty="0">
                <a:latin typeface="Lato Regular" charset="0"/>
                <a:cs typeface="Lato Regular" charset="0"/>
              </a:endParaRPr>
            </a:p>
          </p:txBody>
        </p:sp>
      </p:grpSp>
      <p:pic>
        <p:nvPicPr>
          <p:cNvPr id="7182" name="Picture 5" descr="E:\Escritorio\logos\768px-Python-logo-notex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184" y="969350"/>
            <a:ext cx="562421" cy="56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3" name="Picture 6" descr="E:\Escritorio\logos\1200px-Postgresql_elephant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35" y="583415"/>
            <a:ext cx="562421" cy="58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7" descr="E:\Escritorio\logos\Apache_Spark_logo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775" y="620800"/>
            <a:ext cx="1124843" cy="58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5" name="Picture 8" descr="E:\Escritorio\logos\Hadoop_logo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254" y="710358"/>
            <a:ext cx="1908703" cy="49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9" descr="E:\Escritorio\logos\koalas-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293" y="1990985"/>
            <a:ext cx="696651" cy="62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7" name="Picture 10" descr="E:\Escritorio\logos\mongodb-256x30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294" y="1967659"/>
            <a:ext cx="821409" cy="96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11" descr="E:\Escritorio\logos\0 sS8oR5ozXSgnRLh0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838" y="1901044"/>
            <a:ext cx="1303534" cy="50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7" name="4 Tabla"/>
          <p:cNvGraphicFramePr/>
          <p:nvPr>
            <p:extLst>
              <p:ext uri="{D42A27DB-BD31-4B8C-83A1-F6EECF244321}">
                <p14:modId xmlns:p14="http://schemas.microsoft.com/office/powerpoint/2010/main" val="2042786892"/>
              </p:ext>
            </p:extLst>
          </p:nvPr>
        </p:nvGraphicFramePr>
        <p:xfrm>
          <a:off x="-1" y="2931785"/>
          <a:ext cx="6096000" cy="3991125"/>
        </p:xfrm>
        <a:graphic>
          <a:graphicData uri="http://schemas.openxmlformats.org/drawingml/2006/table">
            <a:tbl>
              <a:tblPr/>
              <a:tblGrid>
                <a:gridCol w="24848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1119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795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 dirty="0">
                          <a:solidFill>
                            <a:schemeClr val="accent1"/>
                          </a:solidFill>
                          <a:latin typeface="Lato Bold"/>
                          <a:ea typeface="Lato Bold"/>
                          <a:cs typeface="Lato Bold"/>
                        </a:rPr>
                        <a:t>CASO DE USO</a:t>
                      </a:r>
                    </a:p>
                  </a:txBody>
                  <a:tcPr marL="4763" marR="4763" marT="4763" marB="4763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 dirty="0">
                          <a:solidFill>
                            <a:schemeClr val="accent1"/>
                          </a:solidFill>
                          <a:latin typeface="Lato Bold"/>
                          <a:ea typeface="Lato Bold"/>
                          <a:cs typeface="Lato Bold"/>
                        </a:rPr>
                        <a:t>OBJETIVO</a:t>
                      </a:r>
                    </a:p>
                  </a:txBody>
                  <a:tcPr marL="4763" marR="4763" marT="4763" marB="4763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0925">
                <a:tc>
                  <a:txBody>
                    <a:bodyPr/>
                    <a:lstStyle/>
                    <a:p>
                      <a:r>
                        <a:rPr lang="es-MX" sz="12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ato Regular" charset="0"/>
                          <a:cs typeface="Lato Regular" charset="0"/>
                        </a:rPr>
                        <a:t>Precios dinámicos</a:t>
                      </a:r>
                    </a:p>
                  </a:txBody>
                  <a:tcPr marL="4763" marR="4763" marT="4763" marB="4763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itchFamily="34" charset="0"/>
                        <a:buChar char="•"/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s-ES" sz="1000" b="0" baseline="0" noProof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ato Regular" charset="0"/>
                          <a:ea typeface="Lato Regular"/>
                          <a:cs typeface="Lato Regular" charset="0"/>
                          <a:sym typeface="Lato Regular"/>
                        </a:rPr>
                        <a:t>Optimización de precios por micro segmentación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s-ES" sz="1000" b="0" baseline="0" noProof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ato Regular" charset="0"/>
                          <a:ea typeface="Lato Regular"/>
                          <a:cs typeface="Lato Regular" charset="0"/>
                          <a:sym typeface="Lato Regular"/>
                        </a:rPr>
                        <a:t>Optimización de precios por demanda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s-ES" sz="1000" b="0" baseline="0" noProof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ato Regular" charset="0"/>
                          <a:ea typeface="Lato Regular"/>
                          <a:cs typeface="Lato Regular" charset="0"/>
                          <a:sym typeface="Lato Regular"/>
                        </a:rPr>
                        <a:t>Optimización de precios por preventa , competencia y nuevos </a:t>
                      </a:r>
                      <a:r>
                        <a:rPr lang="es-ES" sz="1000" b="0" baseline="0" noProof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ato Regular" charset="0"/>
                          <a:ea typeface="Lato Regular"/>
                          <a:cs typeface="Lato Regular" charset="0"/>
                          <a:sym typeface="Lato Regular"/>
                        </a:rPr>
                        <a:t>prodcutos</a:t>
                      </a:r>
                      <a:endParaRPr lang="es-ES" sz="1000" b="0" baseline="0" noProof="0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Lato Regular" charset="0"/>
                        <a:ea typeface="Lato Regular"/>
                        <a:cs typeface="Lato Regular" charset="0"/>
                        <a:sym typeface="Lato Regular"/>
                      </a:endParaRPr>
                    </a:p>
                  </a:txBody>
                  <a:tcPr marL="4763" marR="4763" marT="4763" marB="4763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2729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s-ES" sz="1200" b="1" noProof="0" dirty="0" smtClean="0">
                          <a:solidFill>
                            <a:srgbClr val="535353"/>
                          </a:solidFill>
                          <a:latin typeface="Lato Regular"/>
                          <a:ea typeface="Bankinter Sans"/>
                          <a:cs typeface="Bankinter Sans"/>
                          <a:sym typeface="Bankinter Sans"/>
                        </a:rPr>
                        <a:t>Búsqueda</a:t>
                      </a:r>
                      <a:r>
                        <a:rPr lang="es-ES" sz="1200" b="1" baseline="0" noProof="0" dirty="0" smtClean="0">
                          <a:solidFill>
                            <a:srgbClr val="535353"/>
                          </a:solidFill>
                          <a:latin typeface="Lato Regular"/>
                          <a:ea typeface="Bankinter Sans"/>
                          <a:cs typeface="Bankinter Sans"/>
                          <a:sym typeface="Bankinter Sans"/>
                        </a:rPr>
                        <a:t> en lenguaje natural</a:t>
                      </a:r>
                      <a:endParaRPr lang="es-ES" sz="1200" b="1" noProof="0" dirty="0">
                        <a:solidFill>
                          <a:srgbClr val="535353"/>
                        </a:solidFill>
                        <a:latin typeface="Lato Regular"/>
                        <a:ea typeface="Bankinter Sans"/>
                        <a:cs typeface="Bankinter Sans"/>
                        <a:sym typeface="Bankinter Sans"/>
                      </a:endParaRPr>
                    </a:p>
                  </a:txBody>
                  <a:tcPr marL="4763" marR="4763" marT="4763" marB="4763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  <a:defRPr>
                          <a:solidFill>
                            <a:srgbClr val="535353"/>
                          </a:solidFill>
                          <a:latin typeface="Bankinter Sans"/>
                          <a:ea typeface="Bankinter Sans"/>
                          <a:cs typeface="Bankinter Sans"/>
                          <a:sym typeface="Bankinter Sans"/>
                        </a:defRPr>
                      </a:pPr>
                      <a:r>
                        <a:rPr lang="es-ES" sz="1000" baseline="0" noProof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ato Regular"/>
                          <a:cs typeface="Lato Regular" charset="0"/>
                        </a:rPr>
                        <a:t>Recomendación de eventos similares de acuerdo a búsqueda</a:t>
                      </a:r>
                      <a:endParaRPr lang="es-ES" sz="1000" baseline="0" noProof="0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Lato Regular" charset="0"/>
                        <a:cs typeface="Lato Regular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>
                          <a:solidFill>
                            <a:srgbClr val="535353"/>
                          </a:solidFill>
                          <a:latin typeface="Bankinter Sans"/>
                          <a:ea typeface="Bankinter Sans"/>
                          <a:cs typeface="Bankinter Sans"/>
                          <a:sym typeface="Bankinter Sans"/>
                        </a:defRPr>
                      </a:pPr>
                      <a:r>
                        <a:rPr lang="es-ES" sz="1000" b="0" i="0" kern="1200" noProof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Lato Regular" charset="0"/>
                          <a:ea typeface="+mn-ea"/>
                          <a:cs typeface="Lato Regular" charset="0"/>
                        </a:rPr>
                        <a:t>Búsqueda</a:t>
                      </a:r>
                      <a:r>
                        <a:rPr lang="es-ES" sz="1000" b="0" i="0" kern="1200" baseline="0" noProof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Lato Regular" charset="0"/>
                          <a:ea typeface="+mn-ea"/>
                          <a:cs typeface="Lato Regular" charset="0"/>
                        </a:rPr>
                        <a:t> alternativa y  corrección de búsqueda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>
                          <a:solidFill>
                            <a:srgbClr val="535353"/>
                          </a:solidFill>
                          <a:latin typeface="Bankinter Sans"/>
                          <a:ea typeface="Bankinter Sans"/>
                          <a:cs typeface="Bankinter Sans"/>
                          <a:sym typeface="Bankinter Sans"/>
                        </a:defRPr>
                      </a:pPr>
                      <a:r>
                        <a:rPr lang="es-ES" sz="1000" b="0" i="0" kern="1200" baseline="0" noProof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Lato Regular" charset="0"/>
                          <a:ea typeface="+mn-ea"/>
                          <a:cs typeface="Lato Regular" charset="0"/>
                        </a:rPr>
                        <a:t>Potenciar texto dentro de la descripción del evento</a:t>
                      </a:r>
                    </a:p>
                  </a:txBody>
                  <a:tcPr marL="4763" marR="4763" marT="4763" marB="4763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172747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s-MX" sz="1200" b="1" noProof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ato Regular" charset="0"/>
                          <a:cs typeface="Lato Regular" charset="0"/>
                        </a:rPr>
                        <a:t>Sistemas de recomendaciones</a:t>
                      </a:r>
                      <a:endParaRPr lang="es-MX" sz="1200" b="1" noProof="0" dirty="0">
                        <a:solidFill>
                          <a:schemeClr val="bg2">
                            <a:lumMod val="50000"/>
                          </a:schemeClr>
                        </a:solidFill>
                        <a:latin typeface="Lato Regular" charset="0"/>
                        <a:ea typeface="Bankinter Sans"/>
                        <a:cs typeface="Lato Regular" charset="0"/>
                        <a:sym typeface="Bankinter Sans"/>
                      </a:endParaRPr>
                    </a:p>
                  </a:txBody>
                  <a:tcPr marL="4763" marR="4763" marT="4763" marB="4763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itchFamily="34" charset="0"/>
                        <a:buChar char="•"/>
                        <a:defRPr sz="1800">
                          <a:solidFill>
                            <a:srgbClr val="000000"/>
                          </a:solidFill>
                        </a:defRPr>
                      </a:pPr>
                      <a:endParaRPr lang="es-MX" sz="1000" b="0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Lato Regular" charset="0"/>
                        <a:cs typeface="Lato Regular" charset="0"/>
                      </a:endParaRPr>
                    </a:p>
                    <a:p>
                      <a:pPr marL="171450" indent="-171450">
                        <a:buFont typeface="Arial" pitchFamily="34" charset="0"/>
                        <a:buChar char="•"/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s-MX" sz="1000" b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ato Regular" charset="0"/>
                          <a:cs typeface="Lato Regular" charset="0"/>
                        </a:rPr>
                        <a:t>Clientes</a:t>
                      </a:r>
                      <a:r>
                        <a:rPr lang="es-MX" sz="1000" b="0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ato Regular" charset="0"/>
                          <a:cs typeface="Lato Regular" charset="0"/>
                        </a:rPr>
                        <a:t> con comportamiento similares para ofrecer servicios y productos</a:t>
                      </a:r>
                    </a:p>
                    <a:p>
                      <a:pPr marL="171450" indent="-171450">
                        <a:buFont typeface="Arial" pitchFamily="34" charset="0"/>
                        <a:buChar char="•"/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s-MX" sz="1000" b="0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ato Regular" charset="0"/>
                          <a:cs typeface="Lato Regular" charset="0"/>
                        </a:rPr>
                        <a:t>Personalización de imágenes de eventos de acuerdo al perfil del cliente</a:t>
                      </a:r>
                    </a:p>
                    <a:p>
                      <a:pPr marL="171450" indent="-171450">
                        <a:buFont typeface="Arial" pitchFamily="34" charset="0"/>
                        <a:buChar char="•"/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s-ES" sz="1000" b="0" i="0" kern="12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Lato Regular" charset="0"/>
                          <a:ea typeface="+mn-ea"/>
                          <a:cs typeface="Lato Regular" charset="0"/>
                        </a:rPr>
                        <a:t>Principales artistas en la venta de entradas según temporada y geografía</a:t>
                      </a:r>
                      <a:endParaRPr lang="es-MX" sz="1000" b="0" baseline="0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Lato Regular" charset="0"/>
                        <a:cs typeface="Lato Regular" charset="0"/>
                      </a:endParaRPr>
                    </a:p>
                    <a:p>
                      <a:pPr marL="171450" indent="-171450">
                        <a:buFont typeface="Arial" pitchFamily="34" charset="0"/>
                        <a:buChar char="•"/>
                        <a:defRPr sz="1800">
                          <a:solidFill>
                            <a:srgbClr val="000000"/>
                          </a:solidFill>
                        </a:defRPr>
                      </a:pPr>
                      <a:endParaRPr lang="es-MX" sz="1000" b="0" baseline="0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Lato Regular" charset="0"/>
                        <a:cs typeface="Lato Regular" charset="0"/>
                      </a:endParaRPr>
                    </a:p>
                  </a:txBody>
                  <a:tcPr marL="4763" marR="4763" marT="4763" marB="4763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76234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s-ES" sz="1200" b="1" noProof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ato Regular" charset="0"/>
                          <a:ea typeface="Bankinter Sans"/>
                          <a:cs typeface="Lato Regular" charset="0"/>
                          <a:sym typeface="Bankinter Sans"/>
                        </a:rPr>
                        <a:t>Sistema antifraude</a:t>
                      </a:r>
                      <a:endParaRPr lang="es-ES" sz="1200" b="1" noProof="0" dirty="0">
                        <a:solidFill>
                          <a:schemeClr val="bg2">
                            <a:lumMod val="50000"/>
                          </a:schemeClr>
                        </a:solidFill>
                        <a:latin typeface="Lato Regular" charset="0"/>
                        <a:ea typeface="Bankinter Sans"/>
                        <a:cs typeface="Lato Regular" charset="0"/>
                        <a:sym typeface="Bankinter Sans"/>
                      </a:endParaRPr>
                    </a:p>
                  </a:txBody>
                  <a:tcPr marL="4763" marR="4763" marT="4763" marB="4763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s-ES" sz="1000" noProof="0" dirty="0" smtClean="0">
                          <a:solidFill>
                            <a:srgbClr val="535353"/>
                          </a:solidFill>
                          <a:latin typeface="Lato Regular" charset="0"/>
                          <a:ea typeface="Lato Regular"/>
                          <a:cs typeface="Lato Regular" charset="0"/>
                          <a:sym typeface="Lato Regular"/>
                        </a:rPr>
                        <a:t>Robustecer</a:t>
                      </a:r>
                      <a:r>
                        <a:rPr lang="es-ES" sz="1000" baseline="0" noProof="0" dirty="0" smtClean="0">
                          <a:solidFill>
                            <a:srgbClr val="535353"/>
                          </a:solidFill>
                          <a:latin typeface="Lato Regular" charset="0"/>
                          <a:ea typeface="Lato Regular"/>
                          <a:cs typeface="Lato Regular" charset="0"/>
                          <a:sym typeface="Lato Regular"/>
                        </a:rPr>
                        <a:t> los sistemas antifraude para pagos con TDC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s-ES" sz="1000" baseline="0" noProof="0" dirty="0" smtClean="0">
                          <a:solidFill>
                            <a:srgbClr val="535353"/>
                          </a:solidFill>
                          <a:latin typeface="Lato Regular" charset="0"/>
                          <a:ea typeface="Lato Regular"/>
                          <a:cs typeface="Lato Regular" charset="0"/>
                          <a:sym typeface="Lato Regular"/>
                        </a:rPr>
                        <a:t>Detección de eventos de estafa utilizando </a:t>
                      </a:r>
                      <a:r>
                        <a:rPr lang="es-ES" sz="1000" i="1" baseline="0" noProof="0" dirty="0" smtClean="0">
                          <a:solidFill>
                            <a:srgbClr val="535353"/>
                          </a:solidFill>
                          <a:latin typeface="Lato Regular" charset="0"/>
                          <a:ea typeface="Lato Regular"/>
                          <a:cs typeface="Lato Regular" charset="0"/>
                          <a:sym typeface="Lato Regular"/>
                        </a:rPr>
                        <a:t>web </a:t>
                      </a:r>
                      <a:r>
                        <a:rPr lang="es-ES" sz="1000" i="1" baseline="0" noProof="0" dirty="0" err="1" smtClean="0">
                          <a:solidFill>
                            <a:srgbClr val="535353"/>
                          </a:solidFill>
                          <a:latin typeface="Lato Regular" charset="0"/>
                          <a:ea typeface="Lato Regular"/>
                          <a:cs typeface="Lato Regular" charset="0"/>
                          <a:sym typeface="Lato Regular"/>
                        </a:rPr>
                        <a:t>scrapping</a:t>
                      </a:r>
                      <a:endParaRPr lang="es-ES" sz="1000" i="1" noProof="0" dirty="0">
                        <a:solidFill>
                          <a:srgbClr val="535353"/>
                        </a:solidFill>
                        <a:latin typeface="Lato Regular"/>
                        <a:ea typeface="Bankinter Sans"/>
                        <a:cs typeface="Bankinter Sans"/>
                        <a:sym typeface="Bankinter Sans"/>
                      </a:endParaRPr>
                    </a:p>
                  </a:txBody>
                  <a:tcPr marL="4763" marR="4763" marT="4763" marB="4763" anchor="ctr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28" name="Group 3">
            <a:extLst>
              <a:ext uri="{FF2B5EF4-FFF2-40B4-BE49-F238E27FC236}">
                <a16:creationId xmlns:a16="http://schemas.microsoft.com/office/drawing/2014/main" xmlns="" id="{0307DD9A-2888-6545-BAB6-0D28E9E441C4}"/>
              </a:ext>
            </a:extLst>
          </p:cNvPr>
          <p:cNvGrpSpPr/>
          <p:nvPr/>
        </p:nvGrpSpPr>
        <p:grpSpPr>
          <a:xfrm>
            <a:off x="10554030" y="-1503"/>
            <a:ext cx="1594426" cy="768091"/>
            <a:chOff x="-31145" y="35272"/>
            <a:chExt cx="1915299" cy="922666"/>
          </a:xfrm>
        </p:grpSpPr>
        <p:sp>
          <p:nvSpPr>
            <p:cNvPr id="29" name="Rectangle 19">
              <a:extLst>
                <a:ext uri="{FF2B5EF4-FFF2-40B4-BE49-F238E27FC236}">
                  <a16:creationId xmlns:a16="http://schemas.microsoft.com/office/drawing/2014/main" xmlns="" id="{B3520040-1AA0-FE45-9975-B5DBC5306B48}"/>
                </a:ext>
              </a:extLst>
            </p:cNvPr>
            <p:cNvSpPr/>
            <p:nvPr/>
          </p:nvSpPr>
          <p:spPr>
            <a:xfrm rot="1257727">
              <a:off x="-31145" y="366061"/>
              <a:ext cx="1915299" cy="26619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858837">
                <a:lnSpc>
                  <a:spcPct val="90000"/>
                </a:lnSpc>
                <a:defRPr sz="2000">
                  <a:solidFill>
                    <a:srgbClr val="535353"/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rPr sz="1600" dirty="0"/>
                <a:t>ILUSTRATIVO</a:t>
              </a:r>
              <a:endParaRPr dirty="0"/>
            </a:p>
          </p:txBody>
        </p:sp>
        <p:grpSp>
          <p:nvGrpSpPr>
            <p:cNvPr id="30" name="Group 21">
              <a:extLst>
                <a:ext uri="{FF2B5EF4-FFF2-40B4-BE49-F238E27FC236}">
                  <a16:creationId xmlns:a16="http://schemas.microsoft.com/office/drawing/2014/main" xmlns="" id="{E4A61B77-E48E-104B-963A-A9BB917398CF}"/>
                </a:ext>
              </a:extLst>
            </p:cNvPr>
            <p:cNvGrpSpPr/>
            <p:nvPr/>
          </p:nvGrpSpPr>
          <p:grpSpPr>
            <a:xfrm>
              <a:off x="175939" y="35272"/>
              <a:ext cx="1626814" cy="646077"/>
              <a:chOff x="-2" y="0"/>
              <a:chExt cx="1626813" cy="646076"/>
            </a:xfrm>
          </p:grpSpPr>
          <p:sp>
            <p:nvSpPr>
              <p:cNvPr id="34" name="Line 22">
                <a:extLst>
                  <a:ext uri="{FF2B5EF4-FFF2-40B4-BE49-F238E27FC236}">
                    <a16:creationId xmlns:a16="http://schemas.microsoft.com/office/drawing/2014/main" xmlns="" id="{26F2485E-EB0C-0F45-BA2F-56C87BB11110}"/>
                  </a:ext>
                </a:extLst>
              </p:cNvPr>
              <p:cNvSpPr/>
              <p:nvPr/>
            </p:nvSpPr>
            <p:spPr>
              <a:xfrm>
                <a:off x="-2" y="26763"/>
                <a:ext cx="1616559" cy="619313"/>
              </a:xfrm>
              <a:prstGeom prst="line">
                <a:avLst/>
              </a:prstGeom>
              <a:solidFill>
                <a:srgbClr val="FFFFFF"/>
              </a:solidFill>
              <a:ln w="12700" cap="flat">
                <a:solidFill>
                  <a:srgbClr val="535353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5" name="Line 23">
                <a:extLst>
                  <a:ext uri="{FF2B5EF4-FFF2-40B4-BE49-F238E27FC236}">
                    <a16:creationId xmlns:a16="http://schemas.microsoft.com/office/drawing/2014/main" xmlns="" id="{EF4F1285-A574-4B41-8180-E4A44AD0B104}"/>
                  </a:ext>
                </a:extLst>
              </p:cNvPr>
              <p:cNvSpPr/>
              <p:nvPr/>
            </p:nvSpPr>
            <p:spPr>
              <a:xfrm>
                <a:off x="10252" y="0"/>
                <a:ext cx="1616559" cy="619312"/>
              </a:xfrm>
              <a:prstGeom prst="line">
                <a:avLst/>
              </a:prstGeom>
              <a:solidFill>
                <a:srgbClr val="FFFFFF"/>
              </a:solidFill>
              <a:ln w="12700" cap="flat">
                <a:solidFill>
                  <a:srgbClr val="535353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xmlns="" id="{B2F26440-032D-374E-A145-2EEAED9B16C6}"/>
                </a:ext>
              </a:extLst>
            </p:cNvPr>
            <p:cNvGrpSpPr/>
            <p:nvPr/>
          </p:nvGrpSpPr>
          <p:grpSpPr>
            <a:xfrm>
              <a:off x="63929" y="311863"/>
              <a:ext cx="1626810" cy="646075"/>
              <a:chOff x="0" y="0"/>
              <a:chExt cx="1626809" cy="646074"/>
            </a:xfrm>
          </p:grpSpPr>
          <p:sp>
            <p:nvSpPr>
              <p:cNvPr id="32" name="Line 25">
                <a:extLst>
                  <a:ext uri="{FF2B5EF4-FFF2-40B4-BE49-F238E27FC236}">
                    <a16:creationId xmlns:a16="http://schemas.microsoft.com/office/drawing/2014/main" xmlns="" id="{A9277D59-3007-524A-8D34-63DAD564349E}"/>
                  </a:ext>
                </a:extLst>
              </p:cNvPr>
              <p:cNvSpPr/>
              <p:nvPr/>
            </p:nvSpPr>
            <p:spPr>
              <a:xfrm>
                <a:off x="-1" y="26762"/>
                <a:ext cx="1616558" cy="619313"/>
              </a:xfrm>
              <a:prstGeom prst="line">
                <a:avLst/>
              </a:prstGeom>
              <a:solidFill>
                <a:srgbClr val="FFFFFF"/>
              </a:solidFill>
              <a:ln w="12700" cap="flat">
                <a:solidFill>
                  <a:srgbClr val="535353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3" name="Line 26">
                <a:extLst>
                  <a:ext uri="{FF2B5EF4-FFF2-40B4-BE49-F238E27FC236}">
                    <a16:creationId xmlns:a16="http://schemas.microsoft.com/office/drawing/2014/main" xmlns="" id="{03C76E39-1D21-0A4C-998F-849BEFD14969}"/>
                  </a:ext>
                </a:extLst>
              </p:cNvPr>
              <p:cNvSpPr/>
              <p:nvPr/>
            </p:nvSpPr>
            <p:spPr>
              <a:xfrm>
                <a:off x="10252" y="0"/>
                <a:ext cx="1616558" cy="619312"/>
              </a:xfrm>
              <a:prstGeom prst="line">
                <a:avLst/>
              </a:prstGeom>
              <a:solidFill>
                <a:srgbClr val="FFFFFF"/>
              </a:solidFill>
              <a:ln w="12700" cap="flat">
                <a:solidFill>
                  <a:srgbClr val="535353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207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E009E544-636C-EA46-A852-AEF2A1919F3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21674" y="2923295"/>
            <a:ext cx="898134" cy="823912"/>
          </a:xfrm>
        </p:spPr>
        <p:txBody>
          <a:bodyPr/>
          <a:lstStyle/>
          <a:p>
            <a:r>
              <a:rPr lang="es-MX" sz="4400" dirty="0" smtClean="0"/>
              <a:t>02</a:t>
            </a:r>
            <a:endParaRPr lang="es-MX" sz="44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09856461-D01B-2645-A917-5444397E5663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1147147" y="2919953"/>
            <a:ext cx="5461471" cy="823912"/>
          </a:xfrm>
        </p:spPr>
        <p:txBody>
          <a:bodyPr/>
          <a:lstStyle/>
          <a:p>
            <a:r>
              <a:rPr lang="es-MX" sz="3200" dirty="0"/>
              <a:t>Estrategia de Trabajo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182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smtClean="0"/>
              <a:t>Analítica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smtClean="0"/>
              <a:t>¿Dónde estamos y a donde queremos llegar?</a:t>
            </a:r>
            <a:endParaRPr lang="en-US" dirty="0"/>
          </a:p>
        </p:txBody>
      </p:sp>
      <p:pic>
        <p:nvPicPr>
          <p:cNvPr id="8" name="Picture 13" descr="https://www.hiberus.com/sites/default/files/inline-images/Esquema%20Data%20y%20analytic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4" y="1712943"/>
            <a:ext cx="10371974" cy="414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08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2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37906</TotalTime>
  <Words>4945</Words>
  <Application>Microsoft Office PowerPoint</Application>
  <PresentationFormat>Panorámica</PresentationFormat>
  <Paragraphs>891</Paragraphs>
  <Slides>49</Slides>
  <Notes>22</Notes>
  <HiddenSlides>7</HiddenSlides>
  <MMClips>0</MMClips>
  <ScaleCrop>false</ScaleCrop>
  <HeadingPairs>
    <vt:vector size="6" baseType="variant">
      <vt:variant>
        <vt:lpstr>Fuentes usadas</vt:lpstr>
      </vt:variant>
      <vt:variant>
        <vt:i4>24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49</vt:i4>
      </vt:variant>
    </vt:vector>
  </HeadingPairs>
  <TitlesOfParts>
    <vt:vector size="74" baseType="lpstr">
      <vt:lpstr>Arial</vt:lpstr>
      <vt:lpstr>Bankinter</vt:lpstr>
      <vt:lpstr>Bankinter Sans</vt:lpstr>
      <vt:lpstr>Calibri</vt:lpstr>
      <vt:lpstr>Calibri Light</vt:lpstr>
      <vt:lpstr>Gill Sans</vt:lpstr>
      <vt:lpstr>Helvetica</vt:lpstr>
      <vt:lpstr>Helvetica Light</vt:lpstr>
      <vt:lpstr>Helvetica Neue</vt:lpstr>
      <vt:lpstr>Helvetica Neue Light</vt:lpstr>
      <vt:lpstr>Lato</vt:lpstr>
      <vt:lpstr>Lato Black</vt:lpstr>
      <vt:lpstr>Lato Bold</vt:lpstr>
      <vt:lpstr>Lato Regular</vt:lpstr>
      <vt:lpstr>Lato-Bold</vt:lpstr>
      <vt:lpstr>Lato-Light</vt:lpstr>
      <vt:lpstr>Montserrat</vt:lpstr>
      <vt:lpstr>Open Sans</vt:lpstr>
      <vt:lpstr>San Francisco Display Regular</vt:lpstr>
      <vt:lpstr>Segoe UI</vt:lpstr>
      <vt:lpstr>Soho Gothic Pro Light</vt:lpstr>
      <vt:lpstr>Times New Roman</vt:lpstr>
      <vt:lpstr>Tw Cen MT</vt:lpstr>
      <vt:lpstr>Wingdings</vt:lpstr>
      <vt:lpstr>2_Tema de Office</vt:lpstr>
      <vt:lpstr>Estrategia Data Driven</vt:lpstr>
      <vt:lpstr>Presentación de PowerPoint</vt:lpstr>
      <vt:lpstr>Contenido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Analítica</vt:lpstr>
      <vt:lpstr>Presentación de PowerPoint</vt:lpstr>
      <vt:lpstr>Presentación de PowerPoint</vt:lpstr>
      <vt:lpstr>Presentación de PowerPoint</vt:lpstr>
      <vt:lpstr>Plan director a medio y largo plazo</vt:lpstr>
      <vt:lpstr>Roadmap digital de datos</vt:lpstr>
      <vt:lpstr>Capacidades de un ecosistema de datos</vt:lpstr>
      <vt:lpstr>Repositorio centralizado </vt:lpstr>
      <vt:lpstr>Desarrollamos bajo metodologías Agile_</vt:lpstr>
      <vt:lpstr>Metodología</vt:lpstr>
      <vt:lpstr>Presentación de PowerPoint</vt:lpstr>
      <vt:lpstr>Presentación de PowerPoint</vt:lpstr>
      <vt:lpstr>En resumen</vt:lpstr>
      <vt:lpstr>Presentación de PowerPoint</vt:lpstr>
      <vt:lpstr>Presentación de PowerPoint</vt:lpstr>
      <vt:lpstr>Presentación de PowerPoint</vt:lpstr>
      <vt:lpstr>(1/4) Análisis de los datos</vt:lpstr>
      <vt:lpstr>(1/2) Análisis de los datos</vt:lpstr>
      <vt:lpstr>Insights</vt:lpstr>
      <vt:lpstr>Posibles mejoras</vt:lpstr>
      <vt:lpstr>Presentación de PowerPoint</vt:lpstr>
      <vt:lpstr>Gracias por tu tiempo</vt:lpstr>
      <vt:lpstr>Presentación de PowerPoint</vt:lpstr>
      <vt:lpstr>Presentación de PowerPoint</vt:lpstr>
      <vt:lpstr>Presentación de PowerPoint</vt:lpstr>
      <vt:lpstr>Documentos que se generan </vt:lpstr>
      <vt:lpstr>Documentos que se generan </vt:lpstr>
      <vt:lpstr>Documentos que se generan </vt:lpstr>
      <vt:lpstr>Presentación de PowerPoint</vt:lpstr>
      <vt:lpstr>NextGen Services &amp; Technologies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Anzen scotiabank</dc:creator>
  <cp:lastModifiedBy>Santa Cruz</cp:lastModifiedBy>
  <cp:revision>673</cp:revision>
  <dcterms:created xsi:type="dcterms:W3CDTF">2021-02-05T21:55:44Z</dcterms:created>
  <dcterms:modified xsi:type="dcterms:W3CDTF">2022-02-15T00:38:05Z</dcterms:modified>
</cp:coreProperties>
</file>